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9" r:id="rId4"/>
    <p:sldId id="257"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65031" autoAdjust="0"/>
  </p:normalViewPr>
  <p:slideViewPr>
    <p:cSldViewPr snapToGrid="0">
      <p:cViewPr varScale="1">
        <p:scale>
          <a:sx n="55" d="100"/>
          <a:sy n="55" d="100"/>
        </p:scale>
        <p:origin x="1742" y="53"/>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BA189-B2A1-43FE-8169-29EDAAECADEF}" type="datetimeFigureOut">
              <a:rPr lang="en-GB" smtClean="0"/>
              <a:t>19/10/2020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E14D55-D145-4EFB-90AE-E3D066BCCACB}" type="slidenum">
              <a:rPr lang="en-GB" smtClean="0"/>
              <a:t>‹#›</a:t>
            </a:fld>
            <a:endParaRPr lang="en-GB"/>
          </a:p>
        </p:txBody>
      </p:sp>
    </p:spTree>
    <p:extLst>
      <p:ext uri="{BB962C8B-B14F-4D97-AF65-F5344CB8AC3E}">
        <p14:creationId xmlns:p14="http://schemas.microsoft.com/office/powerpoint/2010/main" val="4109660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BE14D55-D145-4EFB-90AE-E3D066BCCACB}" type="slidenum">
              <a:rPr lang="en-GB" smtClean="0"/>
              <a:t>3</a:t>
            </a:fld>
            <a:endParaRPr lang="en-GB"/>
          </a:p>
        </p:txBody>
      </p:sp>
    </p:spTree>
    <p:extLst>
      <p:ext uri="{BB962C8B-B14F-4D97-AF65-F5344CB8AC3E}">
        <p14:creationId xmlns:p14="http://schemas.microsoft.com/office/powerpoint/2010/main" val="3248567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BE14D55-D145-4EFB-90AE-E3D066BCCACB}" type="slidenum">
              <a:rPr lang="en-GB" smtClean="0"/>
              <a:t>7</a:t>
            </a:fld>
            <a:endParaRPr lang="en-GB"/>
          </a:p>
        </p:txBody>
      </p:sp>
    </p:spTree>
    <p:extLst>
      <p:ext uri="{BB962C8B-B14F-4D97-AF65-F5344CB8AC3E}">
        <p14:creationId xmlns:p14="http://schemas.microsoft.com/office/powerpoint/2010/main" val="2784045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770167C-E84A-4FD5-A984-412DF896CA07}"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E68AAC-C1BA-42F7-BC12-DDF1F5FB2A68}" type="slidenum">
              <a:rPr lang="en-GB" smtClean="0"/>
              <a:t>‹#›</a:t>
            </a:fld>
            <a:endParaRPr lang="en-GB"/>
          </a:p>
        </p:txBody>
      </p:sp>
    </p:spTree>
    <p:extLst>
      <p:ext uri="{BB962C8B-B14F-4D97-AF65-F5344CB8AC3E}">
        <p14:creationId xmlns:p14="http://schemas.microsoft.com/office/powerpoint/2010/main" val="2420630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70167C-E84A-4FD5-A984-412DF896CA07}"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E68AAC-C1BA-42F7-BC12-DDF1F5FB2A68}" type="slidenum">
              <a:rPr lang="en-GB" smtClean="0"/>
              <a:t>‹#›</a:t>
            </a:fld>
            <a:endParaRPr lang="en-GB"/>
          </a:p>
        </p:txBody>
      </p:sp>
    </p:spTree>
    <p:extLst>
      <p:ext uri="{BB962C8B-B14F-4D97-AF65-F5344CB8AC3E}">
        <p14:creationId xmlns:p14="http://schemas.microsoft.com/office/powerpoint/2010/main" val="2104623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70167C-E84A-4FD5-A984-412DF896CA07}"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E68AAC-C1BA-42F7-BC12-DDF1F5FB2A68}" type="slidenum">
              <a:rPr lang="en-GB" smtClean="0"/>
              <a:t>‹#›</a:t>
            </a:fld>
            <a:endParaRPr lang="en-GB"/>
          </a:p>
        </p:txBody>
      </p:sp>
    </p:spTree>
    <p:extLst>
      <p:ext uri="{BB962C8B-B14F-4D97-AF65-F5344CB8AC3E}">
        <p14:creationId xmlns:p14="http://schemas.microsoft.com/office/powerpoint/2010/main" val="3996688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70167C-E84A-4FD5-A984-412DF896CA07}"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E68AAC-C1BA-42F7-BC12-DDF1F5FB2A68}" type="slidenum">
              <a:rPr lang="en-GB" smtClean="0"/>
              <a:t>‹#›</a:t>
            </a:fld>
            <a:endParaRPr lang="en-GB"/>
          </a:p>
        </p:txBody>
      </p:sp>
    </p:spTree>
    <p:extLst>
      <p:ext uri="{BB962C8B-B14F-4D97-AF65-F5344CB8AC3E}">
        <p14:creationId xmlns:p14="http://schemas.microsoft.com/office/powerpoint/2010/main" val="932756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70167C-E84A-4FD5-A984-412DF896CA07}"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E68AAC-C1BA-42F7-BC12-DDF1F5FB2A68}" type="slidenum">
              <a:rPr lang="en-GB" smtClean="0"/>
              <a:t>‹#›</a:t>
            </a:fld>
            <a:endParaRPr lang="en-GB"/>
          </a:p>
        </p:txBody>
      </p:sp>
    </p:spTree>
    <p:extLst>
      <p:ext uri="{BB962C8B-B14F-4D97-AF65-F5344CB8AC3E}">
        <p14:creationId xmlns:p14="http://schemas.microsoft.com/office/powerpoint/2010/main" val="414995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770167C-E84A-4FD5-A984-412DF896CA07}" type="datetimeFigureOut">
              <a:rPr lang="en-GB" smtClean="0"/>
              <a:t>19/10/2020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E68AAC-C1BA-42F7-BC12-DDF1F5FB2A68}" type="slidenum">
              <a:rPr lang="en-GB" smtClean="0"/>
              <a:t>‹#›</a:t>
            </a:fld>
            <a:endParaRPr lang="en-GB"/>
          </a:p>
        </p:txBody>
      </p:sp>
    </p:spTree>
    <p:extLst>
      <p:ext uri="{BB962C8B-B14F-4D97-AF65-F5344CB8AC3E}">
        <p14:creationId xmlns:p14="http://schemas.microsoft.com/office/powerpoint/2010/main" val="968047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770167C-E84A-4FD5-A984-412DF896CA07}" type="datetimeFigureOut">
              <a:rPr lang="en-GB" smtClean="0"/>
              <a:t>19/10/2020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E68AAC-C1BA-42F7-BC12-DDF1F5FB2A68}" type="slidenum">
              <a:rPr lang="en-GB" smtClean="0"/>
              <a:t>‹#›</a:t>
            </a:fld>
            <a:endParaRPr lang="en-GB"/>
          </a:p>
        </p:txBody>
      </p:sp>
    </p:spTree>
    <p:extLst>
      <p:ext uri="{BB962C8B-B14F-4D97-AF65-F5344CB8AC3E}">
        <p14:creationId xmlns:p14="http://schemas.microsoft.com/office/powerpoint/2010/main" val="3087054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770167C-E84A-4FD5-A984-412DF896CA07}" type="datetimeFigureOut">
              <a:rPr lang="en-GB" smtClean="0"/>
              <a:t>19/10/2020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E68AAC-C1BA-42F7-BC12-DDF1F5FB2A68}" type="slidenum">
              <a:rPr lang="en-GB" smtClean="0"/>
              <a:t>‹#›</a:t>
            </a:fld>
            <a:endParaRPr lang="en-GB"/>
          </a:p>
        </p:txBody>
      </p:sp>
    </p:spTree>
    <p:extLst>
      <p:ext uri="{BB962C8B-B14F-4D97-AF65-F5344CB8AC3E}">
        <p14:creationId xmlns:p14="http://schemas.microsoft.com/office/powerpoint/2010/main" val="69269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70167C-E84A-4FD5-A984-412DF896CA07}" type="datetimeFigureOut">
              <a:rPr lang="en-GB" smtClean="0"/>
              <a:t>19/10/2020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E68AAC-C1BA-42F7-BC12-DDF1F5FB2A68}" type="slidenum">
              <a:rPr lang="en-GB" smtClean="0"/>
              <a:t>‹#›</a:t>
            </a:fld>
            <a:endParaRPr lang="en-GB"/>
          </a:p>
        </p:txBody>
      </p:sp>
    </p:spTree>
    <p:extLst>
      <p:ext uri="{BB962C8B-B14F-4D97-AF65-F5344CB8AC3E}">
        <p14:creationId xmlns:p14="http://schemas.microsoft.com/office/powerpoint/2010/main" val="1052301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70167C-E84A-4FD5-A984-412DF896CA07}" type="datetimeFigureOut">
              <a:rPr lang="en-GB" smtClean="0"/>
              <a:t>19/10/2020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E68AAC-C1BA-42F7-BC12-DDF1F5FB2A68}" type="slidenum">
              <a:rPr lang="en-GB" smtClean="0"/>
              <a:t>‹#›</a:t>
            </a:fld>
            <a:endParaRPr lang="en-GB"/>
          </a:p>
        </p:txBody>
      </p:sp>
    </p:spTree>
    <p:extLst>
      <p:ext uri="{BB962C8B-B14F-4D97-AF65-F5344CB8AC3E}">
        <p14:creationId xmlns:p14="http://schemas.microsoft.com/office/powerpoint/2010/main" val="2521208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70167C-E84A-4FD5-A984-412DF896CA07}" type="datetimeFigureOut">
              <a:rPr lang="en-GB" smtClean="0"/>
              <a:t>19/10/2020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E68AAC-C1BA-42F7-BC12-DDF1F5FB2A68}" type="slidenum">
              <a:rPr lang="en-GB" smtClean="0"/>
              <a:t>‹#›</a:t>
            </a:fld>
            <a:endParaRPr lang="en-GB"/>
          </a:p>
        </p:txBody>
      </p:sp>
    </p:spTree>
    <p:extLst>
      <p:ext uri="{BB962C8B-B14F-4D97-AF65-F5344CB8AC3E}">
        <p14:creationId xmlns:p14="http://schemas.microsoft.com/office/powerpoint/2010/main" val="995259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70167C-E84A-4FD5-A984-412DF896CA07}" type="datetimeFigureOut">
              <a:rPr lang="en-GB" smtClean="0"/>
              <a:t>19/10/2020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68AAC-C1BA-42F7-BC12-DDF1F5FB2A68}" type="slidenum">
              <a:rPr lang="en-GB" smtClean="0"/>
              <a:t>‹#›</a:t>
            </a:fld>
            <a:endParaRPr lang="en-GB"/>
          </a:p>
        </p:txBody>
      </p:sp>
    </p:spTree>
    <p:extLst>
      <p:ext uri="{BB962C8B-B14F-4D97-AF65-F5344CB8AC3E}">
        <p14:creationId xmlns:p14="http://schemas.microsoft.com/office/powerpoint/2010/main" val="3636399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urrey Safeguarding Adults Board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06983" y="447870"/>
            <a:ext cx="4148490" cy="1291428"/>
          </a:xfrm>
          <a:prstGeom prst="rect">
            <a:avLst/>
          </a:prstGeom>
        </p:spPr>
      </p:pic>
      <p:sp>
        <p:nvSpPr>
          <p:cNvPr id="3" name="Subtitle 2"/>
          <p:cNvSpPr>
            <a:spLocks noGrp="1"/>
          </p:cNvSpPr>
          <p:nvPr>
            <p:ph type="title" idx="4294967295"/>
          </p:nvPr>
        </p:nvSpPr>
        <p:spPr>
          <a:xfrm>
            <a:off x="304800" y="2147888"/>
            <a:ext cx="11887200" cy="1066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5400" b="1" i="0" u="none" strike="noStrike" kern="1200" cap="none" spc="0" normalizeH="0" baseline="0" noProof="0" dirty="0">
                <a:ln>
                  <a:noFill/>
                </a:ln>
                <a:solidFill>
                  <a:schemeClr val="tx1"/>
                </a:solidFill>
                <a:effectLst/>
                <a:uLnTx/>
                <a:uFillTx/>
                <a:latin typeface="+mn-lt"/>
                <a:ea typeface="+mn-ea"/>
                <a:cs typeface="+mn-cs"/>
              </a:rPr>
              <a:t>Safeguarding Adult Reviews (SARs)</a:t>
            </a:r>
          </a:p>
        </p:txBody>
      </p:sp>
      <p:pic>
        <p:nvPicPr>
          <p:cNvPr id="4" name="Picture 3" descr="A sign hung on a tree reading forget the mistake, remember the lesson"/>
          <p:cNvPicPr>
            <a:picLocks noChangeAspect="1"/>
          </p:cNvPicPr>
          <p:nvPr/>
        </p:nvPicPr>
        <p:blipFill rotWithShape="1">
          <a:blip r:embed="rId3"/>
          <a:srcRect l="27148" t="37739" r="34824" b="27126"/>
          <a:stretch/>
        </p:blipFill>
        <p:spPr>
          <a:xfrm>
            <a:off x="2728038" y="3441865"/>
            <a:ext cx="5964226" cy="3098083"/>
          </a:xfrm>
          <a:prstGeom prst="rect">
            <a:avLst/>
          </a:prstGeom>
        </p:spPr>
      </p:pic>
    </p:spTree>
    <p:extLst>
      <p:ext uri="{BB962C8B-B14F-4D97-AF65-F5344CB8AC3E}">
        <p14:creationId xmlns:p14="http://schemas.microsoft.com/office/powerpoint/2010/main" val="792360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n-GB" sz="6000" b="1" dirty="0">
                <a:solidFill>
                  <a:srgbClr val="7030A0"/>
                </a:solidFill>
              </a:rPr>
              <a:t>When is a SAR needed?</a:t>
            </a:r>
          </a:p>
        </p:txBody>
      </p:sp>
      <p:sp>
        <p:nvSpPr>
          <p:cNvPr id="3" name="Content Placeholder 2"/>
          <p:cNvSpPr>
            <a:spLocks noGrp="1"/>
          </p:cNvSpPr>
          <p:nvPr>
            <p:ph idx="1"/>
          </p:nvPr>
        </p:nvSpPr>
        <p:spPr>
          <a:xfrm>
            <a:off x="193964" y="1119656"/>
            <a:ext cx="11720945" cy="5045617"/>
          </a:xfrm>
        </p:spPr>
        <p:txBody>
          <a:bodyPr>
            <a:normAutofit/>
          </a:bodyPr>
          <a:lstStyle/>
          <a:p>
            <a:pPr marL="0" indent="0">
              <a:buNone/>
            </a:pPr>
            <a:r>
              <a:rPr lang="en-GB" dirty="0"/>
              <a:t>Safeguarding Adult Boards (SABs) must arrange a SAR when an adult* dies as a result of abuse or neglect, whether known or suspected, and there is concern that partner agencies could have worked more effectively to protect the adult.</a:t>
            </a:r>
          </a:p>
          <a:p>
            <a:pPr marL="0" indent="0">
              <a:buNone/>
            </a:pPr>
            <a:r>
              <a:rPr lang="en-GB" dirty="0"/>
              <a:t>SABs must arrange a SAR if an adult* has not died, but the SAB knows or suspects that the adult has experienced </a:t>
            </a:r>
            <a:r>
              <a:rPr lang="en-GB" u="sng" dirty="0"/>
              <a:t>serious</a:t>
            </a:r>
            <a:r>
              <a:rPr lang="en-GB" dirty="0"/>
              <a:t> abuse or neglect. </a:t>
            </a:r>
          </a:p>
          <a:p>
            <a:pPr lvl="1"/>
            <a:r>
              <a:rPr lang="en-GB" dirty="0"/>
              <a:t>Serious = the individual would have been likely to have died but for an intervention, or has suffered permanent harm or has reduced capacity or quality of life (whether because of physical or psychological effects) as a result of the abuse or neglect</a:t>
            </a:r>
          </a:p>
          <a:p>
            <a:pPr marL="0" indent="0">
              <a:buNone/>
            </a:pPr>
            <a:r>
              <a:rPr lang="en-GB" dirty="0"/>
              <a:t>SABs are free to arrange for a SAR in any other situations involving an adult with needs for care and support.</a:t>
            </a:r>
          </a:p>
          <a:p>
            <a:pPr marL="0" indent="0">
              <a:buNone/>
            </a:pPr>
            <a:r>
              <a:rPr lang="en-GB" sz="2200" dirty="0"/>
              <a:t>* adult refers to anyone over the age of 18, usually resident in Surrey who has care and support needs, whether or not the local authority has been meeting any of those needs. </a:t>
            </a:r>
          </a:p>
          <a:p>
            <a:endParaRPr lang="en-GB" dirty="0"/>
          </a:p>
          <a:p>
            <a:endParaRPr lang="en-GB" dirty="0"/>
          </a:p>
        </p:txBody>
      </p:sp>
      <p:pic>
        <p:nvPicPr>
          <p:cNvPr id="4" name="Picture 3">
            <a:extLs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4341" y="6165273"/>
            <a:ext cx="1669113" cy="519596"/>
          </a:xfrm>
          <a:prstGeom prst="rect">
            <a:avLst/>
          </a:prstGeom>
        </p:spPr>
      </p:pic>
    </p:spTree>
    <p:extLst>
      <p:ext uri="{BB962C8B-B14F-4D97-AF65-F5344CB8AC3E}">
        <p14:creationId xmlns:p14="http://schemas.microsoft.com/office/powerpoint/2010/main" val="1195335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5501"/>
            <a:ext cx="12192000" cy="909493"/>
          </a:xfrm>
        </p:spPr>
        <p:txBody>
          <a:bodyPr>
            <a:noAutofit/>
          </a:bodyPr>
          <a:lstStyle/>
          <a:p>
            <a:pPr algn="ctr"/>
            <a:r>
              <a:rPr lang="en-GB" sz="6000" b="1" dirty="0">
                <a:solidFill>
                  <a:srgbClr val="7030A0"/>
                </a:solidFill>
              </a:rPr>
              <a:t>Why is a SAR needed?</a:t>
            </a:r>
          </a:p>
        </p:txBody>
      </p:sp>
      <p:sp>
        <p:nvSpPr>
          <p:cNvPr id="3" name="Content Placeholder 2"/>
          <p:cNvSpPr>
            <a:spLocks noGrp="1"/>
          </p:cNvSpPr>
          <p:nvPr>
            <p:ph idx="1"/>
          </p:nvPr>
        </p:nvSpPr>
        <p:spPr>
          <a:xfrm>
            <a:off x="395800" y="1524000"/>
            <a:ext cx="11400400" cy="4652963"/>
          </a:xfrm>
        </p:spPr>
        <p:txBody>
          <a:bodyPr>
            <a:normAutofit/>
          </a:bodyPr>
          <a:lstStyle/>
          <a:p>
            <a:r>
              <a:rPr lang="en-GB" dirty="0"/>
              <a:t>Establish whether there are lessons to be learnt from the circumstances of the case, for example, about the way in which local professionals and agencies worked together to safeguard adults at risk.</a:t>
            </a:r>
          </a:p>
          <a:p>
            <a:r>
              <a:rPr lang="en-GB" dirty="0"/>
              <a:t>Review the effectiveness of procedures and their application (both multi-agency and those of individual organisations).</a:t>
            </a:r>
          </a:p>
          <a:p>
            <a:r>
              <a:rPr lang="en-GB" dirty="0"/>
              <a:t>Understand and improve the way organisations are working together to prevent and reduce abuse and neglect of adults. </a:t>
            </a:r>
          </a:p>
          <a:p>
            <a:r>
              <a:rPr lang="en-GB" dirty="0"/>
              <a:t>To explore examples of good practice where this is likely to identify lessons that can be applied to future cases.</a:t>
            </a:r>
          </a:p>
          <a:p>
            <a:endParaRPr lang="en-GB" dirty="0"/>
          </a:p>
        </p:txBody>
      </p:sp>
      <p:pic>
        <p:nvPicPr>
          <p:cNvPr id="4" name="Picture 3">
            <a:extLs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7087" y="6020352"/>
            <a:ext cx="1669113" cy="519596"/>
          </a:xfrm>
          <a:prstGeom prst="rect">
            <a:avLst/>
          </a:prstGeom>
        </p:spPr>
      </p:pic>
    </p:spTree>
    <p:extLst>
      <p:ext uri="{BB962C8B-B14F-4D97-AF65-F5344CB8AC3E}">
        <p14:creationId xmlns:p14="http://schemas.microsoft.com/office/powerpoint/2010/main" val="720718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472" y="141287"/>
            <a:ext cx="11901055" cy="1325563"/>
          </a:xfrm>
        </p:spPr>
        <p:txBody>
          <a:bodyPr>
            <a:normAutofit/>
          </a:bodyPr>
          <a:lstStyle/>
          <a:p>
            <a:pPr algn="ctr"/>
            <a:r>
              <a:rPr lang="en-GB" sz="6000" b="1" dirty="0">
                <a:solidFill>
                  <a:srgbClr val="7030A0"/>
                </a:solidFill>
              </a:rPr>
              <a:t>Purpose of a SAR</a:t>
            </a:r>
          </a:p>
        </p:txBody>
      </p:sp>
      <p:sp>
        <p:nvSpPr>
          <p:cNvPr id="3" name="Content Placeholder 2"/>
          <p:cNvSpPr>
            <a:spLocks noGrp="1"/>
          </p:cNvSpPr>
          <p:nvPr>
            <p:ph idx="1"/>
          </p:nvPr>
        </p:nvSpPr>
        <p:spPr>
          <a:xfrm>
            <a:off x="838200" y="1466850"/>
            <a:ext cx="10515600" cy="4710113"/>
          </a:xfrm>
        </p:spPr>
        <p:txBody>
          <a:bodyPr>
            <a:normAutofit/>
          </a:bodyPr>
          <a:lstStyle/>
          <a:p>
            <a:pPr marL="0" indent="0">
              <a:buNone/>
            </a:pPr>
            <a:r>
              <a:rPr lang="en-GB" b="1" dirty="0"/>
              <a:t>The purpose is to:</a:t>
            </a:r>
          </a:p>
          <a:p>
            <a:r>
              <a:rPr lang="en-GB" dirty="0"/>
              <a:t>determine what the relevant agencies and individuals involved in the case might have done differently that could have prevented harm or death</a:t>
            </a:r>
          </a:p>
          <a:p>
            <a:r>
              <a:rPr lang="en-GB" dirty="0"/>
              <a:t>learn from such situations</a:t>
            </a:r>
          </a:p>
          <a:p>
            <a:r>
              <a:rPr lang="en-GB" dirty="0"/>
              <a:t>ensure that any learning is applied to future cases to prevent similar harm occurring again</a:t>
            </a:r>
          </a:p>
          <a:p>
            <a:pPr marL="0" indent="0">
              <a:buNone/>
            </a:pPr>
            <a:r>
              <a:rPr lang="en-GB" b="1" dirty="0"/>
              <a:t>The purpose is not to:</a:t>
            </a:r>
          </a:p>
          <a:p>
            <a:r>
              <a:rPr lang="en-GB" dirty="0"/>
              <a:t>apportion blame</a:t>
            </a:r>
          </a:p>
          <a:p>
            <a:r>
              <a:rPr lang="en-GB" dirty="0"/>
              <a:t>hold any individual or organisation to account </a:t>
            </a:r>
          </a:p>
          <a:p>
            <a:pPr marL="0" indent="0">
              <a:buNone/>
            </a:pPr>
            <a:endParaRPr lang="en-GB" dirty="0"/>
          </a:p>
        </p:txBody>
      </p:sp>
      <p:pic>
        <p:nvPicPr>
          <p:cNvPr id="4" name="Picture 3">
            <a:extLs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7087" y="6020352"/>
            <a:ext cx="1669113" cy="519596"/>
          </a:xfrm>
          <a:prstGeom prst="rect">
            <a:avLst/>
          </a:prstGeom>
        </p:spPr>
      </p:pic>
    </p:spTree>
    <p:extLst>
      <p:ext uri="{BB962C8B-B14F-4D97-AF65-F5344CB8AC3E}">
        <p14:creationId xmlns:p14="http://schemas.microsoft.com/office/powerpoint/2010/main" val="581310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473" y="18255"/>
            <a:ext cx="11901054" cy="1325563"/>
          </a:xfrm>
        </p:spPr>
        <p:txBody>
          <a:bodyPr>
            <a:normAutofit/>
          </a:bodyPr>
          <a:lstStyle/>
          <a:p>
            <a:pPr algn="ctr"/>
            <a:r>
              <a:rPr lang="en-GB" sz="6000" b="1" dirty="0">
                <a:solidFill>
                  <a:srgbClr val="7030A0"/>
                </a:solidFill>
              </a:rPr>
              <a:t>Process for a SAR</a:t>
            </a:r>
          </a:p>
        </p:txBody>
      </p:sp>
      <p:sp>
        <p:nvSpPr>
          <p:cNvPr id="3" name="Content Placeholder 2"/>
          <p:cNvSpPr>
            <a:spLocks noGrp="1"/>
          </p:cNvSpPr>
          <p:nvPr>
            <p:ph idx="1"/>
          </p:nvPr>
        </p:nvSpPr>
        <p:spPr>
          <a:xfrm>
            <a:off x="838200" y="1524000"/>
            <a:ext cx="10515600" cy="4652963"/>
          </a:xfrm>
        </p:spPr>
        <p:txBody>
          <a:bodyPr>
            <a:normAutofit lnSpcReduction="10000"/>
          </a:bodyPr>
          <a:lstStyle/>
          <a:p>
            <a:r>
              <a:rPr lang="en-GB" dirty="0"/>
              <a:t>A SAR should follow the completion of a s42 Care Act enquiry which will have established the facts of what happened. </a:t>
            </a:r>
          </a:p>
          <a:p>
            <a:r>
              <a:rPr lang="en-GB" dirty="0"/>
              <a:t>Agencies will be asked to provide an Individual Management Review (IMR) detailing the contact the agency had with the individual and identifying what worked well and where improvements are required.</a:t>
            </a:r>
          </a:p>
          <a:p>
            <a:r>
              <a:rPr lang="en-GB" dirty="0"/>
              <a:t>An independent panel will review the IMR’s to draw out the learning for both individual agencies and multi-agency procedures.</a:t>
            </a:r>
          </a:p>
          <a:p>
            <a:r>
              <a:rPr lang="en-GB" dirty="0"/>
              <a:t>The SAR will result in a report which brings together and analyses the findings of the various reports from agencies in order to make recommendations for future action.</a:t>
            </a:r>
          </a:p>
          <a:p>
            <a:r>
              <a:rPr lang="en-GB" dirty="0"/>
              <a:t>Anyone can make a SAR referral to the SAB.</a:t>
            </a:r>
          </a:p>
          <a:p>
            <a:endParaRPr lang="en-GB" dirty="0"/>
          </a:p>
        </p:txBody>
      </p:sp>
      <p:pic>
        <p:nvPicPr>
          <p:cNvPr id="4" name="Picture 3">
            <a:extLs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7087" y="6020352"/>
            <a:ext cx="1669113" cy="519596"/>
          </a:xfrm>
          <a:prstGeom prst="rect">
            <a:avLst/>
          </a:prstGeom>
        </p:spPr>
      </p:pic>
    </p:spTree>
    <p:extLst>
      <p:ext uri="{BB962C8B-B14F-4D97-AF65-F5344CB8AC3E}">
        <p14:creationId xmlns:p14="http://schemas.microsoft.com/office/powerpoint/2010/main" val="2624251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27" y="194778"/>
            <a:ext cx="11873346" cy="1325563"/>
          </a:xfrm>
        </p:spPr>
        <p:txBody>
          <a:bodyPr>
            <a:normAutofit/>
          </a:bodyPr>
          <a:lstStyle/>
          <a:p>
            <a:pPr algn="ctr"/>
            <a:r>
              <a:rPr lang="en-GB" sz="6000" b="1" dirty="0">
                <a:solidFill>
                  <a:srgbClr val="7030A0"/>
                </a:solidFill>
              </a:rPr>
              <a:t>And then what happens?</a:t>
            </a:r>
          </a:p>
        </p:txBody>
      </p:sp>
      <p:sp>
        <p:nvSpPr>
          <p:cNvPr id="3" name="Content Placeholder 2"/>
          <p:cNvSpPr>
            <a:spLocks noGrp="1"/>
          </p:cNvSpPr>
          <p:nvPr>
            <p:ph idx="1"/>
          </p:nvPr>
        </p:nvSpPr>
        <p:spPr>
          <a:xfrm>
            <a:off x="838200" y="1690688"/>
            <a:ext cx="10515600" cy="3988970"/>
          </a:xfrm>
        </p:spPr>
        <p:txBody>
          <a:bodyPr>
            <a:normAutofit/>
          </a:bodyPr>
          <a:lstStyle/>
          <a:p>
            <a:pPr marL="0" indent="0">
              <a:buNone/>
            </a:pPr>
            <a:r>
              <a:rPr lang="en-GB" dirty="0"/>
              <a:t>A SAR should not just provide a timeline of what happened, it needs a focus on why things happened.</a:t>
            </a:r>
          </a:p>
          <a:p>
            <a:r>
              <a:rPr lang="en-GB" dirty="0"/>
              <a:t>How will practice change to make it less likely that the same will happen again?</a:t>
            </a:r>
          </a:p>
          <a:p>
            <a:r>
              <a:rPr lang="en-GB" dirty="0"/>
              <a:t>Identification of poor practice or mistakes should be the start of the process, not the end. What caused the poor practice?</a:t>
            </a:r>
          </a:p>
          <a:p>
            <a:r>
              <a:rPr lang="en-GB" dirty="0"/>
              <a:t>Recommendations need to lead to meaningful change, this will be achieved by generalising the findings from the specific case to the wider system.</a:t>
            </a:r>
          </a:p>
          <a:p>
            <a:pPr marL="0" indent="0">
              <a:buNone/>
            </a:pPr>
            <a:endParaRPr lang="en-GB" dirty="0"/>
          </a:p>
        </p:txBody>
      </p:sp>
      <p:pic>
        <p:nvPicPr>
          <p:cNvPr id="4" name="Picture 3">
            <a:extLs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7087" y="6020352"/>
            <a:ext cx="1669113" cy="519596"/>
          </a:xfrm>
          <a:prstGeom prst="rect">
            <a:avLst/>
          </a:prstGeom>
        </p:spPr>
      </p:pic>
    </p:spTree>
    <p:extLst>
      <p:ext uri="{BB962C8B-B14F-4D97-AF65-F5344CB8AC3E}">
        <p14:creationId xmlns:p14="http://schemas.microsoft.com/office/powerpoint/2010/main" val="3527390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745" y="129598"/>
            <a:ext cx="11762509" cy="1325563"/>
          </a:xfrm>
        </p:spPr>
        <p:txBody>
          <a:bodyPr>
            <a:normAutofit/>
          </a:bodyPr>
          <a:lstStyle/>
          <a:p>
            <a:pPr algn="ctr"/>
            <a:r>
              <a:rPr lang="en-GB" sz="6000" b="1" dirty="0">
                <a:solidFill>
                  <a:srgbClr val="7030A0"/>
                </a:solidFill>
              </a:rPr>
              <a:t>How is change achieved?</a:t>
            </a:r>
          </a:p>
        </p:txBody>
      </p:sp>
      <p:sp>
        <p:nvSpPr>
          <p:cNvPr id="3" name="Content Placeholder 2"/>
          <p:cNvSpPr>
            <a:spLocks noGrp="1"/>
          </p:cNvSpPr>
          <p:nvPr>
            <p:ph idx="1"/>
          </p:nvPr>
        </p:nvSpPr>
        <p:spPr>
          <a:xfrm>
            <a:off x="838200" y="1690688"/>
            <a:ext cx="10515600" cy="4486275"/>
          </a:xfrm>
        </p:spPr>
        <p:txBody>
          <a:bodyPr/>
          <a:lstStyle/>
          <a:p>
            <a:pPr marL="0" indent="0">
              <a:buNone/>
            </a:pPr>
            <a:r>
              <a:rPr lang="en-GB" dirty="0"/>
              <a:t>The SAR sub-group have oversight of the SAR as it progresses and is completed. </a:t>
            </a:r>
          </a:p>
          <a:p>
            <a:pPr marL="0" indent="0">
              <a:buNone/>
            </a:pPr>
            <a:r>
              <a:rPr lang="en-GB" dirty="0"/>
              <a:t>Their role is to</a:t>
            </a:r>
          </a:p>
          <a:p>
            <a:r>
              <a:rPr lang="en-GB" dirty="0"/>
              <a:t>Agree the research questions which the SAR will provide answers to.</a:t>
            </a:r>
          </a:p>
          <a:p>
            <a:r>
              <a:rPr lang="en-GB" dirty="0"/>
              <a:t>Ensure the review remains focussed on case findings.</a:t>
            </a:r>
          </a:p>
          <a:p>
            <a:r>
              <a:rPr lang="en-GB" dirty="0"/>
              <a:t>Oversee the actions that result from the recommendations.</a:t>
            </a:r>
          </a:p>
          <a:p>
            <a:r>
              <a:rPr lang="en-GB" dirty="0"/>
              <a:t>Monitor implementation of actions.</a:t>
            </a:r>
          </a:p>
          <a:p>
            <a:r>
              <a:rPr lang="en-GB" dirty="0"/>
              <a:t>Receive assurance that meaningful change has occurred.</a:t>
            </a:r>
          </a:p>
          <a:p>
            <a:r>
              <a:rPr lang="en-GB" dirty="0"/>
              <a:t>The report might be published.</a:t>
            </a:r>
          </a:p>
        </p:txBody>
      </p:sp>
      <p:pic>
        <p:nvPicPr>
          <p:cNvPr id="4" name="Picture 3">
            <a:extLs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7087" y="6020352"/>
            <a:ext cx="1669113" cy="519596"/>
          </a:xfrm>
          <a:prstGeom prst="rect">
            <a:avLst/>
          </a:prstGeom>
        </p:spPr>
      </p:pic>
    </p:spTree>
    <p:extLst>
      <p:ext uri="{BB962C8B-B14F-4D97-AF65-F5344CB8AC3E}">
        <p14:creationId xmlns:p14="http://schemas.microsoft.com/office/powerpoint/2010/main" val="14426269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637</Words>
  <Application>Microsoft Office PowerPoint</Application>
  <PresentationFormat>Widescreen</PresentationFormat>
  <Paragraphs>42</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Safeguarding Adult Reviews (SARs)</vt:lpstr>
      <vt:lpstr>When is a SAR needed?</vt:lpstr>
      <vt:lpstr>Why is a SAR needed?</vt:lpstr>
      <vt:lpstr>Purpose of a SAR</vt:lpstr>
      <vt:lpstr>Process for a SAR</vt:lpstr>
      <vt:lpstr>And then what happens?</vt:lpstr>
      <vt:lpstr>How is change achieved?</vt:lpstr>
    </vt:vector>
  </TitlesOfParts>
  <Company>Registered Organisation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McLeod ASC</dc:creator>
  <cp:lastModifiedBy>Dena Kirkpatrick</cp:lastModifiedBy>
  <cp:revision>15</cp:revision>
  <dcterms:created xsi:type="dcterms:W3CDTF">2019-07-31T10:13:47Z</dcterms:created>
  <dcterms:modified xsi:type="dcterms:W3CDTF">2020-10-19T14:40:49Z</dcterms:modified>
  <cp:contentStatus/>
</cp:coreProperties>
</file>