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61" r:id="rId6"/>
    <p:sldId id="263" r:id="rId7"/>
    <p:sldId id="311" r:id="rId8"/>
    <p:sldId id="312" r:id="rId9"/>
    <p:sldId id="264" r:id="rId10"/>
    <p:sldId id="313" r:id="rId11"/>
    <p:sldId id="314" r:id="rId12"/>
    <p:sldId id="265" r:id="rId13"/>
    <p:sldId id="315" r:id="rId14"/>
    <p:sldId id="286" r:id="rId15"/>
    <p:sldId id="272" r:id="rId16"/>
    <p:sldId id="295" r:id="rId17"/>
    <p:sldId id="291" r:id="rId18"/>
    <p:sldId id="292" r:id="rId19"/>
    <p:sldId id="297" r:id="rId20"/>
    <p:sldId id="289" r:id="rId21"/>
    <p:sldId id="293" r:id="rId22"/>
    <p:sldId id="296" r:id="rId23"/>
    <p:sldId id="294" r:id="rId24"/>
    <p:sldId id="287" r:id="rId25"/>
    <p:sldId id="288" r:id="rId26"/>
    <p:sldId id="290" r:id="rId27"/>
    <p:sldId id="282"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8"/>
    <a:srgbClr val="1D1D3B"/>
    <a:srgbClr val="05B7BB"/>
    <a:srgbClr val="7DBD61"/>
    <a:srgbClr val="074343"/>
    <a:srgbClr val="EA5A25"/>
    <a:srgbClr val="1D1C3B"/>
    <a:srgbClr val="FBBB0E"/>
    <a:srgbClr val="FABB14"/>
    <a:srgbClr val="EA5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varScale="1">
        <p:scale>
          <a:sx n="67" d="100"/>
          <a:sy n="67"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E8216-8BDF-4E14-B31F-6E5FF0FE1E0E}"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41520-2B27-4404-A650-BBF8B2A861E5}" type="slidenum">
              <a:rPr lang="en-GB" smtClean="0"/>
              <a:t>‹#›</a:t>
            </a:fld>
            <a:endParaRPr lang="en-GB"/>
          </a:p>
        </p:txBody>
      </p:sp>
    </p:spTree>
    <p:extLst>
      <p:ext uri="{BB962C8B-B14F-4D97-AF65-F5344CB8AC3E}">
        <p14:creationId xmlns:p14="http://schemas.microsoft.com/office/powerpoint/2010/main" val="67544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41520-2B27-4404-A650-BBF8B2A861E5}" type="slidenum">
              <a:rPr lang="en-GB" smtClean="0"/>
              <a:t>4</a:t>
            </a:fld>
            <a:endParaRPr lang="en-GB"/>
          </a:p>
        </p:txBody>
      </p:sp>
    </p:spTree>
    <p:extLst>
      <p:ext uri="{BB962C8B-B14F-4D97-AF65-F5344CB8AC3E}">
        <p14:creationId xmlns:p14="http://schemas.microsoft.com/office/powerpoint/2010/main" val="26311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41520-2B27-4404-A650-BBF8B2A861E5}" type="slidenum">
              <a:rPr lang="en-GB" smtClean="0"/>
              <a:t>5</a:t>
            </a:fld>
            <a:endParaRPr lang="en-GB"/>
          </a:p>
        </p:txBody>
      </p:sp>
    </p:spTree>
    <p:extLst>
      <p:ext uri="{BB962C8B-B14F-4D97-AF65-F5344CB8AC3E}">
        <p14:creationId xmlns:p14="http://schemas.microsoft.com/office/powerpoint/2010/main" val="120341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Regulation 3, Care and Support (Independent Advocacy Support) </a:t>
            </a:r>
            <a:r>
              <a:rPr lang="en-GB" dirty="0" err="1"/>
              <a:t>Regs</a:t>
            </a:r>
            <a:r>
              <a:rPr lang="en-GB" dirty="0"/>
              <a:t> 2014</a:t>
            </a:r>
          </a:p>
          <a:p>
            <a:endParaRPr lang="en-GB" dirty="0"/>
          </a:p>
          <a:p>
            <a:endParaRPr lang="en-GB" dirty="0"/>
          </a:p>
          <a:p>
            <a:r>
              <a:rPr lang="en-GB" dirty="0"/>
              <a:t>Remember that your judgement is about whether they have substantial difficulty in being involved in the particular process which is to take place (assessment, planning, review and safeguarding) – so you need to establish this to your satisfaction on the information available to you, but not to prove conclusively that they definitely do have a difficulty. The factors involved in this judgement  need to focus on a could be any combination of intellectual, physical, emotional, psychological or sensory, and some of the questions which you need to consider are whether the individual is able to: </a:t>
            </a:r>
          </a:p>
          <a:p>
            <a:endParaRPr lang="en-GB" dirty="0"/>
          </a:p>
          <a:p>
            <a:r>
              <a:rPr lang="en-GB" dirty="0"/>
              <a:t>answer the questions you need to ask</a:t>
            </a:r>
          </a:p>
          <a:p>
            <a:r>
              <a:rPr lang="en-GB" dirty="0"/>
              <a:t>make clear that they understand who you are and what your role is</a:t>
            </a:r>
          </a:p>
          <a:p>
            <a:r>
              <a:rPr lang="en-GB" dirty="0"/>
              <a:t>make clear to you that they understand their situation</a:t>
            </a:r>
          </a:p>
          <a:p>
            <a:r>
              <a:rPr lang="en-GB" dirty="0"/>
              <a:t>tell you how they feel about their situation </a:t>
            </a:r>
          </a:p>
          <a:p>
            <a:r>
              <a:rPr lang="en-GB" dirty="0"/>
              <a:t>show you that they understand what you have told them</a:t>
            </a:r>
          </a:p>
          <a:p>
            <a:r>
              <a:rPr lang="en-GB" dirty="0"/>
              <a:t>recall information or decisions that were shared in any previous meeting</a:t>
            </a:r>
          </a:p>
          <a:p>
            <a:r>
              <a:rPr lang="en-GB" dirty="0"/>
              <a:t>fully able to describe the options available to them </a:t>
            </a:r>
          </a:p>
          <a:p>
            <a:r>
              <a:rPr lang="en-GB" dirty="0"/>
              <a:t>describe the possible outcomes of any choices they make</a:t>
            </a:r>
          </a:p>
          <a:p>
            <a:r>
              <a:rPr lang="en-GB" dirty="0"/>
              <a:t>describe their preferences to you.</a:t>
            </a:r>
          </a:p>
          <a:p>
            <a:r>
              <a:rPr lang="en-GB" dirty="0"/>
              <a:t>  </a:t>
            </a:r>
          </a:p>
          <a:p>
            <a:r>
              <a:rPr lang="en-GB" dirty="0"/>
              <a:t>If a person is having difficulty with any one of the areas of understanding, retaining or weighing information or communicating their views wishes and feelings then that would indicate that they are having substantial difficulty in being involved. However, you need to establish whether the individual’s immediate situation is particularly unusual or stressful, or whether the difficulty is substantial enough to have an impact on their involvement. 	</a:t>
            </a:r>
          </a:p>
        </p:txBody>
      </p:sp>
      <p:sp>
        <p:nvSpPr>
          <p:cNvPr id="4" name="Slide Number Placeholder 3"/>
          <p:cNvSpPr>
            <a:spLocks noGrp="1"/>
          </p:cNvSpPr>
          <p:nvPr>
            <p:ph type="sldNum" sz="quarter" idx="10"/>
          </p:nvPr>
        </p:nvSpPr>
        <p:spPr/>
        <p:txBody>
          <a:bodyPr/>
          <a:lstStyle/>
          <a:p>
            <a:fld id="{44141520-2B27-4404-A650-BBF8B2A861E5}" type="slidenum">
              <a:rPr lang="en-GB" smtClean="0"/>
              <a:t>7</a:t>
            </a:fld>
            <a:endParaRPr lang="en-GB"/>
          </a:p>
        </p:txBody>
      </p:sp>
    </p:spTree>
    <p:extLst>
      <p:ext uri="{BB962C8B-B14F-4D97-AF65-F5344CB8AC3E}">
        <p14:creationId xmlns:p14="http://schemas.microsoft.com/office/powerpoint/2010/main" val="36516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4141520-2B27-4404-A650-BBF8B2A861E5}" type="slidenum">
              <a:rPr lang="en-GB" smtClean="0"/>
              <a:t>8</a:t>
            </a:fld>
            <a:endParaRPr lang="en-GB"/>
          </a:p>
        </p:txBody>
      </p:sp>
    </p:spTree>
    <p:extLst>
      <p:ext uri="{BB962C8B-B14F-4D97-AF65-F5344CB8AC3E}">
        <p14:creationId xmlns:p14="http://schemas.microsoft.com/office/powerpoint/2010/main" val="7813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4141520-2B27-4404-A650-BBF8B2A861E5}" type="slidenum">
              <a:rPr lang="en-GB" smtClean="0"/>
              <a:t>10</a:t>
            </a:fld>
            <a:endParaRPr lang="en-GB"/>
          </a:p>
        </p:txBody>
      </p:sp>
    </p:spTree>
    <p:extLst>
      <p:ext uri="{BB962C8B-B14F-4D97-AF65-F5344CB8AC3E}">
        <p14:creationId xmlns:p14="http://schemas.microsoft.com/office/powerpoint/2010/main" val="228905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723" y="1122363"/>
            <a:ext cx="9144000" cy="2387600"/>
          </a:xfrm>
        </p:spPr>
        <p:txBody>
          <a:bodyPr anchor="b"/>
          <a:lstStyle>
            <a:lvl1pPr algn="l">
              <a:defRPr sz="6000"/>
            </a:lvl1pPr>
          </a:lstStyle>
          <a:p>
            <a:r>
              <a:rPr lang="en-US"/>
              <a:t>Click to edit Master title style</a:t>
            </a:r>
            <a:endParaRPr lang="en-GB"/>
          </a:p>
        </p:txBody>
      </p:sp>
      <p:sp>
        <p:nvSpPr>
          <p:cNvPr id="3" name="Subtitle 2"/>
          <p:cNvSpPr>
            <a:spLocks noGrp="1"/>
          </p:cNvSpPr>
          <p:nvPr>
            <p:ph type="subTitle" idx="1"/>
          </p:nvPr>
        </p:nvSpPr>
        <p:spPr>
          <a:xfrm>
            <a:off x="503723" y="366941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483546-AE8E-418A-85C0-54072D4D2870}" type="slidenum">
              <a:rPr lang="en-GB" smtClean="0"/>
              <a:t>‹#›</a:t>
            </a:fld>
            <a:endParaRPr lang="en-GB"/>
          </a:p>
        </p:txBody>
      </p:sp>
    </p:spTree>
    <p:extLst>
      <p:ext uri="{BB962C8B-B14F-4D97-AF65-F5344CB8AC3E}">
        <p14:creationId xmlns:p14="http://schemas.microsoft.com/office/powerpoint/2010/main" val="358527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a:off x="569090" y="1641394"/>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391522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7484" y="1973179"/>
            <a:ext cx="2069432" cy="4203784"/>
          </a:xfrm>
        </p:spPr>
        <p:txBody>
          <a:bodyPr vert="eaVert">
            <a:normAutofit/>
          </a:bodyPr>
          <a:lstStyle>
            <a:lvl1pPr>
              <a:defRPr sz="3600"/>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1174281"/>
            <a:ext cx="7949665" cy="50026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rot="5400000">
            <a:off x="7651158" y="3170147"/>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43886" y="4979670"/>
            <a:ext cx="1667485" cy="1816126"/>
          </a:xfrm>
          <a:prstGeom prst="rect">
            <a:avLst/>
          </a:prstGeom>
        </p:spPr>
      </p:pic>
    </p:spTree>
    <p:extLst>
      <p:ext uri="{BB962C8B-B14F-4D97-AF65-F5344CB8AC3E}">
        <p14:creationId xmlns:p14="http://schemas.microsoft.com/office/powerpoint/2010/main" val="135453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a:off x="569090" y="1682073"/>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371134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043019"/>
            <a:ext cx="10515600" cy="2852737"/>
          </a:xfrm>
        </p:spPr>
        <p:txBody>
          <a:bodyPr anchor="b"/>
          <a:lstStyle>
            <a:lvl1pPr algn="ctr">
              <a:defRPr sz="6000">
                <a:solidFill>
                  <a:srgbClr val="FDE9E8"/>
                </a:solidFill>
              </a:defRPr>
            </a:lvl1pPr>
          </a:lstStyle>
          <a:p>
            <a:r>
              <a:rPr lang="en-US"/>
              <a:t>Click to edit Master title style</a:t>
            </a:r>
            <a:endParaRPr lang="en-GB"/>
          </a:p>
        </p:txBody>
      </p:sp>
      <p:sp>
        <p:nvSpPr>
          <p:cNvPr id="3" name="Text Placeholder 2"/>
          <p:cNvSpPr>
            <a:spLocks noGrp="1"/>
          </p:cNvSpPr>
          <p:nvPr>
            <p:ph type="body" idx="1"/>
          </p:nvPr>
        </p:nvSpPr>
        <p:spPr>
          <a:xfrm>
            <a:off x="831850" y="5261814"/>
            <a:ext cx="10515600" cy="520421"/>
          </a:xfrm>
        </p:spPr>
        <p:txBody>
          <a:bodyPr/>
          <a:lstStyle>
            <a:lvl1pPr marL="0" indent="0" algn="ctr">
              <a:buNone/>
              <a:defRPr sz="2400">
                <a:solidFill>
                  <a:srgbClr val="FDE9E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GB"/>
          </a:p>
        </p:txBody>
      </p:sp>
      <p:grpSp>
        <p:nvGrpSpPr>
          <p:cNvPr id="9" name="Group 8"/>
          <p:cNvGrpSpPr/>
          <p:nvPr userDrawn="1"/>
        </p:nvGrpSpPr>
        <p:grpSpPr>
          <a:xfrm>
            <a:off x="1210235" y="6045293"/>
            <a:ext cx="9771530" cy="612403"/>
            <a:chOff x="564777" y="6045293"/>
            <a:chExt cx="9771530" cy="612403"/>
          </a:xfrm>
        </p:grpSpPr>
        <p:sp>
          <p:nvSpPr>
            <p:cNvPr id="10" name="Rectangle 9"/>
            <p:cNvSpPr/>
            <p:nvPr userDrawn="1"/>
          </p:nvSpPr>
          <p:spPr>
            <a:xfrm>
              <a:off x="564777" y="6045293"/>
              <a:ext cx="9771530" cy="612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p:cNvSpPr/>
            <p:nvPr userDrawn="1"/>
          </p:nvSpPr>
          <p:spPr>
            <a:xfrm>
              <a:off x="672353" y="6088807"/>
              <a:ext cx="8086165" cy="521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971" y="6106739"/>
              <a:ext cx="747586" cy="49962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2102" y="6125211"/>
              <a:ext cx="481152" cy="48115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5636" y="6120235"/>
              <a:ext cx="927409" cy="447011"/>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74498" y="6171836"/>
              <a:ext cx="1124215" cy="343808"/>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23170" y="6225386"/>
              <a:ext cx="1828614" cy="301985"/>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70165" y="6128734"/>
              <a:ext cx="581555" cy="45942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0403" y="6106003"/>
              <a:ext cx="426599" cy="482159"/>
            </a:xfrm>
            <a:prstGeom prst="rect">
              <a:avLst/>
            </a:prstGeom>
          </p:spPr>
        </p:pic>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64010" y="6172285"/>
              <a:ext cx="840173" cy="342910"/>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83800" y="6078658"/>
              <a:ext cx="555786" cy="555786"/>
            </a:xfrm>
            <a:prstGeom prst="rect">
              <a:avLst/>
            </a:prstGeom>
          </p:spPr>
        </p:pic>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970329" y="6102847"/>
              <a:ext cx="1232766" cy="497294"/>
            </a:xfrm>
            <a:prstGeom prst="rect">
              <a:avLst/>
            </a:prstGeom>
          </p:spPr>
        </p:pic>
      </p:grpSp>
    </p:spTree>
    <p:extLst>
      <p:ext uri="{BB962C8B-B14F-4D97-AF65-F5344CB8AC3E}">
        <p14:creationId xmlns:p14="http://schemas.microsoft.com/office/powerpoint/2010/main" val="401096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9090" y="1875517"/>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3090" y="1875517"/>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8" name="Rectangle 7"/>
          <p:cNvSpPr/>
          <p:nvPr userDrawn="1"/>
        </p:nvSpPr>
        <p:spPr>
          <a:xfrm>
            <a:off x="569090" y="1646664"/>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377935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p:cNvSpPr>
            <a:spLocks noGrp="1"/>
          </p:cNvSpPr>
          <p:nvPr>
            <p:ph type="ftr" sz="quarter" idx="11"/>
          </p:nvPr>
        </p:nvSpPr>
        <p:spPr/>
        <p:txBody>
          <a:bodyPr/>
          <a:lstStyle/>
          <a:p>
            <a:endParaRPr lang="en-GB"/>
          </a:p>
        </p:txBody>
      </p:sp>
      <p:sp>
        <p:nvSpPr>
          <p:cNvPr id="10" name="Rectangle 9"/>
          <p:cNvSpPr/>
          <p:nvPr userDrawn="1"/>
        </p:nvSpPr>
        <p:spPr>
          <a:xfrm>
            <a:off x="838200" y="1581805"/>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368752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6" name="Rectangle 5"/>
          <p:cNvSpPr/>
          <p:nvPr userDrawn="1"/>
        </p:nvSpPr>
        <p:spPr>
          <a:xfrm>
            <a:off x="569090" y="1696344"/>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146335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1C1D844-AAA0-4168-9057-3EC9636D5EF0}"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3483546-AE8E-418A-85C0-54072D4D2870}"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154234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17596"/>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8" name="Rectangle 7"/>
          <p:cNvSpPr/>
          <p:nvPr userDrawn="1"/>
        </p:nvSpPr>
        <p:spPr>
          <a:xfrm>
            <a:off x="839788" y="1798316"/>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1112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07971"/>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8" name="Rectangle 7"/>
          <p:cNvSpPr/>
          <p:nvPr userDrawn="1"/>
        </p:nvSpPr>
        <p:spPr>
          <a:xfrm>
            <a:off x="838200" y="1759815"/>
            <a:ext cx="2493294" cy="99358"/>
          </a:xfrm>
          <a:prstGeom prst="rect">
            <a:avLst/>
          </a:prstGeom>
          <a:solidFill>
            <a:srgbClr val="05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948" y="5041874"/>
            <a:ext cx="1667485" cy="1816126"/>
          </a:xfrm>
          <a:prstGeom prst="rect">
            <a:avLst/>
          </a:prstGeom>
        </p:spPr>
      </p:pic>
    </p:spTree>
    <p:extLst>
      <p:ext uri="{BB962C8B-B14F-4D97-AF65-F5344CB8AC3E}">
        <p14:creationId xmlns:p14="http://schemas.microsoft.com/office/powerpoint/2010/main" val="176224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090" y="42046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569090" y="18348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Content Placeholder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6893168" y="0"/>
            <a:ext cx="5298831" cy="2979138"/>
          </a:xfrm>
          <a:prstGeom prst="rtTriangle">
            <a:avLst/>
          </a:prstGeom>
        </p:spPr>
      </p:pic>
    </p:spTree>
    <p:extLst>
      <p:ext uri="{BB962C8B-B14F-4D97-AF65-F5344CB8AC3E}">
        <p14:creationId xmlns:p14="http://schemas.microsoft.com/office/powerpoint/2010/main" val="25014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D1D3B"/>
          </a:solidFill>
          <a:latin typeface="Quicksan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D1D3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D1D3B"/>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3B"/>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D1D3B"/>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D1D3B"/>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scmash@surreycc.gov.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ohwer.net/surrey" TargetMode="External"/><Relationship Id="rId2" Type="http://schemas.openxmlformats.org/officeDocument/2006/relationships/hyperlink" Target="mailto:pohwer@pohwer.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eferral@matrixsdt.com" TargetMode="External"/><Relationship Id="rId2" Type="http://schemas.openxmlformats.org/officeDocument/2006/relationships/hyperlink" Target="http://www.matrixsdt.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enquiries@matrixsdt.co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C3B"/>
        </a:solidFill>
        <a:effectLst/>
      </p:bgPr>
    </p:bg>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145761" y="-120757"/>
            <a:ext cx="7132863" cy="2919305"/>
          </a:xfrm>
          <a:prstGeom prst="rect">
            <a:avLst/>
          </a:prstGeom>
        </p:spPr>
      </p:pic>
      <p:sp>
        <p:nvSpPr>
          <p:cNvPr id="6" name="TextBox 1"/>
          <p:cNvSpPr txBox="1">
            <a:spLocks noGrp="1" noChangeArrowheads="1"/>
          </p:cNvSpPr>
          <p:nvPr>
            <p:ph type="title"/>
          </p:nvPr>
        </p:nvSpPr>
        <p:spPr bwMode="auto">
          <a:xfrm>
            <a:off x="840994" y="1979011"/>
            <a:ext cx="105156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2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en-GB" altLang="en-US" sz="5400" b="1" dirty="0">
                <a:solidFill>
                  <a:srgbClr val="FDE9E8"/>
                </a:solidFill>
                <a:latin typeface="Quicksand" pitchFamily="2" charset="0"/>
              </a:rPr>
              <a:t>Surrey Instructed Advocacy Services</a:t>
            </a:r>
          </a:p>
        </p:txBody>
      </p:sp>
      <p:sp>
        <p:nvSpPr>
          <p:cNvPr id="3" name="Subtitle 2"/>
          <p:cNvSpPr>
            <a:spLocks noGrp="1"/>
          </p:cNvSpPr>
          <p:nvPr>
            <p:ph type="body" idx="1"/>
          </p:nvPr>
        </p:nvSpPr>
        <p:spPr>
          <a:xfrm>
            <a:off x="840994" y="5197806"/>
            <a:ext cx="10515600" cy="520421"/>
          </a:xfrm>
        </p:spPr>
        <p:txBody>
          <a:bodyPr>
            <a:normAutofit/>
          </a:bodyPr>
          <a:lstStyle/>
          <a:p>
            <a:pPr algn="ctr"/>
            <a:r>
              <a:rPr lang="en-GB" dirty="0">
                <a:solidFill>
                  <a:srgbClr val="FDE9E8"/>
                </a:solidFill>
              </a:rPr>
              <a:t>www.pohwer.net/surrey</a:t>
            </a:r>
          </a:p>
        </p:txBody>
      </p:sp>
    </p:spTree>
    <p:extLst>
      <p:ext uri="{BB962C8B-B14F-4D97-AF65-F5344CB8AC3E}">
        <p14:creationId xmlns:p14="http://schemas.microsoft.com/office/powerpoint/2010/main" val="27694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Safeguarding (Section 68)</a:t>
            </a:r>
          </a:p>
        </p:txBody>
      </p:sp>
      <p:sp>
        <p:nvSpPr>
          <p:cNvPr id="3" name="Content Placeholder 2"/>
          <p:cNvSpPr>
            <a:spLocks noGrp="1"/>
          </p:cNvSpPr>
          <p:nvPr>
            <p:ph idx="1"/>
          </p:nvPr>
        </p:nvSpPr>
        <p:spPr>
          <a:xfrm>
            <a:off x="569090" y="2063438"/>
            <a:ext cx="10213210" cy="4351338"/>
          </a:xfrm>
        </p:spPr>
        <p:txBody>
          <a:bodyPr>
            <a:normAutofit/>
          </a:bodyPr>
          <a:lstStyle/>
          <a:p>
            <a:pPr marL="0" indent="0">
              <a:buNone/>
            </a:pPr>
            <a:r>
              <a:rPr lang="en-GB" dirty="0"/>
              <a:t>If a safeguarding enquiry needs to start urgently then it can begin before an advocate is appointed but one must be appointed ASAP</a:t>
            </a:r>
          </a:p>
          <a:p>
            <a:pPr>
              <a:buFont typeface="Wingdings" panose="05000000000000000000" pitchFamily="2" charset="2"/>
              <a:buChar char="§"/>
            </a:pPr>
            <a:endParaRPr lang="en-GB" sz="1100" dirty="0"/>
          </a:p>
          <a:p>
            <a:pPr>
              <a:buClr>
                <a:srgbClr val="1D1D3B"/>
              </a:buClr>
            </a:pPr>
            <a:r>
              <a:rPr lang="en-GB" dirty="0"/>
              <a:t>Advocate is there to help the person to decide what outcomes they want</a:t>
            </a:r>
          </a:p>
          <a:p>
            <a:pPr>
              <a:buClr>
                <a:srgbClr val="1D1D3B"/>
              </a:buClr>
            </a:pPr>
            <a:r>
              <a:rPr lang="en-GB" dirty="0"/>
              <a:t>Understand the behaviours of others that are abuse/ neglect</a:t>
            </a:r>
          </a:p>
          <a:p>
            <a:pPr>
              <a:buClr>
                <a:srgbClr val="1D1D3B"/>
              </a:buClr>
            </a:pPr>
            <a:r>
              <a:rPr lang="en-GB" dirty="0"/>
              <a:t>Understand their own actions which could expose them to abuse or neglect</a:t>
            </a:r>
          </a:p>
          <a:p>
            <a:pPr>
              <a:buClr>
                <a:srgbClr val="1D1D3B"/>
              </a:buClr>
            </a:pPr>
            <a:r>
              <a:rPr lang="en-GB" dirty="0"/>
              <a:t>Understand what parts of the processes are completely or partially in their control</a:t>
            </a:r>
          </a:p>
          <a:p>
            <a:pPr>
              <a:buClr>
                <a:srgbClr val="1D1D3B"/>
              </a:buClr>
            </a:pPr>
            <a:r>
              <a:rPr lang="en-GB" dirty="0"/>
              <a:t>Explain what they want to avoid reoccurring</a:t>
            </a:r>
          </a:p>
          <a:p>
            <a:endParaRPr lang="en-GB" dirty="0"/>
          </a:p>
        </p:txBody>
      </p:sp>
    </p:spTree>
    <p:extLst>
      <p:ext uri="{BB962C8B-B14F-4D97-AF65-F5344CB8AC3E}">
        <p14:creationId xmlns:p14="http://schemas.microsoft.com/office/powerpoint/2010/main" val="375152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90" y="319876"/>
            <a:ext cx="10515600" cy="1325563"/>
          </a:xfrm>
        </p:spPr>
        <p:txBody>
          <a:bodyPr>
            <a:normAutofit/>
          </a:bodyPr>
          <a:lstStyle/>
          <a:p>
            <a:pPr>
              <a:lnSpc>
                <a:spcPct val="100000"/>
              </a:lnSpc>
            </a:pPr>
            <a:r>
              <a:rPr lang="en-US" sz="3600" dirty="0"/>
              <a:t>Who can be referred for </a:t>
            </a:r>
            <a:br>
              <a:rPr lang="en-US" sz="3600" dirty="0"/>
            </a:br>
            <a:r>
              <a:rPr lang="en-US" sz="3600" dirty="0"/>
              <a:t>advocacy under the Care Act?</a:t>
            </a:r>
            <a:endParaRPr lang="en-GB" sz="3600" dirty="0"/>
          </a:p>
        </p:txBody>
      </p:sp>
      <p:sp>
        <p:nvSpPr>
          <p:cNvPr id="3" name="Content Placeholder 2"/>
          <p:cNvSpPr>
            <a:spLocks noGrp="1"/>
          </p:cNvSpPr>
          <p:nvPr>
            <p:ph idx="1"/>
          </p:nvPr>
        </p:nvSpPr>
        <p:spPr>
          <a:xfrm>
            <a:off x="569090" y="2145734"/>
            <a:ext cx="10293982" cy="4351338"/>
          </a:xfrm>
        </p:spPr>
        <p:txBody>
          <a:bodyPr/>
          <a:lstStyle/>
          <a:p>
            <a:pPr marL="0" indent="0">
              <a:lnSpc>
                <a:spcPct val="100000"/>
              </a:lnSpc>
              <a:spcBef>
                <a:spcPts val="0"/>
              </a:spcBef>
              <a:spcAft>
                <a:spcPts val="600"/>
              </a:spcAft>
              <a:buNone/>
            </a:pPr>
            <a:r>
              <a:rPr lang="en-US" sz="2400" dirty="0"/>
              <a:t>If the beneficiary meets the 2 statutory qualifying criteria then:</a:t>
            </a:r>
          </a:p>
          <a:p>
            <a:pPr marL="0" indent="0">
              <a:lnSpc>
                <a:spcPct val="100000"/>
              </a:lnSpc>
              <a:spcBef>
                <a:spcPts val="0"/>
              </a:spcBef>
              <a:spcAft>
                <a:spcPts val="600"/>
              </a:spcAft>
              <a:buNone/>
            </a:pPr>
            <a:endParaRPr lang="en-GB" sz="2400" dirty="0"/>
          </a:p>
          <a:p>
            <a:pPr>
              <a:lnSpc>
                <a:spcPct val="100000"/>
              </a:lnSpc>
              <a:spcBef>
                <a:spcPts val="0"/>
              </a:spcBef>
              <a:spcAft>
                <a:spcPts val="600"/>
              </a:spcAft>
            </a:pPr>
            <a:r>
              <a:rPr lang="en-GB" sz="2400" dirty="0"/>
              <a:t>Any beneficiaries who are deemed to have capacity to instruct and can consent to advocacy involvement, are responsibility of Surrey and residing in the county, can be referred to POhWER for an Advocate under the Care Act.</a:t>
            </a:r>
          </a:p>
          <a:p>
            <a:pPr marL="0" indent="0">
              <a:lnSpc>
                <a:spcPct val="100000"/>
              </a:lnSpc>
              <a:spcBef>
                <a:spcPts val="0"/>
              </a:spcBef>
              <a:spcAft>
                <a:spcPts val="600"/>
              </a:spcAft>
              <a:buNone/>
            </a:pPr>
            <a:endParaRPr lang="en-GB" sz="2400" dirty="0"/>
          </a:p>
          <a:p>
            <a:pPr>
              <a:lnSpc>
                <a:spcPct val="100000"/>
              </a:lnSpc>
              <a:spcBef>
                <a:spcPts val="0"/>
              </a:spcBef>
              <a:spcAft>
                <a:spcPts val="600"/>
              </a:spcAft>
            </a:pPr>
            <a:r>
              <a:rPr lang="en-GB" sz="2400" b="1" u="sng" dirty="0"/>
              <a:t>For persons whom can not instruct </a:t>
            </a:r>
            <a:r>
              <a:rPr lang="en-GB" sz="2400" dirty="0"/>
              <a:t>their advocate they can be </a:t>
            </a:r>
            <a:r>
              <a:rPr lang="en-GB" sz="2400" b="1" u="sng" dirty="0"/>
              <a:t>referred to Matrix </a:t>
            </a:r>
            <a:r>
              <a:rPr lang="en-GB" sz="2400" dirty="0"/>
              <a:t>for non-instructed services </a:t>
            </a:r>
          </a:p>
          <a:p>
            <a:pPr marL="0" indent="0">
              <a:lnSpc>
                <a:spcPct val="100000"/>
              </a:lnSpc>
              <a:spcBef>
                <a:spcPts val="0"/>
              </a:spcBef>
              <a:spcAft>
                <a:spcPts val="600"/>
              </a:spcAft>
              <a:buNone/>
            </a:pPr>
            <a:endParaRPr lang="en-GB" dirty="0"/>
          </a:p>
        </p:txBody>
      </p:sp>
    </p:spTree>
    <p:extLst>
      <p:ext uri="{BB962C8B-B14F-4D97-AF65-F5344CB8AC3E}">
        <p14:creationId xmlns:p14="http://schemas.microsoft.com/office/powerpoint/2010/main" val="30767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600" dirty="0"/>
              <a:t>Instructed Independent Mental </a:t>
            </a:r>
            <a:br>
              <a:rPr lang="en-GB" altLang="en-US" sz="3600" dirty="0"/>
            </a:br>
            <a:r>
              <a:rPr lang="en-GB" altLang="en-US" sz="3600" dirty="0"/>
              <a:t>Health Advocacy (IMHA)</a:t>
            </a:r>
            <a:endParaRPr lang="en-GB" sz="3600" dirty="0"/>
          </a:p>
        </p:txBody>
      </p:sp>
      <p:sp>
        <p:nvSpPr>
          <p:cNvPr id="3" name="Content Placeholder 2"/>
          <p:cNvSpPr>
            <a:spLocks noGrp="1"/>
          </p:cNvSpPr>
          <p:nvPr>
            <p:ph idx="1"/>
          </p:nvPr>
        </p:nvSpPr>
        <p:spPr>
          <a:xfrm>
            <a:off x="569090" y="1956816"/>
            <a:ext cx="10321414" cy="4581144"/>
          </a:xfrm>
        </p:spPr>
        <p:txBody>
          <a:bodyPr>
            <a:noAutofit/>
          </a:bodyPr>
          <a:lstStyle/>
          <a:p>
            <a:pPr marL="0" indent="0">
              <a:lnSpc>
                <a:spcPct val="100000"/>
              </a:lnSpc>
              <a:spcBef>
                <a:spcPts val="0"/>
              </a:spcBef>
              <a:buNone/>
            </a:pPr>
            <a:r>
              <a:rPr lang="en-GB" sz="2400" dirty="0"/>
              <a:t>Patients who are subject to certain sections of the Mental Health Act 1983, in hospital or the community may be entitled to help from an Independent Mental Health Advocate (IMHA). This service is free, independent and confidential.</a:t>
            </a:r>
          </a:p>
          <a:p>
            <a:pPr marL="0" indent="0">
              <a:lnSpc>
                <a:spcPct val="100000"/>
              </a:lnSpc>
              <a:spcBef>
                <a:spcPts val="0"/>
              </a:spcBef>
              <a:buNone/>
            </a:pPr>
            <a:endParaRPr lang="en-GB" sz="2400" dirty="0"/>
          </a:p>
          <a:p>
            <a:pPr marL="0" indent="0">
              <a:lnSpc>
                <a:spcPct val="100000"/>
              </a:lnSpc>
              <a:spcBef>
                <a:spcPts val="0"/>
              </a:spcBef>
              <a:buNone/>
            </a:pPr>
            <a:r>
              <a:rPr lang="en-GB" sz="2400" dirty="0"/>
              <a:t>This service is available to patients who are:</a:t>
            </a:r>
          </a:p>
          <a:p>
            <a:pPr>
              <a:lnSpc>
                <a:spcPct val="100000"/>
              </a:lnSpc>
              <a:spcBef>
                <a:spcPts val="0"/>
              </a:spcBef>
            </a:pPr>
            <a:r>
              <a:rPr lang="en-GB" sz="2400" dirty="0"/>
              <a:t>Detained under the Mental Health Act (normally in hospital)</a:t>
            </a:r>
          </a:p>
          <a:p>
            <a:pPr>
              <a:lnSpc>
                <a:spcPct val="100000"/>
              </a:lnSpc>
              <a:spcBef>
                <a:spcPts val="0"/>
              </a:spcBef>
            </a:pPr>
            <a:r>
              <a:rPr lang="en-GB" sz="2400" dirty="0"/>
              <a:t>Informal Patients</a:t>
            </a:r>
          </a:p>
          <a:p>
            <a:pPr>
              <a:lnSpc>
                <a:spcPct val="100000"/>
              </a:lnSpc>
              <a:spcBef>
                <a:spcPts val="0"/>
              </a:spcBef>
            </a:pPr>
            <a:r>
              <a:rPr lang="en-GB" sz="2400" dirty="0"/>
              <a:t>Subject to Guardianship</a:t>
            </a:r>
          </a:p>
          <a:p>
            <a:pPr>
              <a:lnSpc>
                <a:spcPct val="100000"/>
              </a:lnSpc>
              <a:spcBef>
                <a:spcPts val="0"/>
              </a:spcBef>
            </a:pPr>
            <a:r>
              <a:rPr lang="en-GB" sz="2400" dirty="0"/>
              <a:t>Subject to a Community Treatment Order (CTO)</a:t>
            </a:r>
          </a:p>
          <a:p>
            <a:pPr>
              <a:lnSpc>
                <a:spcPct val="100000"/>
              </a:lnSpc>
              <a:spcBef>
                <a:spcPts val="0"/>
              </a:spcBef>
            </a:pPr>
            <a:r>
              <a:rPr lang="en-GB" sz="2400" dirty="0"/>
              <a:t>A conditionally discharged restricted patient</a:t>
            </a:r>
            <a:r>
              <a:rPr lang="en-GB" sz="2400" dirty="0">
                <a:solidFill>
                  <a:schemeClr val="tx1"/>
                </a:solidFill>
              </a:rPr>
              <a:t>.</a:t>
            </a:r>
            <a:endParaRPr lang="en-GB" sz="2400" dirty="0"/>
          </a:p>
        </p:txBody>
      </p:sp>
    </p:spTree>
    <p:extLst>
      <p:ext uri="{BB962C8B-B14F-4D97-AF65-F5344CB8AC3E}">
        <p14:creationId xmlns:p14="http://schemas.microsoft.com/office/powerpoint/2010/main" val="193886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90" y="374740"/>
            <a:ext cx="10515600" cy="1325563"/>
          </a:xfrm>
        </p:spPr>
        <p:txBody>
          <a:bodyPr>
            <a:normAutofit/>
          </a:bodyPr>
          <a:lstStyle/>
          <a:p>
            <a:r>
              <a:rPr lang="en-GB" altLang="en-US" sz="3600" dirty="0"/>
              <a:t>Instructed Independent Mental </a:t>
            </a:r>
            <a:br>
              <a:rPr lang="en-GB" altLang="en-US" sz="3600" dirty="0"/>
            </a:br>
            <a:r>
              <a:rPr lang="en-GB" altLang="en-US" sz="3600" dirty="0"/>
              <a:t>Health Advocacy (IMHA)</a:t>
            </a:r>
            <a:endParaRPr lang="en-GB" sz="3600" dirty="0"/>
          </a:p>
        </p:txBody>
      </p:sp>
      <p:sp>
        <p:nvSpPr>
          <p:cNvPr id="3" name="Content Placeholder 2"/>
          <p:cNvSpPr>
            <a:spLocks noGrp="1"/>
          </p:cNvSpPr>
          <p:nvPr>
            <p:ph idx="1"/>
          </p:nvPr>
        </p:nvSpPr>
        <p:spPr>
          <a:xfrm>
            <a:off x="569090" y="2084832"/>
            <a:ext cx="10367134" cy="4101344"/>
          </a:xfrm>
        </p:spPr>
        <p:txBody>
          <a:bodyPr>
            <a:normAutofit/>
          </a:bodyPr>
          <a:lstStyle/>
          <a:p>
            <a:pPr marL="0" indent="0">
              <a:lnSpc>
                <a:spcPct val="100000"/>
              </a:lnSpc>
              <a:spcBef>
                <a:spcPts val="0"/>
              </a:spcBef>
              <a:spcAft>
                <a:spcPts val="600"/>
              </a:spcAft>
              <a:buNone/>
            </a:pPr>
            <a:r>
              <a:rPr lang="en-GB" sz="2800" b="1" u="sng" dirty="0"/>
              <a:t>For persons whom can not instruct </a:t>
            </a:r>
            <a:r>
              <a:rPr lang="en-GB" sz="2800" dirty="0"/>
              <a:t>their advocate they can be </a:t>
            </a:r>
            <a:r>
              <a:rPr lang="en-GB" sz="2800" b="1" u="sng" dirty="0"/>
              <a:t>referred to Matrix </a:t>
            </a:r>
            <a:r>
              <a:rPr lang="en-GB" sz="2800" dirty="0"/>
              <a:t>for non-instructed services </a:t>
            </a:r>
          </a:p>
          <a:p>
            <a:pPr marL="0" indent="0">
              <a:buNone/>
            </a:pPr>
            <a:endParaRPr lang="en-GB" sz="2800" dirty="0"/>
          </a:p>
          <a:p>
            <a:pPr marL="0" indent="0">
              <a:buNone/>
            </a:pPr>
            <a:r>
              <a:rPr lang="en-GB" sz="2800" dirty="0"/>
              <a:t>Out of area provision for:</a:t>
            </a:r>
          </a:p>
          <a:p>
            <a:pPr marL="0" indent="0">
              <a:buNone/>
            </a:pPr>
            <a:endParaRPr lang="en-GB" sz="2400" dirty="0"/>
          </a:p>
          <a:p>
            <a:r>
              <a:rPr lang="en-GB" sz="2800" dirty="0"/>
              <a:t>Residents of other Counties or Metropolitan Areas detained in Surrey facilities under the Mental Health Act</a:t>
            </a:r>
          </a:p>
        </p:txBody>
      </p:sp>
    </p:spTree>
    <p:extLst>
      <p:ext uri="{BB962C8B-B14F-4D97-AF65-F5344CB8AC3E}">
        <p14:creationId xmlns:p14="http://schemas.microsoft.com/office/powerpoint/2010/main" val="67735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dirty="0"/>
              <a:t>Instructed Independent Mental </a:t>
            </a:r>
            <a:br>
              <a:rPr lang="en-GB" altLang="en-US" sz="3600" dirty="0"/>
            </a:br>
            <a:r>
              <a:rPr lang="en-GB" altLang="en-US" sz="3600" dirty="0"/>
              <a:t>Health Advocacy (IMHA)</a:t>
            </a:r>
            <a:endParaRPr lang="en-GB" dirty="0"/>
          </a:p>
        </p:txBody>
      </p:sp>
      <p:sp>
        <p:nvSpPr>
          <p:cNvPr id="3" name="Content Placeholder 2"/>
          <p:cNvSpPr>
            <a:spLocks noGrp="1"/>
          </p:cNvSpPr>
          <p:nvPr>
            <p:ph idx="1"/>
          </p:nvPr>
        </p:nvSpPr>
        <p:spPr>
          <a:xfrm>
            <a:off x="569090" y="2084832"/>
            <a:ext cx="10515600" cy="4101344"/>
          </a:xfrm>
        </p:spPr>
        <p:txBody>
          <a:bodyPr>
            <a:normAutofit/>
          </a:bodyPr>
          <a:lstStyle/>
          <a:p>
            <a:pPr marL="0" indent="0">
              <a:lnSpc>
                <a:spcPct val="100000"/>
              </a:lnSpc>
              <a:spcBef>
                <a:spcPts val="1200"/>
              </a:spcBef>
              <a:buNone/>
            </a:pPr>
            <a:r>
              <a:rPr lang="en-GB" sz="2800" b="1" dirty="0"/>
              <a:t>Hospitals covered:</a:t>
            </a:r>
            <a:endParaRPr lang="en-GB" sz="2800" dirty="0"/>
          </a:p>
          <a:p>
            <a:pPr>
              <a:lnSpc>
                <a:spcPct val="100000"/>
              </a:lnSpc>
              <a:spcBef>
                <a:spcPts val="1200"/>
              </a:spcBef>
            </a:pPr>
            <a:r>
              <a:rPr lang="en-GB" sz="2800" dirty="0"/>
              <a:t>Farnham Road Hospital, Guildford</a:t>
            </a:r>
          </a:p>
          <a:p>
            <a:pPr>
              <a:lnSpc>
                <a:spcPct val="100000"/>
              </a:lnSpc>
              <a:spcBef>
                <a:spcPts val="1200"/>
              </a:spcBef>
            </a:pPr>
            <a:r>
              <a:rPr lang="en-GB" sz="2800" dirty="0"/>
              <a:t>New Spenser Unit, St Peters Hospital, Chertsey</a:t>
            </a:r>
          </a:p>
          <a:p>
            <a:pPr>
              <a:lnSpc>
                <a:spcPct val="100000"/>
              </a:lnSpc>
              <a:spcBef>
                <a:spcPts val="1200"/>
              </a:spcBef>
            </a:pPr>
            <a:r>
              <a:rPr lang="en-GB" sz="2800" dirty="0"/>
              <a:t>Cygnet &amp; Cygnet Lodge, Woking</a:t>
            </a:r>
          </a:p>
          <a:p>
            <a:pPr>
              <a:lnSpc>
                <a:spcPct val="100000"/>
              </a:lnSpc>
              <a:spcBef>
                <a:spcPts val="1200"/>
              </a:spcBef>
            </a:pPr>
            <a:r>
              <a:rPr lang="en-GB" sz="2800" dirty="0"/>
              <a:t>The Meadows, Horton Lane, Epsom</a:t>
            </a:r>
          </a:p>
          <a:p>
            <a:pPr>
              <a:lnSpc>
                <a:spcPct val="100000"/>
              </a:lnSpc>
              <a:spcBef>
                <a:spcPts val="1200"/>
              </a:spcBef>
            </a:pPr>
            <a:r>
              <a:rPr lang="en-GB" sz="2800" dirty="0" err="1"/>
              <a:t>Farmfield</a:t>
            </a:r>
            <a:r>
              <a:rPr lang="en-GB" sz="2800" dirty="0"/>
              <a:t> Hospital, </a:t>
            </a:r>
            <a:r>
              <a:rPr lang="en-GB" sz="2800" dirty="0" err="1"/>
              <a:t>Horley</a:t>
            </a:r>
            <a:r>
              <a:rPr lang="en-GB" sz="2800" dirty="0"/>
              <a:t>.</a:t>
            </a:r>
          </a:p>
        </p:txBody>
      </p:sp>
    </p:spTree>
    <p:extLst>
      <p:ext uri="{BB962C8B-B14F-4D97-AF65-F5344CB8AC3E}">
        <p14:creationId xmlns:p14="http://schemas.microsoft.com/office/powerpoint/2010/main" val="202715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3" name="Content Placeholder 2"/>
          <p:cNvSpPr>
            <a:spLocks noGrp="1"/>
          </p:cNvSpPr>
          <p:nvPr>
            <p:ph idx="1"/>
          </p:nvPr>
        </p:nvSpPr>
        <p:spPr>
          <a:xfrm>
            <a:off x="569090" y="1984248"/>
            <a:ext cx="10321414" cy="4517136"/>
          </a:xfrm>
        </p:spPr>
        <p:txBody>
          <a:bodyPr>
            <a:normAutofit/>
          </a:bodyPr>
          <a:lstStyle/>
          <a:p>
            <a:pPr marL="0" indent="0">
              <a:buNone/>
            </a:pPr>
            <a:r>
              <a:rPr lang="en-GB" sz="2400" b="1" dirty="0"/>
              <a:t>Eligibility: </a:t>
            </a:r>
          </a:p>
          <a:p>
            <a:pPr marL="0" indent="0">
              <a:buNone/>
            </a:pPr>
            <a:endParaRPr lang="en-GB" sz="2200" dirty="0"/>
          </a:p>
          <a:p>
            <a:pPr marL="0" indent="0">
              <a:buNone/>
            </a:pPr>
            <a:r>
              <a:rPr lang="en-GB" sz="2200" dirty="0"/>
              <a:t>The discretionary service will support person’s whom are ‘adults at risk’ (aged 18+) as per definition under Care Act which will include person’s living with long term health conditions, or are or may be about to be assessed for social services support under the Care Act. </a:t>
            </a:r>
          </a:p>
          <a:p>
            <a:pPr marL="0" indent="0">
              <a:buNone/>
            </a:pPr>
            <a:endParaRPr lang="en-GB" sz="2200" dirty="0"/>
          </a:p>
          <a:p>
            <a:pPr marL="0" indent="0">
              <a:buNone/>
            </a:pPr>
            <a:r>
              <a:rPr lang="en-GB" sz="2200" dirty="0"/>
              <a:t>This service is an instructed advocacy service and therefore the person must be able to instruct the advocate with what they want and have capacity to do so, and to provide consent to contact 3</a:t>
            </a:r>
            <a:r>
              <a:rPr lang="en-GB" sz="2200" baseline="30000" dirty="0"/>
              <a:t>rd</a:t>
            </a:r>
            <a:r>
              <a:rPr lang="en-GB" sz="2200" dirty="0"/>
              <a:t> parties where required. Person’s whom are unable to instruct us accordingly and provide consent where required will be unable to access this service</a:t>
            </a:r>
            <a:r>
              <a:rPr lang="en-GB" dirty="0"/>
              <a:t>. </a:t>
            </a:r>
          </a:p>
        </p:txBody>
      </p:sp>
    </p:spTree>
    <p:extLst>
      <p:ext uri="{BB962C8B-B14F-4D97-AF65-F5344CB8AC3E}">
        <p14:creationId xmlns:p14="http://schemas.microsoft.com/office/powerpoint/2010/main" val="246052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3" name="Content Placeholder 2"/>
          <p:cNvSpPr>
            <a:spLocks noGrp="1"/>
          </p:cNvSpPr>
          <p:nvPr>
            <p:ph idx="1"/>
          </p:nvPr>
        </p:nvSpPr>
        <p:spPr>
          <a:xfrm>
            <a:off x="569090" y="2093976"/>
            <a:ext cx="10303126" cy="4092200"/>
          </a:xfrm>
        </p:spPr>
        <p:txBody>
          <a:bodyPr>
            <a:normAutofit/>
          </a:bodyPr>
          <a:lstStyle/>
          <a:p>
            <a:pPr marL="0" indent="0">
              <a:buNone/>
            </a:pPr>
            <a:r>
              <a:rPr lang="en-GB" sz="2400" b="1" dirty="0"/>
              <a:t>‘Adults at risk’ in Surrey means:</a:t>
            </a:r>
          </a:p>
          <a:p>
            <a:pPr marL="0" indent="0">
              <a:buNone/>
            </a:pPr>
            <a:endParaRPr lang="en-GB" sz="2400" b="1" dirty="0"/>
          </a:p>
          <a:p>
            <a:r>
              <a:rPr lang="en-GB" sz="2400" b="1" dirty="0"/>
              <a:t>Who is 18 years and over </a:t>
            </a:r>
          </a:p>
          <a:p>
            <a:r>
              <a:rPr lang="en-GB" sz="2400" b="1" dirty="0"/>
              <a:t>Who has needs for care and support (whether or not the local authority is meeting any of those needs) </a:t>
            </a:r>
          </a:p>
          <a:p>
            <a:r>
              <a:rPr lang="en-GB" sz="2400" b="1" dirty="0"/>
              <a:t>Is experiencing, or at risk of abuse or neglect </a:t>
            </a:r>
          </a:p>
          <a:p>
            <a:r>
              <a:rPr lang="en-GB" sz="2400" b="1" dirty="0"/>
              <a:t>Who as a result of those care and support needs is unable to protect themselves from either the risk of or the experience of abuse or neglect.</a:t>
            </a:r>
          </a:p>
          <a:p>
            <a:pPr marL="0" indent="0">
              <a:buNone/>
            </a:pPr>
            <a:endParaRPr lang="en-GB" sz="2400" b="1" dirty="0"/>
          </a:p>
          <a:p>
            <a:pPr marL="0" indent="0">
              <a:buNone/>
            </a:pPr>
            <a:endParaRPr lang="en-GB" dirty="0"/>
          </a:p>
        </p:txBody>
      </p:sp>
    </p:spTree>
    <p:extLst>
      <p:ext uri="{BB962C8B-B14F-4D97-AF65-F5344CB8AC3E}">
        <p14:creationId xmlns:p14="http://schemas.microsoft.com/office/powerpoint/2010/main" val="136040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3" name="Content Placeholder 2"/>
          <p:cNvSpPr>
            <a:spLocks noGrp="1"/>
          </p:cNvSpPr>
          <p:nvPr>
            <p:ph type="body" idx="1"/>
          </p:nvPr>
        </p:nvSpPr>
        <p:spPr>
          <a:xfrm>
            <a:off x="839788" y="2074355"/>
            <a:ext cx="9886124" cy="823912"/>
          </a:xfrm>
        </p:spPr>
        <p:txBody>
          <a:bodyPr>
            <a:normAutofit/>
          </a:bodyPr>
          <a:lstStyle/>
          <a:p>
            <a:pPr marL="0" indent="0">
              <a:buNone/>
            </a:pPr>
            <a:r>
              <a:rPr lang="en-GB" dirty="0"/>
              <a:t>This may include Surrey residents whom fall within one or more of the following non-exclusive groups:</a:t>
            </a:r>
          </a:p>
        </p:txBody>
      </p:sp>
      <p:sp>
        <p:nvSpPr>
          <p:cNvPr id="4" name="Content Placeholder 3"/>
          <p:cNvSpPr>
            <a:spLocks noGrp="1"/>
          </p:cNvSpPr>
          <p:nvPr>
            <p:ph sz="half" idx="2"/>
          </p:nvPr>
        </p:nvSpPr>
        <p:spPr>
          <a:xfrm>
            <a:off x="839788" y="3281934"/>
            <a:ext cx="5157787" cy="3071559"/>
          </a:xfrm>
        </p:spPr>
        <p:txBody>
          <a:bodyPr>
            <a:normAutofit/>
          </a:bodyPr>
          <a:lstStyle/>
          <a:p>
            <a:pPr>
              <a:lnSpc>
                <a:spcPct val="100000"/>
              </a:lnSpc>
              <a:spcBef>
                <a:spcPts val="0"/>
              </a:spcBef>
              <a:spcAft>
                <a:spcPts val="1200"/>
              </a:spcAft>
            </a:pPr>
            <a:r>
              <a:rPr lang="en-GB" sz="2400" dirty="0"/>
              <a:t>Older person</a:t>
            </a:r>
          </a:p>
          <a:p>
            <a:pPr>
              <a:lnSpc>
                <a:spcPct val="100000"/>
              </a:lnSpc>
              <a:spcBef>
                <a:spcPts val="0"/>
              </a:spcBef>
              <a:spcAft>
                <a:spcPts val="1200"/>
              </a:spcAft>
            </a:pPr>
            <a:r>
              <a:rPr lang="en-GB" sz="2400" dirty="0"/>
              <a:t>Physical disability</a:t>
            </a:r>
          </a:p>
          <a:p>
            <a:pPr>
              <a:lnSpc>
                <a:spcPct val="100000"/>
              </a:lnSpc>
              <a:spcBef>
                <a:spcPts val="0"/>
              </a:spcBef>
              <a:spcAft>
                <a:spcPts val="1200"/>
              </a:spcAft>
            </a:pPr>
            <a:r>
              <a:rPr lang="en-GB" sz="2400" dirty="0"/>
              <a:t>Sensory disability </a:t>
            </a:r>
          </a:p>
          <a:p>
            <a:pPr>
              <a:lnSpc>
                <a:spcPct val="100000"/>
              </a:lnSpc>
              <a:spcBef>
                <a:spcPts val="0"/>
              </a:spcBef>
              <a:spcAft>
                <a:spcPts val="1200"/>
              </a:spcAft>
            </a:pPr>
            <a:r>
              <a:rPr lang="en-GB" sz="2400" dirty="0"/>
              <a:t>Learning disability</a:t>
            </a:r>
          </a:p>
          <a:p>
            <a:pPr>
              <a:lnSpc>
                <a:spcPct val="100000"/>
              </a:lnSpc>
              <a:spcBef>
                <a:spcPts val="0"/>
              </a:spcBef>
              <a:spcAft>
                <a:spcPts val="1200"/>
              </a:spcAft>
            </a:pPr>
            <a:r>
              <a:rPr lang="en-GB" sz="2400" dirty="0"/>
              <a:t>Autism and Asperger’s</a:t>
            </a:r>
          </a:p>
        </p:txBody>
      </p:sp>
      <p:sp>
        <p:nvSpPr>
          <p:cNvPr id="6" name="Content Placeholder 5"/>
          <p:cNvSpPr>
            <a:spLocks noGrp="1"/>
          </p:cNvSpPr>
          <p:nvPr>
            <p:ph sz="quarter" idx="4"/>
          </p:nvPr>
        </p:nvSpPr>
        <p:spPr>
          <a:xfrm>
            <a:off x="6172200" y="3281934"/>
            <a:ext cx="5183188" cy="3071560"/>
          </a:xfrm>
        </p:spPr>
        <p:txBody>
          <a:bodyPr>
            <a:normAutofit/>
          </a:bodyPr>
          <a:lstStyle/>
          <a:p>
            <a:pPr>
              <a:lnSpc>
                <a:spcPct val="100000"/>
              </a:lnSpc>
              <a:spcBef>
                <a:spcPts val="0"/>
              </a:spcBef>
              <a:spcAft>
                <a:spcPts val="1200"/>
              </a:spcAft>
            </a:pPr>
            <a:r>
              <a:rPr lang="en-GB" sz="2400" dirty="0"/>
              <a:t>Long term health condition</a:t>
            </a:r>
          </a:p>
          <a:p>
            <a:pPr>
              <a:lnSpc>
                <a:spcPct val="100000"/>
              </a:lnSpc>
              <a:spcBef>
                <a:spcPts val="0"/>
              </a:spcBef>
              <a:spcAft>
                <a:spcPts val="1200"/>
              </a:spcAft>
            </a:pPr>
            <a:r>
              <a:rPr lang="en-GB" sz="2400" dirty="0"/>
              <a:t>HIV/AIDS</a:t>
            </a:r>
          </a:p>
          <a:p>
            <a:pPr>
              <a:lnSpc>
                <a:spcPct val="100000"/>
              </a:lnSpc>
              <a:spcBef>
                <a:spcPts val="0"/>
              </a:spcBef>
              <a:spcAft>
                <a:spcPts val="1200"/>
              </a:spcAft>
            </a:pPr>
            <a:r>
              <a:rPr lang="en-GB" sz="2400" dirty="0"/>
              <a:t>Substance misuse </a:t>
            </a:r>
          </a:p>
          <a:p>
            <a:pPr>
              <a:lnSpc>
                <a:spcPct val="100000"/>
              </a:lnSpc>
              <a:spcBef>
                <a:spcPts val="0"/>
              </a:spcBef>
              <a:spcAft>
                <a:spcPts val="1200"/>
              </a:spcAft>
            </a:pPr>
            <a:r>
              <a:rPr lang="en-GB" sz="2400" dirty="0"/>
              <a:t>Mental health </a:t>
            </a:r>
          </a:p>
          <a:p>
            <a:pPr>
              <a:lnSpc>
                <a:spcPct val="100000"/>
              </a:lnSpc>
              <a:spcBef>
                <a:spcPts val="0"/>
              </a:spcBef>
              <a:spcAft>
                <a:spcPts val="1200"/>
              </a:spcAft>
            </a:pPr>
            <a:r>
              <a:rPr lang="en-GB" sz="2400" dirty="0"/>
              <a:t>Street homeless</a:t>
            </a:r>
          </a:p>
        </p:txBody>
      </p:sp>
    </p:spTree>
    <p:extLst>
      <p:ext uri="{BB962C8B-B14F-4D97-AF65-F5344CB8AC3E}">
        <p14:creationId xmlns:p14="http://schemas.microsoft.com/office/powerpoint/2010/main" val="265260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4" name="Content Placeholder 3"/>
          <p:cNvSpPr>
            <a:spLocks noGrp="1"/>
          </p:cNvSpPr>
          <p:nvPr>
            <p:ph sz="half" idx="1"/>
          </p:nvPr>
        </p:nvSpPr>
        <p:spPr>
          <a:xfrm>
            <a:off x="6190488" y="2002537"/>
            <a:ext cx="4894202" cy="4553710"/>
          </a:xfrm>
        </p:spPr>
        <p:txBody>
          <a:bodyPr>
            <a:normAutofit/>
          </a:bodyPr>
          <a:lstStyle/>
          <a:p>
            <a:pPr marL="0" indent="0">
              <a:lnSpc>
                <a:spcPct val="100000"/>
              </a:lnSpc>
              <a:spcBef>
                <a:spcPts val="0"/>
              </a:spcBef>
              <a:spcAft>
                <a:spcPts val="1200"/>
              </a:spcAft>
              <a:buNone/>
            </a:pPr>
            <a:r>
              <a:rPr lang="en-GB" b="1" dirty="0"/>
              <a:t>This service is for people living in Surrey who:</a:t>
            </a:r>
          </a:p>
          <a:p>
            <a:pPr>
              <a:lnSpc>
                <a:spcPct val="100000"/>
              </a:lnSpc>
              <a:spcBef>
                <a:spcPts val="0"/>
              </a:spcBef>
              <a:spcAft>
                <a:spcPts val="1200"/>
              </a:spcAft>
            </a:pPr>
            <a:r>
              <a:rPr lang="en-GB" dirty="0"/>
              <a:t>are living with HIV</a:t>
            </a:r>
          </a:p>
          <a:p>
            <a:pPr>
              <a:lnSpc>
                <a:spcPct val="100000"/>
              </a:lnSpc>
              <a:spcBef>
                <a:spcPts val="0"/>
              </a:spcBef>
              <a:spcAft>
                <a:spcPts val="1200"/>
              </a:spcAft>
            </a:pPr>
            <a:r>
              <a:rPr lang="en-GB" dirty="0"/>
              <a:t>facing a mental health crisis or at risk of relapse</a:t>
            </a:r>
          </a:p>
          <a:p>
            <a:pPr>
              <a:lnSpc>
                <a:spcPct val="100000"/>
              </a:lnSpc>
              <a:spcBef>
                <a:spcPts val="0"/>
              </a:spcBef>
              <a:spcAft>
                <a:spcPts val="1200"/>
              </a:spcAft>
            </a:pPr>
            <a:r>
              <a:rPr lang="en-GB" dirty="0"/>
              <a:t>are receiving substance misuse support.</a:t>
            </a:r>
          </a:p>
        </p:txBody>
      </p:sp>
      <p:sp>
        <p:nvSpPr>
          <p:cNvPr id="5" name="Content Placeholder 4"/>
          <p:cNvSpPr>
            <a:spLocks noGrp="1"/>
          </p:cNvSpPr>
          <p:nvPr>
            <p:ph sz="half" idx="2"/>
          </p:nvPr>
        </p:nvSpPr>
        <p:spPr>
          <a:xfrm>
            <a:off x="569090" y="2002536"/>
            <a:ext cx="5392798" cy="4553711"/>
          </a:xfrm>
        </p:spPr>
        <p:txBody>
          <a:bodyPr>
            <a:normAutofit/>
          </a:bodyPr>
          <a:lstStyle/>
          <a:p>
            <a:pPr marL="0" indent="0">
              <a:lnSpc>
                <a:spcPct val="100000"/>
              </a:lnSpc>
              <a:spcBef>
                <a:spcPts val="0"/>
              </a:spcBef>
              <a:spcAft>
                <a:spcPts val="1200"/>
              </a:spcAft>
              <a:buNone/>
            </a:pPr>
            <a:r>
              <a:rPr lang="en-GB" b="1" dirty="0"/>
              <a:t>This service will provide support to access NHS Services, that are not covered by the Independent Complaints Advocacy Service (ICAS) (provided by Surrey Independent Living Council), and may include:</a:t>
            </a:r>
          </a:p>
          <a:p>
            <a:pPr>
              <a:lnSpc>
                <a:spcPct val="100000"/>
              </a:lnSpc>
              <a:spcBef>
                <a:spcPts val="0"/>
              </a:spcBef>
              <a:spcAft>
                <a:spcPts val="1200"/>
              </a:spcAft>
            </a:pPr>
            <a:r>
              <a:rPr lang="en-GB" dirty="0"/>
              <a:t>support to contact and liaise with NHS providers</a:t>
            </a:r>
          </a:p>
          <a:p>
            <a:pPr>
              <a:lnSpc>
                <a:spcPct val="100000"/>
              </a:lnSpc>
              <a:spcBef>
                <a:spcPts val="0"/>
              </a:spcBef>
              <a:spcAft>
                <a:spcPts val="1200"/>
              </a:spcAft>
            </a:pPr>
            <a:r>
              <a:rPr lang="en-GB" dirty="0"/>
              <a:t>liaison with mental health services, where provided or funded by the NHS</a:t>
            </a:r>
          </a:p>
          <a:p>
            <a:pPr>
              <a:lnSpc>
                <a:spcPct val="100000"/>
              </a:lnSpc>
              <a:spcBef>
                <a:spcPts val="0"/>
              </a:spcBef>
              <a:spcAft>
                <a:spcPts val="1200"/>
              </a:spcAft>
            </a:pPr>
            <a:r>
              <a:rPr lang="en-GB" dirty="0"/>
              <a:t>support around substance misuse programmes.</a:t>
            </a:r>
          </a:p>
        </p:txBody>
      </p:sp>
    </p:spTree>
    <p:extLst>
      <p:ext uri="{BB962C8B-B14F-4D97-AF65-F5344CB8AC3E}">
        <p14:creationId xmlns:p14="http://schemas.microsoft.com/office/powerpoint/2010/main" val="369766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3" name="Content Placeholder 2"/>
          <p:cNvSpPr>
            <a:spLocks noGrp="1"/>
          </p:cNvSpPr>
          <p:nvPr>
            <p:ph idx="1"/>
          </p:nvPr>
        </p:nvSpPr>
        <p:spPr>
          <a:xfrm>
            <a:off x="569090" y="2048256"/>
            <a:ext cx="10515600" cy="4636008"/>
          </a:xfrm>
        </p:spPr>
        <p:txBody>
          <a:bodyPr>
            <a:normAutofit/>
          </a:bodyPr>
          <a:lstStyle/>
          <a:p>
            <a:pPr marL="0" indent="0">
              <a:lnSpc>
                <a:spcPct val="100000"/>
              </a:lnSpc>
              <a:spcBef>
                <a:spcPts val="0"/>
              </a:spcBef>
              <a:spcAft>
                <a:spcPts val="1800"/>
              </a:spcAft>
              <a:buNone/>
            </a:pPr>
            <a:r>
              <a:rPr lang="en-GB" sz="2400" dirty="0"/>
              <a:t> Liaison with </a:t>
            </a:r>
            <a:r>
              <a:rPr lang="en-GB" sz="2400" b="1" dirty="0"/>
              <a:t>Health services </a:t>
            </a:r>
            <a:r>
              <a:rPr lang="en-GB" sz="2400" dirty="0"/>
              <a:t>including:</a:t>
            </a:r>
          </a:p>
          <a:p>
            <a:pPr>
              <a:lnSpc>
                <a:spcPct val="100000"/>
              </a:lnSpc>
              <a:spcBef>
                <a:spcPts val="0"/>
              </a:spcBef>
              <a:spcAft>
                <a:spcPts val="1800"/>
              </a:spcAft>
            </a:pPr>
            <a:r>
              <a:rPr lang="en-GB" sz="2400" dirty="0"/>
              <a:t>General support to contact NHS providers, however we will not provide support to attend medical meetings </a:t>
            </a:r>
          </a:p>
          <a:p>
            <a:pPr>
              <a:lnSpc>
                <a:spcPct val="100000"/>
              </a:lnSpc>
              <a:spcBef>
                <a:spcPts val="0"/>
              </a:spcBef>
              <a:spcAft>
                <a:spcPts val="1800"/>
              </a:spcAft>
            </a:pPr>
            <a:r>
              <a:rPr lang="en-GB" sz="2400" dirty="0"/>
              <a:t>Liaison with mental health services where provided by NHS</a:t>
            </a:r>
          </a:p>
          <a:p>
            <a:pPr>
              <a:lnSpc>
                <a:spcPct val="100000"/>
              </a:lnSpc>
              <a:spcBef>
                <a:spcPts val="0"/>
              </a:spcBef>
              <a:spcAft>
                <a:spcPts val="1800"/>
              </a:spcAft>
            </a:pPr>
            <a:r>
              <a:rPr lang="en-GB" sz="2400" dirty="0"/>
              <a:t>Support around substance misuse programmes </a:t>
            </a:r>
          </a:p>
          <a:p>
            <a:pPr>
              <a:lnSpc>
                <a:spcPct val="100000"/>
              </a:lnSpc>
              <a:spcBef>
                <a:spcPts val="0"/>
              </a:spcBef>
              <a:spcAft>
                <a:spcPts val="1800"/>
              </a:spcAft>
            </a:pPr>
            <a:r>
              <a:rPr lang="en-GB" sz="2400" dirty="0"/>
              <a:t>Support for assessments for person’s whom are not eligible for advocacy under the Care Act including safeguarding adults.</a:t>
            </a:r>
          </a:p>
        </p:txBody>
      </p:sp>
    </p:spTree>
    <p:extLst>
      <p:ext uri="{BB962C8B-B14F-4D97-AF65-F5344CB8AC3E}">
        <p14:creationId xmlns:p14="http://schemas.microsoft.com/office/powerpoint/2010/main" val="61963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090" y="420460"/>
            <a:ext cx="11146660" cy="1579790"/>
          </a:xfrm>
        </p:spPr>
        <p:txBody>
          <a:bodyPr>
            <a:noAutofit/>
          </a:bodyPr>
          <a:lstStyle/>
          <a:p>
            <a:pPr>
              <a:lnSpc>
                <a:spcPct val="80000"/>
              </a:lnSpc>
            </a:pPr>
            <a:br>
              <a:rPr lang="en-GB" altLang="en-US" sz="4000" b="1" dirty="0"/>
            </a:br>
            <a:r>
              <a:rPr lang="en-GB" altLang="en-US" sz="4000" b="1" dirty="0"/>
              <a:t>What do we provide in Surrey?</a:t>
            </a:r>
            <a:br>
              <a:rPr lang="en-US" altLang="en-US" sz="4000" b="1" dirty="0"/>
            </a:br>
            <a:endParaRPr lang="en-GB" sz="4000" dirty="0"/>
          </a:p>
        </p:txBody>
      </p:sp>
      <p:sp>
        <p:nvSpPr>
          <p:cNvPr id="6" name="Content Placeholder 5"/>
          <p:cNvSpPr>
            <a:spLocks noGrp="1"/>
          </p:cNvSpPr>
          <p:nvPr>
            <p:ph idx="1"/>
          </p:nvPr>
        </p:nvSpPr>
        <p:spPr>
          <a:xfrm>
            <a:off x="569090" y="2075688"/>
            <a:ext cx="10184254" cy="4293368"/>
          </a:xfrm>
        </p:spPr>
        <p:txBody>
          <a:bodyPr>
            <a:normAutofit/>
          </a:bodyPr>
          <a:lstStyle/>
          <a:p>
            <a:pPr>
              <a:lnSpc>
                <a:spcPct val="100000"/>
              </a:lnSpc>
              <a:spcBef>
                <a:spcPts val="0"/>
              </a:spcBef>
              <a:defRPr/>
            </a:pPr>
            <a:r>
              <a:rPr lang="en-US" altLang="en-US" sz="2400" dirty="0">
                <a:solidFill>
                  <a:schemeClr val="tx1"/>
                </a:solidFill>
              </a:rPr>
              <a:t>Instructed Care Act Advocacy (CAA)</a:t>
            </a:r>
            <a:endParaRPr lang="en-GB" altLang="en-US" sz="2400" dirty="0">
              <a:solidFill>
                <a:schemeClr val="tx1"/>
              </a:solidFill>
            </a:endParaRPr>
          </a:p>
          <a:p>
            <a:pPr marL="0" indent="0">
              <a:lnSpc>
                <a:spcPct val="100000"/>
              </a:lnSpc>
              <a:spcBef>
                <a:spcPts val="0"/>
              </a:spcBef>
              <a:buNone/>
              <a:defRPr/>
            </a:pPr>
            <a:endParaRPr lang="en-GB" altLang="en-US" sz="2400" dirty="0">
              <a:solidFill>
                <a:schemeClr val="tx1"/>
              </a:solidFill>
            </a:endParaRPr>
          </a:p>
          <a:p>
            <a:pPr>
              <a:lnSpc>
                <a:spcPct val="100000"/>
              </a:lnSpc>
              <a:spcBef>
                <a:spcPts val="0"/>
              </a:spcBef>
              <a:defRPr/>
            </a:pPr>
            <a:r>
              <a:rPr lang="en-GB" altLang="en-US" sz="2400" dirty="0">
                <a:solidFill>
                  <a:schemeClr val="tx1"/>
                </a:solidFill>
              </a:rPr>
              <a:t>Instructed Independent Mental Health Advocacy (IMHA)</a:t>
            </a:r>
          </a:p>
          <a:p>
            <a:pPr>
              <a:lnSpc>
                <a:spcPct val="100000"/>
              </a:lnSpc>
              <a:spcBef>
                <a:spcPts val="0"/>
              </a:spcBef>
              <a:defRPr/>
            </a:pPr>
            <a:endParaRPr lang="en-GB" altLang="en-US" sz="2400" dirty="0">
              <a:solidFill>
                <a:schemeClr val="tx1"/>
              </a:solidFill>
            </a:endParaRPr>
          </a:p>
          <a:p>
            <a:pPr>
              <a:lnSpc>
                <a:spcPct val="100000"/>
              </a:lnSpc>
              <a:spcBef>
                <a:spcPts val="0"/>
              </a:spcBef>
              <a:defRPr/>
            </a:pPr>
            <a:r>
              <a:rPr lang="en-US" altLang="en-US" sz="2400" dirty="0">
                <a:solidFill>
                  <a:schemeClr val="tx1"/>
                </a:solidFill>
              </a:rPr>
              <a:t>Instructed Non-Statutory Discretionary Advocacy</a:t>
            </a:r>
          </a:p>
          <a:p>
            <a:pPr>
              <a:lnSpc>
                <a:spcPct val="100000"/>
              </a:lnSpc>
              <a:spcBef>
                <a:spcPts val="0"/>
              </a:spcBef>
              <a:defRPr/>
            </a:pPr>
            <a:endParaRPr lang="en-GB" altLang="en-US" sz="2400" dirty="0">
              <a:solidFill>
                <a:schemeClr val="tx1"/>
              </a:solidFill>
            </a:endParaRPr>
          </a:p>
          <a:p>
            <a:pPr marL="0" indent="0">
              <a:lnSpc>
                <a:spcPct val="100000"/>
              </a:lnSpc>
              <a:spcBef>
                <a:spcPts val="0"/>
              </a:spcBef>
              <a:buNone/>
            </a:pPr>
            <a:r>
              <a:rPr lang="en-GB" sz="2400" b="1" dirty="0">
                <a:solidFill>
                  <a:schemeClr val="tx1"/>
                </a:solidFill>
              </a:rPr>
              <a:t>Definition: </a:t>
            </a:r>
            <a:r>
              <a:rPr lang="en-GB" sz="2400" dirty="0">
                <a:solidFill>
                  <a:schemeClr val="tx1"/>
                </a:solidFill>
              </a:rPr>
              <a:t>Instructed advocacy is when a person is able to tell the advocate what their needs and wishes are and what support they need. They are able to ask the advocate for support and tell them what actions they would like to be taken on their behalf. A case is instructed until we’re told by a professional that it’s non-instructed.</a:t>
            </a:r>
          </a:p>
        </p:txBody>
      </p:sp>
    </p:spTree>
    <p:extLst>
      <p:ext uri="{BB962C8B-B14F-4D97-AF65-F5344CB8AC3E}">
        <p14:creationId xmlns:p14="http://schemas.microsoft.com/office/powerpoint/2010/main" val="139101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Discretionary instructed advocacy</a:t>
            </a:r>
          </a:p>
        </p:txBody>
      </p:sp>
      <p:sp>
        <p:nvSpPr>
          <p:cNvPr id="3" name="Content Placeholder 2"/>
          <p:cNvSpPr>
            <a:spLocks noGrp="1"/>
          </p:cNvSpPr>
          <p:nvPr>
            <p:ph idx="1"/>
          </p:nvPr>
        </p:nvSpPr>
        <p:spPr>
          <a:xfrm>
            <a:off x="569090" y="2029968"/>
            <a:ext cx="10515600" cy="4626864"/>
          </a:xfrm>
        </p:spPr>
        <p:txBody>
          <a:bodyPr>
            <a:normAutofit lnSpcReduction="10000"/>
          </a:bodyPr>
          <a:lstStyle/>
          <a:p>
            <a:pPr marL="0" indent="0">
              <a:lnSpc>
                <a:spcPct val="110000"/>
              </a:lnSpc>
              <a:spcBef>
                <a:spcPts val="0"/>
              </a:spcBef>
              <a:buNone/>
            </a:pPr>
            <a:r>
              <a:rPr lang="en-GB" sz="2400" b="1" dirty="0"/>
              <a:t>Signposting </a:t>
            </a:r>
            <a:endParaRPr lang="en-GB" dirty="0"/>
          </a:p>
          <a:p>
            <a:pPr marL="0" indent="0">
              <a:lnSpc>
                <a:spcPct val="110000"/>
              </a:lnSpc>
              <a:spcBef>
                <a:spcPts val="0"/>
              </a:spcBef>
              <a:buNone/>
            </a:pPr>
            <a:r>
              <a:rPr lang="en-GB" sz="2100" dirty="0"/>
              <a:t>Our Help Hub will aim to provide signposting information to an appropriate service to support referrers where the referral type does not meet our eligibility criteria. </a:t>
            </a:r>
          </a:p>
          <a:p>
            <a:pPr marL="0" indent="0">
              <a:lnSpc>
                <a:spcPct val="110000"/>
              </a:lnSpc>
              <a:spcBef>
                <a:spcPts val="0"/>
              </a:spcBef>
              <a:buNone/>
            </a:pPr>
            <a:endParaRPr lang="en-GB" sz="2100" dirty="0"/>
          </a:p>
          <a:p>
            <a:pPr marL="0" indent="0">
              <a:lnSpc>
                <a:spcPct val="110000"/>
              </a:lnSpc>
              <a:spcBef>
                <a:spcPts val="0"/>
              </a:spcBef>
              <a:buNone/>
            </a:pPr>
            <a:r>
              <a:rPr lang="en-GB" sz="2100" b="1" dirty="0"/>
              <a:t>Examples where we would aim to signpost people include:</a:t>
            </a:r>
          </a:p>
          <a:p>
            <a:pPr lvl="0">
              <a:lnSpc>
                <a:spcPct val="110000"/>
              </a:lnSpc>
              <a:spcBef>
                <a:spcPts val="0"/>
              </a:spcBef>
            </a:pPr>
            <a:r>
              <a:rPr lang="en-GB" sz="2100" dirty="0"/>
              <a:t>Benefits, including ESA and PIP, and income maximisation</a:t>
            </a:r>
          </a:p>
          <a:p>
            <a:pPr lvl="0">
              <a:lnSpc>
                <a:spcPct val="110000"/>
              </a:lnSpc>
              <a:spcBef>
                <a:spcPts val="0"/>
              </a:spcBef>
            </a:pPr>
            <a:r>
              <a:rPr lang="en-GB" sz="2100" dirty="0"/>
              <a:t>Housing including neighbour disputes </a:t>
            </a:r>
          </a:p>
          <a:p>
            <a:pPr lvl="0">
              <a:lnSpc>
                <a:spcPct val="110000"/>
              </a:lnSpc>
              <a:spcBef>
                <a:spcPts val="0"/>
              </a:spcBef>
            </a:pPr>
            <a:r>
              <a:rPr lang="en-GB" sz="2100" dirty="0"/>
              <a:t>Blue badge application and appeals</a:t>
            </a:r>
          </a:p>
          <a:p>
            <a:pPr lvl="0">
              <a:lnSpc>
                <a:spcPct val="110000"/>
              </a:lnSpc>
              <a:spcBef>
                <a:spcPts val="0"/>
              </a:spcBef>
            </a:pPr>
            <a:r>
              <a:rPr lang="en-GB" sz="2100" dirty="0"/>
              <a:t>Complaints against the NHS</a:t>
            </a:r>
          </a:p>
          <a:p>
            <a:pPr lvl="0">
              <a:lnSpc>
                <a:spcPct val="110000"/>
              </a:lnSpc>
              <a:spcBef>
                <a:spcPts val="0"/>
              </a:spcBef>
            </a:pPr>
            <a:r>
              <a:rPr lang="en-GB" sz="2100" dirty="0"/>
              <a:t>Liaison with utility companies </a:t>
            </a:r>
          </a:p>
          <a:p>
            <a:pPr lvl="0">
              <a:lnSpc>
                <a:spcPct val="110000"/>
              </a:lnSpc>
              <a:spcBef>
                <a:spcPts val="0"/>
              </a:spcBef>
            </a:pPr>
            <a:r>
              <a:rPr lang="en-GB" sz="2100" dirty="0"/>
              <a:t>Legal issues including support to attend HM courts</a:t>
            </a:r>
          </a:p>
          <a:p>
            <a:pPr lvl="0">
              <a:lnSpc>
                <a:spcPct val="110000"/>
              </a:lnSpc>
              <a:spcBef>
                <a:spcPts val="0"/>
              </a:spcBef>
            </a:pPr>
            <a:r>
              <a:rPr lang="en-GB" sz="2100" dirty="0"/>
              <a:t>Support to liaise with the Police </a:t>
            </a:r>
          </a:p>
          <a:p>
            <a:pPr lvl="0">
              <a:lnSpc>
                <a:spcPct val="110000"/>
              </a:lnSpc>
              <a:spcBef>
                <a:spcPts val="0"/>
              </a:spcBef>
            </a:pPr>
            <a:r>
              <a:rPr lang="en-GB" sz="2100" dirty="0"/>
              <a:t>Support to liaise with private healthcare.</a:t>
            </a:r>
          </a:p>
        </p:txBody>
      </p:sp>
    </p:spTree>
    <p:extLst>
      <p:ext uri="{BB962C8B-B14F-4D97-AF65-F5344CB8AC3E}">
        <p14:creationId xmlns:p14="http://schemas.microsoft.com/office/powerpoint/2010/main" val="338561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Safeguarding</a:t>
            </a:r>
          </a:p>
        </p:txBody>
      </p:sp>
      <p:sp>
        <p:nvSpPr>
          <p:cNvPr id="3" name="Content Placeholder 2"/>
          <p:cNvSpPr>
            <a:spLocks noGrp="1"/>
          </p:cNvSpPr>
          <p:nvPr>
            <p:ph idx="1"/>
          </p:nvPr>
        </p:nvSpPr>
        <p:spPr>
          <a:xfrm>
            <a:off x="569090" y="1971998"/>
            <a:ext cx="10019662" cy="4351338"/>
          </a:xfrm>
        </p:spPr>
        <p:txBody>
          <a:bodyPr>
            <a:normAutofit lnSpcReduction="10000"/>
          </a:bodyPr>
          <a:lstStyle/>
          <a:p>
            <a:pPr>
              <a:lnSpc>
                <a:spcPct val="110000"/>
              </a:lnSpc>
              <a:spcBef>
                <a:spcPts val="0"/>
              </a:spcBef>
            </a:pPr>
            <a:r>
              <a:rPr lang="en-GB" sz="2200" dirty="0"/>
              <a:t>Safeguarding is everybody’s business it isn’t just something that advocates do to protect our beneficiaries. </a:t>
            </a:r>
          </a:p>
          <a:p>
            <a:pPr>
              <a:lnSpc>
                <a:spcPct val="110000"/>
              </a:lnSpc>
              <a:spcBef>
                <a:spcPts val="0"/>
              </a:spcBef>
            </a:pPr>
            <a:endParaRPr lang="en-GB" sz="2200" dirty="0"/>
          </a:p>
          <a:p>
            <a:pPr>
              <a:lnSpc>
                <a:spcPct val="110000"/>
              </a:lnSpc>
              <a:spcBef>
                <a:spcPts val="0"/>
              </a:spcBef>
            </a:pPr>
            <a:r>
              <a:rPr lang="en-GB" sz="2200" dirty="0"/>
              <a:t>Because of the nature of our work POhWER has almost a unique role in being able to spot where those in greatest need may be or are at risk and to be the independent voice of our beneficiaries </a:t>
            </a:r>
          </a:p>
          <a:p>
            <a:pPr>
              <a:lnSpc>
                <a:spcPct val="110000"/>
              </a:lnSpc>
              <a:spcBef>
                <a:spcPts val="0"/>
              </a:spcBef>
            </a:pPr>
            <a:endParaRPr lang="en-GB" sz="2200" dirty="0"/>
          </a:p>
          <a:p>
            <a:pPr>
              <a:lnSpc>
                <a:spcPct val="110000"/>
              </a:lnSpc>
              <a:spcBef>
                <a:spcPts val="0"/>
              </a:spcBef>
            </a:pPr>
            <a:r>
              <a:rPr lang="en-GB" sz="2200" dirty="0"/>
              <a:t> We support people who are going through the safeguarding process as part of our statutory duties but we are also human beings who interact with people as we go about our daily lives. Our Safeguarding duty not only applies to the beneficiaries we support but also to our staff and the people we interact with on a daily basis. </a:t>
            </a:r>
          </a:p>
        </p:txBody>
      </p:sp>
    </p:spTree>
    <p:extLst>
      <p:ext uri="{BB962C8B-B14F-4D97-AF65-F5344CB8AC3E}">
        <p14:creationId xmlns:p14="http://schemas.microsoft.com/office/powerpoint/2010/main" val="182470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Safeguarding cont.…..</a:t>
            </a:r>
          </a:p>
        </p:txBody>
      </p:sp>
      <p:sp>
        <p:nvSpPr>
          <p:cNvPr id="3" name="Content Placeholder 2"/>
          <p:cNvSpPr>
            <a:spLocks noGrp="1"/>
          </p:cNvSpPr>
          <p:nvPr>
            <p:ph idx="1"/>
          </p:nvPr>
        </p:nvSpPr>
        <p:spPr>
          <a:xfrm>
            <a:off x="569090" y="1944566"/>
            <a:ext cx="10515600" cy="4351338"/>
          </a:xfrm>
        </p:spPr>
        <p:txBody>
          <a:bodyPr>
            <a:noAutofit/>
          </a:bodyPr>
          <a:lstStyle/>
          <a:p>
            <a:pPr marL="0" indent="0">
              <a:lnSpc>
                <a:spcPct val="100000"/>
              </a:lnSpc>
              <a:spcBef>
                <a:spcPts val="0"/>
              </a:spcBef>
              <a:buNone/>
            </a:pPr>
            <a:r>
              <a:rPr lang="en-GB" sz="2200" dirty="0"/>
              <a:t>POhWER defines safeguarding as:</a:t>
            </a:r>
          </a:p>
          <a:p>
            <a:pPr marL="0" indent="0">
              <a:lnSpc>
                <a:spcPct val="100000"/>
              </a:lnSpc>
              <a:spcBef>
                <a:spcPts val="0"/>
              </a:spcBef>
              <a:buNone/>
            </a:pPr>
            <a:endParaRPr lang="en-GB" sz="2200" dirty="0"/>
          </a:p>
          <a:p>
            <a:pPr>
              <a:lnSpc>
                <a:spcPct val="100000"/>
              </a:lnSpc>
              <a:spcBef>
                <a:spcPts val="0"/>
              </a:spcBef>
            </a:pPr>
            <a:r>
              <a:rPr lang="en-GB" sz="2200" dirty="0"/>
              <a:t>Safeguarding is a term used in the United Kingdom and Ireland to denote measures to protect the health, well-being and human rights of individuals, which allow people – especially children, young people and vulnerable adults – to live free from abuse, harm and neglect.</a:t>
            </a:r>
          </a:p>
          <a:p>
            <a:pPr marL="0" indent="0">
              <a:lnSpc>
                <a:spcPct val="100000"/>
              </a:lnSpc>
              <a:spcBef>
                <a:spcPts val="0"/>
              </a:spcBef>
              <a:buNone/>
            </a:pPr>
            <a:endParaRPr lang="en-GB" sz="2200" dirty="0"/>
          </a:p>
          <a:p>
            <a:pPr>
              <a:lnSpc>
                <a:spcPct val="100000"/>
              </a:lnSpc>
              <a:spcBef>
                <a:spcPts val="0"/>
              </a:spcBef>
            </a:pPr>
            <a:r>
              <a:rPr lang="en-GB" sz="2200" dirty="0"/>
              <a:t>Surrey has the legal duty and responsibility for ensuring the safety of people within their area, irrespective of the setting. POhWER are aware of Surrey’s safeguarding process and how to raise any concerns we may have, by completing a safeguarding alert form and emailing to </a:t>
            </a:r>
            <a:r>
              <a:rPr lang="en-GB" sz="2200" u="sng" dirty="0">
                <a:hlinkClick r:id="rId2"/>
              </a:rPr>
              <a:t>ascmash@surreycc.gov.uk</a:t>
            </a:r>
            <a:endParaRPr lang="en-GB" sz="2200" dirty="0"/>
          </a:p>
        </p:txBody>
      </p:sp>
    </p:spTree>
    <p:extLst>
      <p:ext uri="{BB962C8B-B14F-4D97-AF65-F5344CB8AC3E}">
        <p14:creationId xmlns:p14="http://schemas.microsoft.com/office/powerpoint/2010/main" val="263070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Referral Pathway</a:t>
            </a:r>
          </a:p>
        </p:txBody>
      </p:sp>
      <p:sp>
        <p:nvSpPr>
          <p:cNvPr id="3" name="Content Placeholder 2"/>
          <p:cNvSpPr>
            <a:spLocks noGrp="1"/>
          </p:cNvSpPr>
          <p:nvPr>
            <p:ph idx="1"/>
          </p:nvPr>
        </p:nvSpPr>
        <p:spPr>
          <a:xfrm>
            <a:off x="569090" y="2057400"/>
            <a:ext cx="10111102" cy="4128776"/>
          </a:xfrm>
        </p:spPr>
        <p:txBody>
          <a:bodyPr>
            <a:noAutofit/>
          </a:bodyPr>
          <a:lstStyle/>
          <a:p>
            <a:pPr lvl="0">
              <a:lnSpc>
                <a:spcPct val="100000"/>
              </a:lnSpc>
              <a:spcBef>
                <a:spcPts val="0"/>
              </a:spcBef>
            </a:pPr>
            <a:r>
              <a:rPr lang="en-GB" sz="2400" b="1" dirty="0"/>
              <a:t>All referrals must be for instructed advocacy only</a:t>
            </a:r>
          </a:p>
          <a:p>
            <a:pPr lvl="0">
              <a:lnSpc>
                <a:spcPct val="100000"/>
              </a:lnSpc>
              <a:spcBef>
                <a:spcPts val="0"/>
              </a:spcBef>
            </a:pPr>
            <a:endParaRPr lang="en-GB" sz="2400" dirty="0"/>
          </a:p>
          <a:p>
            <a:pPr lvl="0">
              <a:lnSpc>
                <a:spcPct val="100000"/>
              </a:lnSpc>
              <a:spcBef>
                <a:spcPts val="0"/>
              </a:spcBef>
            </a:pPr>
            <a:r>
              <a:rPr lang="en-GB" sz="2400" dirty="0"/>
              <a:t>Professional referrals only for Care Act Advocacy </a:t>
            </a:r>
          </a:p>
          <a:p>
            <a:pPr lvl="0">
              <a:lnSpc>
                <a:spcPct val="100000"/>
              </a:lnSpc>
              <a:spcBef>
                <a:spcPts val="0"/>
              </a:spcBef>
            </a:pPr>
            <a:endParaRPr lang="en-GB" sz="2400" dirty="0"/>
          </a:p>
          <a:p>
            <a:pPr lvl="0">
              <a:lnSpc>
                <a:spcPct val="100000"/>
              </a:lnSpc>
              <a:spcBef>
                <a:spcPts val="0"/>
              </a:spcBef>
            </a:pPr>
            <a:r>
              <a:rPr lang="en-GB" sz="2400" dirty="0"/>
              <a:t>Professional and self-referrals for IMHA</a:t>
            </a:r>
          </a:p>
          <a:p>
            <a:pPr lvl="0">
              <a:lnSpc>
                <a:spcPct val="100000"/>
              </a:lnSpc>
              <a:spcBef>
                <a:spcPts val="0"/>
              </a:spcBef>
            </a:pPr>
            <a:endParaRPr lang="en-GB" sz="2400" dirty="0"/>
          </a:p>
          <a:p>
            <a:pPr lvl="0">
              <a:lnSpc>
                <a:spcPct val="100000"/>
              </a:lnSpc>
              <a:spcBef>
                <a:spcPts val="0"/>
              </a:spcBef>
            </a:pPr>
            <a:r>
              <a:rPr lang="en-GB" sz="2400" dirty="0"/>
              <a:t>Professional and self-referrals for Discretionary Advocacy. </a:t>
            </a:r>
          </a:p>
          <a:p>
            <a:pPr lvl="0">
              <a:lnSpc>
                <a:spcPct val="100000"/>
              </a:lnSpc>
              <a:spcBef>
                <a:spcPts val="0"/>
              </a:spcBef>
            </a:pPr>
            <a:endParaRPr lang="en-GB" sz="2400" dirty="0"/>
          </a:p>
          <a:p>
            <a:pPr lvl="0">
              <a:lnSpc>
                <a:spcPct val="100000"/>
              </a:lnSpc>
              <a:spcBef>
                <a:spcPts val="0"/>
              </a:spcBef>
            </a:pPr>
            <a:r>
              <a:rPr lang="en-GB" sz="2400" dirty="0"/>
              <a:t>Referrals will also be accepted by Advocates when visiting the secure inpatient sites and when working in the community.</a:t>
            </a:r>
          </a:p>
        </p:txBody>
      </p:sp>
    </p:spTree>
    <p:extLst>
      <p:ext uri="{BB962C8B-B14F-4D97-AF65-F5344CB8AC3E}">
        <p14:creationId xmlns:p14="http://schemas.microsoft.com/office/powerpoint/2010/main" val="320895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Contact us</a:t>
            </a:r>
            <a:endParaRPr lang="en-GB" dirty="0"/>
          </a:p>
        </p:txBody>
      </p:sp>
      <p:sp>
        <p:nvSpPr>
          <p:cNvPr id="4" name="Rectangle 3"/>
          <p:cNvSpPr>
            <a:spLocks noGrp="1" noChangeArrowheads="1"/>
          </p:cNvSpPr>
          <p:nvPr>
            <p:ph idx="1"/>
          </p:nvPr>
        </p:nvSpPr>
        <p:spPr>
          <a:xfrm>
            <a:off x="569089" y="2105891"/>
            <a:ext cx="10819347" cy="4433454"/>
          </a:xfrm>
        </p:spPr>
        <p:txBody>
          <a:bodyPr>
            <a:normAutofit fontScale="55000" lnSpcReduction="20000"/>
          </a:bodyPr>
          <a:lstStyle/>
          <a:p>
            <a:r>
              <a:rPr lang="en-GB" sz="4400" dirty="0"/>
              <a:t>Email: </a:t>
            </a:r>
            <a:r>
              <a:rPr lang="en-GB" sz="4400" dirty="0">
                <a:hlinkClick r:id="rId2"/>
              </a:rPr>
              <a:t>pohwer@pohwer.net</a:t>
            </a:r>
            <a:r>
              <a:rPr lang="en-GB" sz="4400" dirty="0"/>
              <a:t> </a:t>
            </a:r>
          </a:p>
          <a:p>
            <a:r>
              <a:rPr lang="en-GB" sz="4400" dirty="0"/>
              <a:t>Telephone: 0300 456 2370 (charged at your standard network rate)</a:t>
            </a:r>
          </a:p>
          <a:p>
            <a:r>
              <a:rPr lang="en-GB" sz="4400" dirty="0"/>
              <a:t>Text: send the word ’</a:t>
            </a:r>
            <a:r>
              <a:rPr lang="en-GB" sz="4400" dirty="0" err="1"/>
              <a:t>pohwer</a:t>
            </a:r>
            <a:r>
              <a:rPr lang="en-GB" sz="4400" dirty="0"/>
              <a:t>’ with your name and number to 81025</a:t>
            </a:r>
          </a:p>
          <a:p>
            <a:r>
              <a:rPr lang="en-GB" sz="4400" dirty="0"/>
              <a:t>Fax: 0300 456 2365</a:t>
            </a:r>
          </a:p>
          <a:p>
            <a:r>
              <a:rPr lang="en-GB" sz="4400" dirty="0"/>
              <a:t>Post: PO Box 17943, Birmingham, B9 9PB</a:t>
            </a:r>
          </a:p>
          <a:p>
            <a:pPr marL="0" indent="0">
              <a:buNone/>
            </a:pPr>
            <a:endParaRPr lang="en-GB" sz="4400" dirty="0"/>
          </a:p>
          <a:p>
            <a:pPr marL="0" indent="0">
              <a:lnSpc>
                <a:spcPct val="80000"/>
              </a:lnSpc>
              <a:buNone/>
              <a:defRPr/>
            </a:pPr>
            <a:r>
              <a:rPr lang="en-GB" sz="4400" dirty="0">
                <a:solidFill>
                  <a:schemeClr val="tx1"/>
                </a:solidFill>
                <a:hlinkClick r:id="rId3"/>
              </a:rPr>
              <a:t>www.pohwer.net/surrey</a:t>
            </a:r>
            <a:endParaRPr lang="en-GB" sz="4400" dirty="0">
              <a:solidFill>
                <a:schemeClr val="tx1"/>
              </a:solidFill>
            </a:endParaRPr>
          </a:p>
          <a:p>
            <a:pPr marL="0" indent="0">
              <a:lnSpc>
                <a:spcPct val="80000"/>
              </a:lnSpc>
              <a:buNone/>
              <a:defRPr/>
            </a:pPr>
            <a:endParaRPr lang="en-GB" sz="4400" dirty="0">
              <a:solidFill>
                <a:schemeClr val="tx1"/>
              </a:solidFill>
            </a:endParaRPr>
          </a:p>
          <a:p>
            <a:pPr marL="0" indent="0">
              <a:lnSpc>
                <a:spcPct val="80000"/>
              </a:lnSpc>
              <a:buNone/>
              <a:defRPr/>
            </a:pPr>
            <a:r>
              <a:rPr lang="en-GB" sz="4400" dirty="0">
                <a:solidFill>
                  <a:schemeClr val="tx1"/>
                </a:solidFill>
              </a:rPr>
              <a:t>Referral forms for all services are available on this page.</a:t>
            </a:r>
          </a:p>
          <a:p>
            <a:pPr marL="0" indent="0" eaLnBrk="1" hangingPunct="1">
              <a:lnSpc>
                <a:spcPct val="80000"/>
              </a:lnSpc>
              <a:buNone/>
              <a:defRPr/>
            </a:pPr>
            <a:endParaRPr lang="en-GB" sz="4400" dirty="0">
              <a:solidFill>
                <a:schemeClr val="tx1"/>
              </a:solidFill>
            </a:endParaRPr>
          </a:p>
          <a:p>
            <a:pPr marL="0" indent="0" eaLnBrk="1" hangingPunct="1">
              <a:lnSpc>
                <a:spcPct val="80000"/>
              </a:lnSpc>
              <a:buFontTx/>
              <a:buNone/>
              <a:defRPr/>
            </a:pPr>
            <a:r>
              <a:rPr lang="en-GB" sz="4400" b="1" dirty="0">
                <a:solidFill>
                  <a:schemeClr val="tx1"/>
                </a:solidFill>
              </a:rPr>
              <a:t>Opening hours:</a:t>
            </a:r>
            <a:r>
              <a:rPr lang="en-GB" sz="4400" dirty="0">
                <a:solidFill>
                  <a:schemeClr val="tx1"/>
                </a:solidFill>
              </a:rPr>
              <a:t> 8.00am to 6.00pm Monday to Friday</a:t>
            </a:r>
          </a:p>
        </p:txBody>
      </p:sp>
    </p:spTree>
    <p:extLst>
      <p:ext uri="{BB962C8B-B14F-4D97-AF65-F5344CB8AC3E}">
        <p14:creationId xmlns:p14="http://schemas.microsoft.com/office/powerpoint/2010/main" val="211116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1D12E-3651-B1EF-D6CE-41CB82768FEC}"/>
              </a:ext>
            </a:extLst>
          </p:cNvPr>
          <p:cNvSpPr>
            <a:spLocks noGrp="1"/>
          </p:cNvSpPr>
          <p:nvPr>
            <p:ph type="subTitle" idx="1"/>
          </p:nvPr>
        </p:nvSpPr>
        <p:spPr>
          <a:xfrm>
            <a:off x="6736654" y="1972769"/>
            <a:ext cx="4805691" cy="2750982"/>
          </a:xfrm>
        </p:spPr>
        <p:txBody>
          <a:bodyPr anchor="b">
            <a:normAutofit lnSpcReduction="10000"/>
          </a:bodyPr>
          <a:lstStyle/>
          <a:p>
            <a:r>
              <a:rPr lang="en-GB" sz="4400" dirty="0">
                <a:solidFill>
                  <a:schemeClr val="tx2"/>
                </a:solidFill>
              </a:rPr>
              <a:t>Non-instructed</a:t>
            </a:r>
          </a:p>
          <a:p>
            <a:r>
              <a:rPr lang="en-GB" sz="4400" dirty="0">
                <a:solidFill>
                  <a:schemeClr val="tx2"/>
                </a:solidFill>
              </a:rPr>
              <a:t>(or Best Interests)</a:t>
            </a:r>
          </a:p>
          <a:p>
            <a:r>
              <a:rPr lang="en-GB" sz="4400" dirty="0">
                <a:solidFill>
                  <a:schemeClr val="tx2"/>
                </a:solidFill>
              </a:rPr>
              <a:t>Advocacy in Surrey</a:t>
            </a:r>
          </a:p>
        </p:txBody>
      </p:sp>
      <p:pic>
        <p:nvPicPr>
          <p:cNvPr id="4" name="Picture 3">
            <a:extLst>
              <a:ext uri="{FF2B5EF4-FFF2-40B4-BE49-F238E27FC236}">
                <a16:creationId xmlns:a16="http://schemas.microsoft.com/office/drawing/2014/main" id="{6292E859-9F1A-875D-104D-BD819C13DF24}"/>
              </a:ext>
            </a:extLst>
          </p:cNvPr>
          <p:cNvPicPr>
            <a:picLocks noChangeAspect="1"/>
          </p:cNvPicPr>
          <p:nvPr/>
        </p:nvPicPr>
        <p:blipFill rotWithShape="1">
          <a:blip r:embed="rId2"/>
          <a:srcRect b="31946"/>
          <a:stretch/>
        </p:blipFill>
        <p:spPr>
          <a:xfrm>
            <a:off x="340470" y="2643672"/>
            <a:ext cx="5018568" cy="2048951"/>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74673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2AF2-D0CE-B8C0-A8FC-3406475793CF}"/>
              </a:ext>
            </a:extLst>
          </p:cNvPr>
          <p:cNvSpPr>
            <a:spLocks noGrp="1"/>
          </p:cNvSpPr>
          <p:nvPr>
            <p:ph type="title"/>
          </p:nvPr>
        </p:nvSpPr>
        <p:spPr/>
        <p:txBody>
          <a:bodyPr/>
          <a:lstStyle/>
          <a:p>
            <a:r>
              <a:rPr lang="en-GB" dirty="0"/>
              <a:t>Who are we?</a:t>
            </a:r>
          </a:p>
        </p:txBody>
      </p:sp>
      <p:sp>
        <p:nvSpPr>
          <p:cNvPr id="3" name="Content Placeholder 2">
            <a:extLst>
              <a:ext uri="{FF2B5EF4-FFF2-40B4-BE49-F238E27FC236}">
                <a16:creationId xmlns:a16="http://schemas.microsoft.com/office/drawing/2014/main" id="{9A80591D-0E6C-BD96-2160-8A9B4DE8E3DD}"/>
              </a:ext>
            </a:extLst>
          </p:cNvPr>
          <p:cNvSpPr>
            <a:spLocks noGrp="1"/>
          </p:cNvSpPr>
          <p:nvPr>
            <p:ph idx="1"/>
          </p:nvPr>
        </p:nvSpPr>
        <p:spPr/>
        <p:txBody>
          <a:bodyPr/>
          <a:lstStyle/>
          <a:p>
            <a:r>
              <a:rPr lang="en-GB" dirty="0"/>
              <a:t>We are a not for profit limited company, founded in 1998</a:t>
            </a:r>
          </a:p>
          <a:p>
            <a:r>
              <a:rPr lang="en-GB" dirty="0"/>
              <a:t>We operate locally-based specialist advocacy services</a:t>
            </a:r>
          </a:p>
          <a:p>
            <a:r>
              <a:rPr lang="en-GB" dirty="0"/>
              <a:t>We have worked in Surrey since 1999</a:t>
            </a:r>
          </a:p>
          <a:p>
            <a:r>
              <a:rPr lang="en-GB" dirty="0"/>
              <a:t>We work in close partnership with our statutory partners</a:t>
            </a:r>
          </a:p>
          <a:p>
            <a:r>
              <a:rPr lang="en-GB" dirty="0"/>
              <a:t>We promote equity of service, not just equality, diversity and inclusion</a:t>
            </a:r>
          </a:p>
          <a:p>
            <a:r>
              <a:rPr lang="en-GB" dirty="0"/>
              <a:t>We promote independence and wellbeing</a:t>
            </a:r>
          </a:p>
          <a:p>
            <a:r>
              <a:rPr lang="en-GB" dirty="0"/>
              <a:t> We strive to empower all the people we come into contact with</a:t>
            </a:r>
          </a:p>
        </p:txBody>
      </p:sp>
      <p:pic>
        <p:nvPicPr>
          <p:cNvPr id="1026" name="Picture 2">
            <a:extLst>
              <a:ext uri="{FF2B5EF4-FFF2-40B4-BE49-F238E27FC236}">
                <a16:creationId xmlns:a16="http://schemas.microsoft.com/office/drawing/2014/main" id="{2171C2DB-0BAD-99D2-947C-650A3AD270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5149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6237-3473-F603-BA5E-EED861C31085}"/>
              </a:ext>
            </a:extLst>
          </p:cNvPr>
          <p:cNvSpPr>
            <a:spLocks noGrp="1"/>
          </p:cNvSpPr>
          <p:nvPr>
            <p:ph type="title"/>
          </p:nvPr>
        </p:nvSpPr>
        <p:spPr/>
        <p:txBody>
          <a:bodyPr/>
          <a:lstStyle/>
          <a:p>
            <a:r>
              <a:rPr lang="en-GB" dirty="0"/>
              <a:t>What is non-instructed advocacy?</a:t>
            </a:r>
          </a:p>
        </p:txBody>
      </p:sp>
      <p:sp>
        <p:nvSpPr>
          <p:cNvPr id="3" name="Content Placeholder 2">
            <a:extLst>
              <a:ext uri="{FF2B5EF4-FFF2-40B4-BE49-F238E27FC236}">
                <a16:creationId xmlns:a16="http://schemas.microsoft.com/office/drawing/2014/main" id="{F179E0A5-26BE-016A-03EA-EFF3EA50FEBF}"/>
              </a:ext>
            </a:extLst>
          </p:cNvPr>
          <p:cNvSpPr>
            <a:spLocks noGrp="1"/>
          </p:cNvSpPr>
          <p:nvPr>
            <p:ph idx="1"/>
          </p:nvPr>
        </p:nvSpPr>
        <p:spPr/>
        <p:txBody>
          <a:bodyPr>
            <a:norm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There are times where people need support to ensure their voice is heard, their individuality, personal preferences and rights respected</a:t>
            </a:r>
          </a:p>
          <a:p>
            <a:r>
              <a:rPr lang="en-GB" dirty="0">
                <a:latin typeface="Calibri" panose="020F0502020204030204" pitchFamily="34" charset="0"/>
                <a:ea typeface="Calibri" panose="020F0502020204030204" pitchFamily="34" charset="0"/>
                <a:cs typeface="Times New Roman" panose="02020603050405020304" pitchFamily="18" charset="0"/>
              </a:rPr>
              <a:t>There are a number of statutory (must be provided) advocacy services in Surrey</a:t>
            </a:r>
          </a:p>
          <a:p>
            <a:r>
              <a:rPr lang="en-GB" dirty="0">
                <a:latin typeface="Calibri" panose="020F0502020204030204" pitchFamily="34" charset="0"/>
                <a:ea typeface="Calibri" panose="020F0502020204030204" pitchFamily="34" charset="0"/>
                <a:cs typeface="Times New Roman" panose="02020603050405020304" pitchFamily="18" charset="0"/>
              </a:rPr>
              <a:t>These require that the person can instruct the advocate</a:t>
            </a:r>
          </a:p>
          <a:p>
            <a:r>
              <a:rPr lang="en-GB" dirty="0">
                <a:latin typeface="Calibri" panose="020F0502020204030204" pitchFamily="34" charset="0"/>
                <a:ea typeface="Calibri" panose="020F0502020204030204" pitchFamily="34" charset="0"/>
                <a:cs typeface="Times New Roman" panose="02020603050405020304" pitchFamily="18" charset="0"/>
              </a:rPr>
              <a:t>What do you do if you suspect the person cannot instruct the advocate for themselves?</a:t>
            </a:r>
          </a:p>
          <a:p>
            <a:r>
              <a:rPr lang="en-GB" dirty="0">
                <a:latin typeface="Calibri" panose="020F0502020204030204" pitchFamily="34" charset="0"/>
                <a:ea typeface="Calibri" panose="020F0502020204030204" pitchFamily="34" charset="0"/>
                <a:cs typeface="Times New Roman" panose="02020603050405020304" pitchFamily="18" charset="0"/>
              </a:rPr>
              <a:t>In this case, a professional must instruct us in the person’s best interest – called non-instructional advocacy as the client is not the person instructing us </a:t>
            </a:r>
          </a:p>
          <a:p>
            <a:endParaRPr lang="en-GB" dirty="0"/>
          </a:p>
        </p:txBody>
      </p:sp>
      <p:pic>
        <p:nvPicPr>
          <p:cNvPr id="4" name="Picture 2">
            <a:extLst>
              <a:ext uri="{FF2B5EF4-FFF2-40B4-BE49-F238E27FC236}">
                <a16:creationId xmlns:a16="http://schemas.microsoft.com/office/drawing/2014/main" id="{60F18815-77E8-C19E-AC5D-36C3F80BDA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1491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6D2B-B72C-CD83-C4EA-B715CC00FD99}"/>
              </a:ext>
            </a:extLst>
          </p:cNvPr>
          <p:cNvSpPr>
            <a:spLocks noGrp="1"/>
          </p:cNvSpPr>
          <p:nvPr>
            <p:ph type="title"/>
          </p:nvPr>
        </p:nvSpPr>
        <p:spPr/>
        <p:txBody>
          <a:bodyPr/>
          <a:lstStyle/>
          <a:p>
            <a:r>
              <a:rPr lang="en-GB" dirty="0"/>
              <a:t>The Mental Capacity Act</a:t>
            </a:r>
          </a:p>
        </p:txBody>
      </p:sp>
      <p:sp>
        <p:nvSpPr>
          <p:cNvPr id="3" name="Content Placeholder 2">
            <a:extLst>
              <a:ext uri="{FF2B5EF4-FFF2-40B4-BE49-F238E27FC236}">
                <a16:creationId xmlns:a16="http://schemas.microsoft.com/office/drawing/2014/main" id="{153353C4-709E-0A7B-7C32-61B069BDE261}"/>
              </a:ext>
            </a:extLst>
          </p:cNvPr>
          <p:cNvSpPr>
            <a:spLocks noGrp="1"/>
          </p:cNvSpPr>
          <p:nvPr>
            <p:ph idx="1"/>
          </p:nvPr>
        </p:nvSpPr>
        <p:spPr>
          <a:xfrm>
            <a:off x="838200" y="1949423"/>
            <a:ext cx="10515600" cy="4227540"/>
          </a:xfrm>
        </p:spPr>
        <p:txBody>
          <a:bodyPr>
            <a:normAutofit/>
          </a:bodyPr>
          <a:lstStyle/>
          <a:p>
            <a:pPr marL="457200" lvl="1" indent="0">
              <a:lnSpc>
                <a:spcPct val="107000"/>
              </a:lnSpc>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Five Principles of the MCA</a:t>
            </a:r>
          </a:p>
          <a:p>
            <a:pPr marL="457200" lvl="1" indent="0">
              <a:lnSpc>
                <a:spcPct val="107000"/>
              </a:lnSpc>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 A Presumption of capacity</a:t>
            </a:r>
          </a:p>
          <a:p>
            <a:pPr marL="457200" lvl="1" indent="0">
              <a:lnSpc>
                <a:spcPct val="107000"/>
              </a:lnSpc>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2: Individuals being supported to make their own decisions</a:t>
            </a:r>
          </a:p>
          <a:p>
            <a:pPr marL="457200" lvl="1" indent="0">
              <a:lnSpc>
                <a:spcPct val="107000"/>
              </a:lnSpc>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3: Unwise Decisions</a:t>
            </a:r>
          </a:p>
          <a:p>
            <a:pPr marL="457200" lvl="1" indent="0">
              <a:lnSpc>
                <a:spcPct val="107000"/>
              </a:lnSpc>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4: Best Interests</a:t>
            </a:r>
          </a:p>
          <a:p>
            <a:pPr marL="457200" lvl="1" indent="0">
              <a:lnSpc>
                <a:spcPct val="107000"/>
              </a:lnSpc>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5: Less restrictive option</a:t>
            </a:r>
          </a:p>
          <a:p>
            <a:pPr marL="742950" lvl="1" indent="-285750">
              <a:lnSpc>
                <a:spcPct val="107000"/>
              </a:lnSpc>
              <a:buFont typeface="Symbol" panose="05050102010706020507" pitchFamily="18" charset="2"/>
              <a:buChar char=""/>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F1873573-55D2-9C9E-FC81-E2BA37053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0736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6D2B-B72C-CD83-C4EA-B715CC00FD99}"/>
              </a:ext>
            </a:extLst>
          </p:cNvPr>
          <p:cNvSpPr>
            <a:spLocks noGrp="1"/>
          </p:cNvSpPr>
          <p:nvPr>
            <p:ph type="title"/>
          </p:nvPr>
        </p:nvSpPr>
        <p:spPr/>
        <p:txBody>
          <a:bodyPr>
            <a:normAutofit/>
          </a:bodyPr>
          <a:lstStyle/>
          <a:p>
            <a:r>
              <a:rPr lang="en-GB" dirty="0"/>
              <a:t>Assessing Capacity</a:t>
            </a:r>
          </a:p>
        </p:txBody>
      </p:sp>
      <p:sp>
        <p:nvSpPr>
          <p:cNvPr id="3" name="Content Placeholder 2">
            <a:extLst>
              <a:ext uri="{FF2B5EF4-FFF2-40B4-BE49-F238E27FC236}">
                <a16:creationId xmlns:a16="http://schemas.microsoft.com/office/drawing/2014/main" id="{153353C4-709E-0A7B-7C32-61B069BDE261}"/>
              </a:ext>
            </a:extLst>
          </p:cNvPr>
          <p:cNvSpPr>
            <a:spLocks noGrp="1"/>
          </p:cNvSpPr>
          <p:nvPr>
            <p:ph idx="1"/>
          </p:nvPr>
        </p:nvSpPr>
        <p:spPr>
          <a:xfrm>
            <a:off x="838200" y="1357981"/>
            <a:ext cx="10515600" cy="4546607"/>
          </a:xfrm>
        </p:spPr>
        <p:txBody>
          <a:bodyPr>
            <a:normAutofit/>
          </a:bodyPr>
          <a:lstStyle/>
          <a:p>
            <a:pPr marL="457200" lvl="1" indent="0">
              <a:lnSpc>
                <a:spcPct val="107000"/>
              </a:lnSpc>
              <a:buNone/>
            </a:pPr>
            <a:r>
              <a:rPr lang="en-GB" kern="100" dirty="0">
                <a:latin typeface="Calibri" panose="020F0502020204030204" pitchFamily="34" charset="0"/>
                <a:ea typeface="Calibri" panose="020F0502020204030204" pitchFamily="34" charset="0"/>
                <a:cs typeface="Times New Roman" panose="02020603050405020304" pitchFamily="18" charset="0"/>
              </a:rPr>
              <a:t>The ‘Functional Test’ - Can the person:</a:t>
            </a:r>
          </a:p>
          <a:p>
            <a:pPr marL="742950" lvl="1" indent="-285750">
              <a:lnSpc>
                <a:spcPct val="107000"/>
              </a:lnSpc>
              <a:buFont typeface="Symbol" panose="05050102010706020507" pitchFamily="18"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Understand the information given to them</a:t>
            </a:r>
          </a:p>
          <a:p>
            <a:pPr marL="742950" lvl="1" indent="-285750">
              <a:lnSpc>
                <a:spcPct val="107000"/>
              </a:lnSpc>
              <a:buFont typeface="Symbol" panose="05050102010706020507" pitchFamily="18"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Retain the information </a:t>
            </a:r>
            <a:r>
              <a:rPr lang="en-GB" kern="100" dirty="0">
                <a:latin typeface="Calibri" panose="020F0502020204030204" pitchFamily="34" charset="0"/>
                <a:ea typeface="Calibri" panose="020F0502020204030204" pitchFamily="34" charset="0"/>
                <a:cs typeface="Times New Roman" panose="02020603050405020304" pitchFamily="18" charset="0"/>
              </a:rPr>
              <a:t>long enough to be able to make the decision</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kern="100" dirty="0">
                <a:latin typeface="Calibri" panose="020F0502020204030204" pitchFamily="34" charset="0"/>
                <a:ea typeface="Calibri" panose="020F0502020204030204" pitchFamily="34" charset="0"/>
                <a:cs typeface="Times New Roman" panose="02020603050405020304" pitchFamily="18" charset="0"/>
              </a:rPr>
              <a:t>Weigh up that information</a:t>
            </a:r>
          </a:p>
          <a:p>
            <a:pPr marL="742950" lvl="1" indent="-285750">
              <a:lnSpc>
                <a:spcPct val="107000"/>
              </a:lnSpc>
              <a:buFont typeface="Symbol" panose="05050102010706020507" pitchFamily="18"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Communicate their decision</a:t>
            </a:r>
          </a:p>
          <a:p>
            <a:pPr marL="457200" lvl="1" indent="0">
              <a:lnSpc>
                <a:spcPct val="107000"/>
              </a:lnSpc>
              <a:buNone/>
            </a:pPr>
            <a:endParaRPr lang="en-GB" sz="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GB" kern="100" dirty="0">
                <a:effectLst/>
                <a:latin typeface="Calibri" panose="020F0502020204030204" pitchFamily="34" charset="0"/>
                <a:ea typeface="Calibri" panose="020F0502020204030204" pitchFamily="34" charset="0"/>
                <a:cs typeface="Times New Roman" panose="02020603050405020304" pitchFamily="18" charset="0"/>
              </a:rPr>
              <a:t>If any of these is a ‘no’ then the person assessing capacity needs to ask:</a:t>
            </a:r>
          </a:p>
          <a:p>
            <a:pPr marL="742950" lvl="1" indent="-285750">
              <a:lnSpc>
                <a:spcPct val="107000"/>
              </a:lnSpc>
              <a:buFont typeface="Symbol" panose="05050102010706020507" pitchFamily="18"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Is there an impairment or disturbance in the functioning of their mind or brain </a:t>
            </a:r>
          </a:p>
          <a:p>
            <a:pPr marL="742950" lvl="1" indent="-285750">
              <a:lnSpc>
                <a:spcPct val="107000"/>
              </a:lnSpc>
              <a:buFont typeface="Symbol" panose="05050102010706020507" pitchFamily="18"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Is the person’s inability to make the decision because of an impairment or disturbance</a:t>
            </a:r>
          </a:p>
          <a:p>
            <a:pPr marL="457200" lvl="1" indent="0">
              <a:lnSpc>
                <a:spcPct val="107000"/>
              </a:lnSpc>
              <a:buNone/>
            </a:pPr>
            <a:endParaRPr lang="en-GB" sz="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GB" kern="100" dirty="0">
                <a:effectLst/>
                <a:latin typeface="Calibri" panose="020F0502020204030204" pitchFamily="34" charset="0"/>
                <a:ea typeface="Calibri" panose="020F0502020204030204" pitchFamily="34" charset="0"/>
                <a:cs typeface="Times New Roman" panose="02020603050405020304" pitchFamily="18" charset="0"/>
              </a:rPr>
              <a:t>If the second two questions return a ‘yes’, then you have assessed the person as lacking the capacity to make </a:t>
            </a:r>
            <a:r>
              <a:rPr lang="en-GB" u="sng" kern="100" dirty="0">
                <a:effectLst/>
                <a:latin typeface="Calibri" panose="020F0502020204030204" pitchFamily="34" charset="0"/>
                <a:ea typeface="Calibri" panose="020F0502020204030204" pitchFamily="34" charset="0"/>
                <a:cs typeface="Times New Roman" panose="02020603050405020304" pitchFamily="18" charset="0"/>
              </a:rPr>
              <a:t>that particular decision </a:t>
            </a:r>
            <a:r>
              <a:rPr lang="en-GB" kern="100" dirty="0">
                <a:effectLst/>
                <a:latin typeface="Calibri" panose="020F0502020204030204" pitchFamily="34" charset="0"/>
                <a:ea typeface="Calibri" panose="020F0502020204030204" pitchFamily="34" charset="0"/>
                <a:cs typeface="Times New Roman" panose="02020603050405020304" pitchFamily="18" charset="0"/>
              </a:rPr>
              <a:t>at the </a:t>
            </a:r>
            <a:r>
              <a:rPr lang="en-GB" u="sng" kern="100" dirty="0">
                <a:effectLst/>
                <a:latin typeface="Calibri" panose="020F0502020204030204" pitchFamily="34" charset="0"/>
                <a:ea typeface="Calibri" panose="020F0502020204030204" pitchFamily="34" charset="0"/>
                <a:cs typeface="Times New Roman" panose="02020603050405020304" pitchFamily="18" charset="0"/>
              </a:rPr>
              <a:t>time it needs to be made</a:t>
            </a:r>
          </a:p>
        </p:txBody>
      </p:sp>
      <p:pic>
        <p:nvPicPr>
          <p:cNvPr id="4" name="Picture 2">
            <a:extLst>
              <a:ext uri="{FF2B5EF4-FFF2-40B4-BE49-F238E27FC236}">
                <a16:creationId xmlns:a16="http://schemas.microsoft.com/office/drawing/2014/main" id="{F1873573-55D2-9C9E-FC81-E2BA37053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9063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Care Act Advocacy</a:t>
            </a:r>
            <a:endParaRPr lang="en-GB" sz="4000" dirty="0"/>
          </a:p>
        </p:txBody>
      </p:sp>
      <p:sp>
        <p:nvSpPr>
          <p:cNvPr id="3" name="Content Placeholder 2"/>
          <p:cNvSpPr>
            <a:spLocks noGrp="1"/>
          </p:cNvSpPr>
          <p:nvPr>
            <p:ph idx="1"/>
          </p:nvPr>
        </p:nvSpPr>
        <p:spPr>
          <a:xfrm>
            <a:off x="569090" y="2130552"/>
            <a:ext cx="10303126" cy="4055624"/>
          </a:xfrm>
        </p:spPr>
        <p:txBody>
          <a:bodyPr/>
          <a:lstStyle/>
          <a:p>
            <a:pPr marL="0" indent="0">
              <a:buNone/>
              <a:defRPr/>
            </a:pPr>
            <a:r>
              <a:rPr lang="en-GB" altLang="en-US" sz="2400" dirty="0">
                <a:solidFill>
                  <a:schemeClr val="tx1"/>
                </a:solidFill>
              </a:rPr>
              <a:t>Advocates can support individuals who are eligible to understand and participate in social care processes relating to the Care Act. </a:t>
            </a:r>
          </a:p>
          <a:p>
            <a:pPr marL="457200" indent="-457200">
              <a:buFontTx/>
              <a:buChar char="•"/>
              <a:defRPr/>
            </a:pPr>
            <a:endParaRPr lang="en-GB" altLang="en-US" sz="2400" dirty="0">
              <a:solidFill>
                <a:schemeClr val="tx1"/>
              </a:solidFill>
            </a:endParaRPr>
          </a:p>
          <a:p>
            <a:pPr marL="0" indent="0">
              <a:buNone/>
              <a:defRPr/>
            </a:pPr>
            <a:r>
              <a:rPr lang="en-GB" altLang="en-US" sz="2400" dirty="0">
                <a:solidFill>
                  <a:schemeClr val="tx1"/>
                </a:solidFill>
              </a:rPr>
              <a:t>Independent advocacy is about giving the person as much control as possible over their life. It helps them understand information, say what they want and what they need.</a:t>
            </a:r>
          </a:p>
          <a:p>
            <a:pPr marL="0" indent="0">
              <a:defRPr/>
            </a:pPr>
            <a:endParaRPr lang="en-GB" altLang="en-US" sz="2400" dirty="0">
              <a:solidFill>
                <a:schemeClr val="tx1"/>
              </a:solidFill>
            </a:endParaRPr>
          </a:p>
          <a:p>
            <a:pPr marL="0" indent="0">
              <a:buNone/>
              <a:defRPr/>
            </a:pPr>
            <a:r>
              <a:rPr lang="en-GB" altLang="en-US" sz="2400" dirty="0">
                <a:solidFill>
                  <a:schemeClr val="tx1"/>
                </a:solidFill>
              </a:rPr>
              <a:t>This statutory role is designed to facilitate the beneficiary through the assessment process and ensure they take as full participation as possible</a:t>
            </a:r>
            <a:r>
              <a:rPr lang="en-GB" altLang="en-US" dirty="0"/>
              <a:t>.</a:t>
            </a:r>
            <a:endParaRPr lang="en-GB" altLang="en-US" sz="2400" dirty="0">
              <a:solidFill>
                <a:schemeClr val="tx1"/>
              </a:solidFill>
            </a:endParaRPr>
          </a:p>
        </p:txBody>
      </p:sp>
    </p:spTree>
    <p:extLst>
      <p:ext uri="{BB962C8B-B14F-4D97-AF65-F5344CB8AC3E}">
        <p14:creationId xmlns:p14="http://schemas.microsoft.com/office/powerpoint/2010/main" val="310744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6330-6D5A-2CDD-FBE6-5EC5045EA119}"/>
              </a:ext>
            </a:extLst>
          </p:cNvPr>
          <p:cNvSpPr>
            <a:spLocks noGrp="1"/>
          </p:cNvSpPr>
          <p:nvPr>
            <p:ph type="title"/>
          </p:nvPr>
        </p:nvSpPr>
        <p:spPr/>
        <p:txBody>
          <a:bodyPr/>
          <a:lstStyle/>
          <a:p>
            <a:r>
              <a:rPr lang="en-GB" dirty="0"/>
              <a:t>What does this mean for advocacy?</a:t>
            </a:r>
          </a:p>
        </p:txBody>
      </p:sp>
      <p:sp>
        <p:nvSpPr>
          <p:cNvPr id="3" name="Content Placeholder 2">
            <a:extLst>
              <a:ext uri="{FF2B5EF4-FFF2-40B4-BE49-F238E27FC236}">
                <a16:creationId xmlns:a16="http://schemas.microsoft.com/office/drawing/2014/main" id="{4E7FCB8B-911A-6427-0A72-6318318AB41E}"/>
              </a:ext>
            </a:extLst>
          </p:cNvPr>
          <p:cNvSpPr>
            <a:spLocks noGrp="1"/>
          </p:cNvSpPr>
          <p:nvPr>
            <p:ph idx="1"/>
          </p:nvPr>
        </p:nvSpPr>
        <p:spPr/>
        <p:txBody>
          <a:bodyPr>
            <a:normAutofit/>
          </a:bodyPr>
          <a:lstStyle/>
          <a:p>
            <a:pPr marL="742950" lvl="1" indent="-285750">
              <a:lnSpc>
                <a:spcPct val="107000"/>
              </a:lnSpc>
              <a:buFont typeface="Symbol" panose="05050102010706020507" pitchFamily="18"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Certain legislation requires advocacy to be available or offered</a:t>
            </a:r>
          </a:p>
          <a:p>
            <a:pPr marL="742950" lvl="1" indent="-285750">
              <a:lnSpc>
                <a:spcPct val="107000"/>
              </a:lnSpc>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Advocacy can never be forced onto an adult</a:t>
            </a:r>
          </a:p>
          <a:p>
            <a:pPr marL="742950" lvl="1" indent="-285750">
              <a:lnSpc>
                <a:spcPct val="107000"/>
              </a:lnSpc>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a client has been assessed as lacking capacity to make a particular decision, or be involved in certain processes by a professional then they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may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must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make a referral for non-instructed advocacy</a:t>
            </a:r>
          </a:p>
        </p:txBody>
      </p:sp>
      <p:pic>
        <p:nvPicPr>
          <p:cNvPr id="4" name="Picture 2">
            <a:extLst>
              <a:ext uri="{FF2B5EF4-FFF2-40B4-BE49-F238E27FC236}">
                <a16:creationId xmlns:a16="http://schemas.microsoft.com/office/drawing/2014/main" id="{A477A692-D7C7-A043-6F0D-6607044C6A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6828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6330-6D5A-2CDD-FBE6-5EC5045EA119}"/>
              </a:ext>
            </a:extLst>
          </p:cNvPr>
          <p:cNvSpPr>
            <a:spLocks noGrp="1"/>
          </p:cNvSpPr>
          <p:nvPr>
            <p:ph type="title"/>
          </p:nvPr>
        </p:nvSpPr>
        <p:spPr/>
        <p:txBody>
          <a:bodyPr>
            <a:normAutofit/>
          </a:bodyPr>
          <a:lstStyle/>
          <a:p>
            <a:r>
              <a:rPr lang="en-GB" sz="3200" dirty="0"/>
              <a:t>Independent Mental Capacity Advocacy (IMCA) – when they </a:t>
            </a:r>
            <a:r>
              <a:rPr lang="en-GB" sz="3200" u="sng" dirty="0"/>
              <a:t>must</a:t>
            </a:r>
            <a:r>
              <a:rPr lang="en-GB" sz="3200" dirty="0"/>
              <a:t> be appointed</a:t>
            </a:r>
          </a:p>
        </p:txBody>
      </p:sp>
      <p:sp>
        <p:nvSpPr>
          <p:cNvPr id="3" name="Content Placeholder 2">
            <a:extLst>
              <a:ext uri="{FF2B5EF4-FFF2-40B4-BE49-F238E27FC236}">
                <a16:creationId xmlns:a16="http://schemas.microsoft.com/office/drawing/2014/main" id="{4E7FCB8B-911A-6427-0A72-6318318AB41E}"/>
              </a:ext>
            </a:extLst>
          </p:cNvPr>
          <p:cNvSpPr>
            <a:spLocks noGrp="1"/>
          </p:cNvSpPr>
          <p:nvPr>
            <p:ph idx="1"/>
          </p:nvPr>
        </p:nvSpPr>
        <p:spPr>
          <a:xfrm>
            <a:off x="838200" y="1603118"/>
            <a:ext cx="10515600" cy="4573845"/>
          </a:xfrm>
        </p:spPr>
        <p:txBody>
          <a:bodyPr>
            <a:normAutofit fontScale="47500" lnSpcReduction="20000"/>
          </a:bodyPr>
          <a:lstStyle/>
          <a:p>
            <a:pPr marL="457200" lvl="1" indent="0">
              <a:lnSpc>
                <a:spcPct val="107000"/>
              </a:lnSpc>
              <a:buNone/>
            </a:pPr>
            <a:r>
              <a:rPr lang="en-GB" sz="3300" kern="100" dirty="0">
                <a:latin typeface="Calibri" panose="020F0502020204030204" pitchFamily="34" charset="0"/>
                <a:ea typeface="Calibri" panose="020F0502020204030204" pitchFamily="34" charset="0"/>
                <a:cs typeface="Times New Roman" panose="02020603050405020304" pitchFamily="18" charset="0"/>
              </a:rPr>
              <a:t>If a person has been assessed as lacking capacity to make a range of key decisions, and,</a:t>
            </a:r>
          </a:p>
          <a:p>
            <a:pPr marL="742950" lvl="1" indent="-285750">
              <a:lnSpc>
                <a:spcPct val="107000"/>
              </a:lnSpc>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There is no LPA/Deputy/Court order that covers that decision</a:t>
            </a:r>
          </a:p>
          <a:p>
            <a:pPr marL="742950" lvl="1" indent="-285750">
              <a:lnSpc>
                <a:spcPct val="107000"/>
              </a:lnSpc>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There is no one appropriate to consult (unpaid)</a:t>
            </a:r>
            <a:endParaRPr lang="en-GB"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3300" kern="100" dirty="0">
                <a:effectLst/>
                <a:latin typeface="Calibri" panose="020F0502020204030204" pitchFamily="34" charset="0"/>
                <a:ea typeface="Calibri" panose="020F0502020204030204" pitchFamily="34" charset="0"/>
                <a:cs typeface="Times New Roman" panose="02020603050405020304" pitchFamily="18" charset="0"/>
              </a:rPr>
              <a:t>Then the person proposing to make the decision on their behalf </a:t>
            </a:r>
            <a:r>
              <a:rPr lang="en-GB" sz="3300" u="sng" kern="100" dirty="0">
                <a:effectLst/>
                <a:latin typeface="Calibri" panose="020F0502020204030204" pitchFamily="34" charset="0"/>
                <a:ea typeface="Calibri" panose="020F0502020204030204" pitchFamily="34" charset="0"/>
                <a:cs typeface="Times New Roman" panose="02020603050405020304" pitchFamily="18" charset="0"/>
              </a:rPr>
              <a:t>must</a:t>
            </a:r>
            <a:r>
              <a:rPr lang="en-GB" sz="3300" kern="100" dirty="0">
                <a:effectLst/>
                <a:latin typeface="Calibri" panose="020F0502020204030204" pitchFamily="34" charset="0"/>
                <a:ea typeface="Calibri" panose="020F0502020204030204" pitchFamily="34" charset="0"/>
                <a:cs typeface="Times New Roman" panose="02020603050405020304" pitchFamily="18" charset="0"/>
              </a:rPr>
              <a:t> appoint an IMCA</a:t>
            </a:r>
          </a:p>
          <a:p>
            <a:pPr marL="742950" lvl="1" indent="-285750">
              <a:lnSpc>
                <a:spcPct val="107000"/>
              </a:lnSpc>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The IMCAs role is to ensure the views/wishes/values/beliefs of the person are taken into account in the best interests process</a:t>
            </a:r>
          </a:p>
          <a:p>
            <a:pPr marL="742950" lvl="1" indent="-285750">
              <a:lnSpc>
                <a:spcPct val="107000"/>
              </a:lnSpc>
              <a:buFont typeface="Symbol" panose="05050102010706020507" pitchFamily="18" charset="2"/>
              <a:buChar char=""/>
            </a:pPr>
            <a:r>
              <a:rPr lang="en-GB" sz="3300" kern="100" dirty="0">
                <a:effectLst/>
                <a:latin typeface="Calibri" panose="020F0502020204030204" pitchFamily="34" charset="0"/>
                <a:ea typeface="Calibri" panose="020F0502020204030204" pitchFamily="34" charset="0"/>
                <a:cs typeface="Times New Roman" panose="02020603050405020304" pitchFamily="18" charset="0"/>
              </a:rPr>
              <a:t>The IMCA ensures the MCA is followed</a:t>
            </a:r>
          </a:p>
          <a:p>
            <a:pPr marL="742950" lvl="1" indent="-285750">
              <a:lnSpc>
                <a:spcPct val="107000"/>
              </a:lnSpc>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They may make suggestions or representations on behalf of the person</a:t>
            </a:r>
            <a:endParaRPr lang="en-GB"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3300" kern="100" dirty="0">
                <a:effectLst/>
                <a:latin typeface="Calibri" panose="020F0502020204030204" pitchFamily="34" charset="0"/>
                <a:ea typeface="Calibri" panose="020F0502020204030204" pitchFamily="34" charset="0"/>
                <a:cs typeface="Times New Roman" panose="02020603050405020304" pitchFamily="18" charset="0"/>
              </a:rPr>
              <a:t>The IMCA does not make the decision, but can challenge the outcome </a:t>
            </a:r>
          </a:p>
          <a:p>
            <a:pPr marL="457200" lvl="1" indent="0">
              <a:lnSpc>
                <a:spcPct val="107000"/>
              </a:lnSpc>
              <a:spcAft>
                <a:spcPts val="800"/>
              </a:spcAft>
              <a:buNone/>
            </a:pPr>
            <a:endParaRPr lang="en-GB"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pPr>
            <a:r>
              <a:rPr lang="en-GB" sz="3300" kern="100" dirty="0">
                <a:latin typeface="Calibri" panose="020F0502020204030204" pitchFamily="34" charset="0"/>
                <a:ea typeface="Calibri" panose="020F0502020204030204" pitchFamily="34" charset="0"/>
                <a:cs typeface="Times New Roman" panose="02020603050405020304" pitchFamily="18" charset="0"/>
              </a:rPr>
              <a:t>The key decisions where an IMCA must be appointed are:</a:t>
            </a:r>
          </a:p>
          <a:p>
            <a:pPr marL="742950" lvl="1" indent="-285750">
              <a:lnSpc>
                <a:spcPct val="107000"/>
              </a:lnSpc>
              <a:spcAft>
                <a:spcPts val="800"/>
              </a:spcAft>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Changes in accommodation </a:t>
            </a:r>
          </a:p>
          <a:p>
            <a:pPr marL="742950" lvl="1" indent="-285750">
              <a:lnSpc>
                <a:spcPct val="107000"/>
              </a:lnSpc>
              <a:spcAft>
                <a:spcPts val="800"/>
              </a:spcAft>
              <a:buFont typeface="Symbol" panose="05050102010706020507" pitchFamily="18" charset="2"/>
              <a:buChar char=""/>
            </a:pPr>
            <a:r>
              <a:rPr lang="en-GB" sz="3300" kern="100" dirty="0">
                <a:latin typeface="Calibri" panose="020F0502020204030204" pitchFamily="34" charset="0"/>
                <a:ea typeface="Calibri" panose="020F0502020204030204" pitchFamily="34" charset="0"/>
                <a:cs typeface="Times New Roman" panose="02020603050405020304" pitchFamily="18" charset="0"/>
              </a:rPr>
              <a:t>Proposing, withholding or withdrawing a serious medical treatment </a:t>
            </a:r>
          </a:p>
          <a:p>
            <a:pPr marL="742950" lvl="1" indent="-285750">
              <a:lnSpc>
                <a:spcPct val="107000"/>
              </a:lnSpc>
              <a:spcAft>
                <a:spcPts val="800"/>
              </a:spcAft>
              <a:buFont typeface="Symbol" panose="05050102010706020507" pitchFamily="18" charset="2"/>
              <a:buChar char=""/>
            </a:pPr>
            <a:r>
              <a:rPr lang="en-GB" sz="3300" kern="100" dirty="0">
                <a:effectLst/>
                <a:latin typeface="Calibri" panose="020F0502020204030204" pitchFamily="34" charset="0"/>
                <a:ea typeface="Calibri" panose="020F0502020204030204" pitchFamily="34" charset="0"/>
                <a:cs typeface="Times New Roman" panose="02020603050405020304" pitchFamily="18" charset="0"/>
              </a:rPr>
              <a:t>An application by a care home or hospital for a Deprivation of Liberty Safeguard (DoLS) authorisation</a:t>
            </a:r>
          </a:p>
          <a:p>
            <a:pPr marL="457200" lvl="1" indent="0">
              <a:lnSpc>
                <a:spcPct val="107000"/>
              </a:lnSpc>
              <a:spcAft>
                <a:spcPts val="800"/>
              </a:spcAft>
              <a:buNone/>
            </a:pP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CAN REFER: CLINICIANS OR ADULT SOCIAL CARE </a:t>
            </a:r>
            <a:r>
              <a:rPr lang="en-US" sz="3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MUST</a:t>
            </a: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REFER IF ELIGIBLE</a:t>
            </a:r>
            <a:endParaRPr lang="en-GB"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A477A692-D7C7-A043-6F0D-6607044C6A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942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C27-0AB5-416F-4717-1962598C6037}"/>
              </a:ext>
            </a:extLst>
          </p:cNvPr>
          <p:cNvSpPr>
            <a:spLocks noGrp="1"/>
          </p:cNvSpPr>
          <p:nvPr>
            <p:ph type="title"/>
          </p:nvPr>
        </p:nvSpPr>
        <p:spPr>
          <a:xfrm>
            <a:off x="838200" y="365125"/>
            <a:ext cx="10515600" cy="1105698"/>
          </a:xfrm>
        </p:spPr>
        <p:txBody>
          <a:bodyPr>
            <a:normAutofit/>
          </a:bodyPr>
          <a:lstStyle/>
          <a:p>
            <a:r>
              <a:rPr lang="en-GB" sz="3200" dirty="0"/>
              <a:t>When an IMCA ‘may’ be appointed (extension roles)</a:t>
            </a:r>
          </a:p>
        </p:txBody>
      </p:sp>
      <p:sp>
        <p:nvSpPr>
          <p:cNvPr id="3" name="Content Placeholder 2">
            <a:extLst>
              <a:ext uri="{FF2B5EF4-FFF2-40B4-BE49-F238E27FC236}">
                <a16:creationId xmlns:a16="http://schemas.microsoft.com/office/drawing/2014/main" id="{D7A5831A-89E4-5E0D-BE82-F30209DF5ED4}"/>
              </a:ext>
            </a:extLst>
          </p:cNvPr>
          <p:cNvSpPr>
            <a:spLocks noGrp="1"/>
          </p:cNvSpPr>
          <p:nvPr>
            <p:ph idx="1"/>
          </p:nvPr>
        </p:nvSpPr>
        <p:spPr>
          <a:xfrm>
            <a:off x="838200" y="1245141"/>
            <a:ext cx="10515600" cy="4811200"/>
          </a:xfrm>
        </p:spPr>
        <p:txBody>
          <a:bodyPr>
            <a:normAutofit fontScale="85000" lnSpcReduction="20000"/>
          </a:bodyPr>
          <a:lstStyle/>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Care Reviews</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an IMCA was involved in an accommodation move</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a review takes place 6 weeks after the move</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then annually thereafter.</a:t>
            </a:r>
          </a:p>
          <a:p>
            <a:pPr marL="742950" lvl="1" indent="-285750">
              <a:lnSpc>
                <a:spcPct val="107000"/>
              </a:lnSpc>
              <a:buFont typeface="Symbol" panose="05050102010706020507" pitchFamily="18" charset="2"/>
              <a:buChar char=""/>
            </a:pPr>
            <a:endParaRPr lang="en-US" sz="4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Safeguarding</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is a safeguarding enquiry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are protective measures proposed or in force</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is not a registered LPA with the power to make this decision </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person cannot consent to these protective measures (evidenced by MCA assessment)</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person would benefit from the support of an IMCA (appropriate to consult does not apply)</a:t>
            </a:r>
          </a:p>
          <a:p>
            <a:pPr lvl="1">
              <a:lnSpc>
                <a:spcPct val="107000"/>
              </a:lnSpc>
            </a:pPr>
            <a:r>
              <a:rPr lang="en-US" kern="100" dirty="0">
                <a:effectLst/>
                <a:latin typeface="Calibri" panose="020F0502020204030204" pitchFamily="34" charset="0"/>
                <a:ea typeface="Calibri" panose="020F0502020204030204" pitchFamily="34" charset="0"/>
                <a:cs typeface="Times New Roman" panose="02020603050405020304" pitchFamily="18" charset="0"/>
              </a:rPr>
              <a:t>It does not matter if the person is the alleged victim or perpetrator</a:t>
            </a:r>
          </a:p>
          <a:p>
            <a:pPr marL="457200" lvl="1" indent="0">
              <a:lnSpc>
                <a:spcPct val="107000"/>
              </a:lnSpc>
              <a:buNone/>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Note:</a:t>
            </a:r>
          </a:p>
          <a:p>
            <a:pPr marL="457200" lvl="1" indent="0">
              <a:lnSpc>
                <a:spcPct val="107000"/>
              </a:lnSpc>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Only the ‘decision maker’ can instruct an IMCA.</a:t>
            </a:r>
          </a:p>
          <a:p>
            <a:pPr marL="457200" lvl="1" indent="0">
              <a:lnSpc>
                <a:spcPct val="107000"/>
              </a:lnSpc>
              <a:buNone/>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CAN REFER: ADULT SOCIAL CARE </a:t>
            </a:r>
            <a:r>
              <a:rPr lang="en-US" sz="24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a:t>
            </a: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REFER IF ELIGIBLE (THESE ROLES REPLACED BY </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ICAA)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E9324368-A967-BE54-DBB6-19687744D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18216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C27-0AB5-416F-4717-1962598C6037}"/>
              </a:ext>
            </a:extLst>
          </p:cNvPr>
          <p:cNvSpPr>
            <a:spLocks noGrp="1"/>
          </p:cNvSpPr>
          <p:nvPr>
            <p:ph type="title"/>
          </p:nvPr>
        </p:nvSpPr>
        <p:spPr>
          <a:xfrm>
            <a:off x="838200" y="365124"/>
            <a:ext cx="10515600" cy="1584299"/>
          </a:xfrm>
        </p:spPr>
        <p:txBody>
          <a:bodyPr>
            <a:normAutofit/>
          </a:bodyPr>
          <a:lstStyle/>
          <a:p>
            <a:r>
              <a:rPr lang="en-GB" sz="3200" dirty="0"/>
              <a:t>Independent Care Act Advocacy (ICAA)</a:t>
            </a:r>
          </a:p>
        </p:txBody>
      </p:sp>
      <p:sp>
        <p:nvSpPr>
          <p:cNvPr id="3" name="Content Placeholder 2">
            <a:extLst>
              <a:ext uri="{FF2B5EF4-FFF2-40B4-BE49-F238E27FC236}">
                <a16:creationId xmlns:a16="http://schemas.microsoft.com/office/drawing/2014/main" id="{D7A5831A-89E4-5E0D-BE82-F30209DF5ED4}"/>
              </a:ext>
            </a:extLst>
          </p:cNvPr>
          <p:cNvSpPr>
            <a:spLocks noGrp="1"/>
          </p:cNvSpPr>
          <p:nvPr>
            <p:ph idx="1"/>
          </p:nvPr>
        </p:nvSpPr>
        <p:spPr>
          <a:xfrm>
            <a:off x="838200" y="1544752"/>
            <a:ext cx="10515600" cy="4632211"/>
          </a:xfrm>
        </p:spPr>
        <p:txBody>
          <a:bodyPr>
            <a:normAutofit fontScale="62500" lnSpcReduction="20000"/>
          </a:bodyPr>
          <a:lstStyle/>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Eligibility for an ICAA: </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must be a proposed assessment/support planning/annual review of their social care, or an open safeguarding</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must be no one ‘appropriate to </a:t>
            </a:r>
            <a:r>
              <a:rPr lang="en-US" kern="100" dirty="0" err="1">
                <a:latin typeface="Calibri" panose="020F0502020204030204" pitchFamily="34" charset="0"/>
                <a:ea typeface="Calibri" panose="020F0502020204030204" pitchFamily="34" charset="0"/>
                <a:cs typeface="Times New Roman" panose="02020603050405020304" pitchFamily="18" charset="0"/>
              </a:rPr>
              <a:t>support’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must have a substantial difficulty taking part</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must be resident in Surrey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social care responsibility is Surrey’s (they fund them) or Surrey are leading on the safeguarding enquiry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must agree to the support</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referral must come from Adult Social Care</a:t>
            </a:r>
          </a:p>
          <a:p>
            <a:pPr lvl="1">
              <a:lnSpc>
                <a:spcPct val="107000"/>
              </a:lnSpc>
            </a:pPr>
            <a:r>
              <a:rPr lang="en-US" b="1" kern="100" dirty="0">
                <a:latin typeface="Calibri" panose="020F0502020204030204" pitchFamily="34" charset="0"/>
                <a:ea typeface="Calibri" panose="020F0502020204030204" pitchFamily="34" charset="0"/>
                <a:cs typeface="Times New Roman" panose="02020603050405020304" pitchFamily="18" charset="0"/>
              </a:rPr>
              <a:t>For Matrix</a:t>
            </a:r>
            <a:r>
              <a:rPr lang="en-US" kern="100" dirty="0">
                <a:latin typeface="Calibri" panose="020F0502020204030204" pitchFamily="34" charset="0"/>
                <a:ea typeface="Calibri" panose="020F0502020204030204" pitchFamily="34" charset="0"/>
                <a:cs typeface="Times New Roman" panose="02020603050405020304" pitchFamily="18" charset="0"/>
              </a:rPr>
              <a:t>, they </a:t>
            </a:r>
            <a:r>
              <a:rPr lang="en-US" u="sng" kern="100" dirty="0">
                <a:latin typeface="Calibri" panose="020F0502020204030204" pitchFamily="34" charset="0"/>
                <a:ea typeface="Calibri" panose="020F0502020204030204" pitchFamily="34" charset="0"/>
                <a:cs typeface="Times New Roman" panose="02020603050405020304" pitchFamily="18" charset="0"/>
              </a:rPr>
              <a:t>must</a:t>
            </a:r>
            <a:r>
              <a:rPr lang="en-US" kern="100" dirty="0">
                <a:latin typeface="Calibri" panose="020F0502020204030204" pitchFamily="34" charset="0"/>
                <a:ea typeface="Calibri" panose="020F0502020204030204" pitchFamily="34" charset="0"/>
                <a:cs typeface="Times New Roman" panose="02020603050405020304" pitchFamily="18" charset="0"/>
              </a:rPr>
              <a:t> be assessed as lacking capacity around the specific process or more generally around their social care needs</a:t>
            </a:r>
          </a:p>
          <a:p>
            <a:pPr lvl="1">
              <a:lnSpc>
                <a:spcPct val="107000"/>
              </a:lnSpc>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endParaRPr lang="en-US" sz="4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Some notes on Safeguarding and Non-instructed advocacy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support is only for the alleged victim of abuse</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does not need to be protective measures (unlike IMCA) – so can begin at any stage</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There does not need to be protective measures proposed or in force (unlike IMCA)</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It does not matter if there is a registered LPA (unlike IMCA) </a:t>
            </a:r>
          </a:p>
          <a:p>
            <a:pPr lvl="1">
              <a:lnSpc>
                <a:spcPct val="107000"/>
              </a:lnSpc>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support can be though s42 or s44 enquiries, and can include deceased clients</a:t>
            </a:r>
          </a:p>
          <a:p>
            <a:pPr lvl="1">
              <a:lnSpc>
                <a:spcPct val="107000"/>
              </a:lnSpc>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CAN REFER: SOCIAL WORKERS OR SOCIAL CARE ASSISTANTS (ADULT SOCIAL CARE) MAY REFER IF ELIGIBLE </a:t>
            </a:r>
          </a:p>
          <a:p>
            <a:pPr marL="457200" lvl="1" indent="0">
              <a:lnSpc>
                <a:spcPct val="107000"/>
              </a:lnSpc>
              <a:buNone/>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2">
            <a:extLst>
              <a:ext uri="{FF2B5EF4-FFF2-40B4-BE49-F238E27FC236}">
                <a16:creationId xmlns:a16="http://schemas.microsoft.com/office/drawing/2014/main" id="{E9324368-A967-BE54-DBB6-19687744D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9541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C27-0AB5-416F-4717-1962598C6037}"/>
              </a:ext>
            </a:extLst>
          </p:cNvPr>
          <p:cNvSpPr>
            <a:spLocks noGrp="1"/>
          </p:cNvSpPr>
          <p:nvPr>
            <p:ph type="title"/>
          </p:nvPr>
        </p:nvSpPr>
        <p:spPr>
          <a:xfrm>
            <a:off x="838200" y="365125"/>
            <a:ext cx="10515600" cy="1179628"/>
          </a:xfrm>
        </p:spPr>
        <p:txBody>
          <a:bodyPr>
            <a:normAutofit/>
          </a:bodyPr>
          <a:lstStyle/>
          <a:p>
            <a:r>
              <a:rPr lang="en-GB" sz="3200" dirty="0"/>
              <a:t>Independent Mental Health Advocacy (IMHA)</a:t>
            </a:r>
          </a:p>
        </p:txBody>
      </p:sp>
      <p:sp>
        <p:nvSpPr>
          <p:cNvPr id="3" name="Content Placeholder 2">
            <a:extLst>
              <a:ext uri="{FF2B5EF4-FFF2-40B4-BE49-F238E27FC236}">
                <a16:creationId xmlns:a16="http://schemas.microsoft.com/office/drawing/2014/main" id="{D7A5831A-89E4-5E0D-BE82-F30209DF5ED4}"/>
              </a:ext>
            </a:extLst>
          </p:cNvPr>
          <p:cNvSpPr>
            <a:spLocks noGrp="1"/>
          </p:cNvSpPr>
          <p:nvPr>
            <p:ph idx="1"/>
          </p:nvPr>
        </p:nvSpPr>
        <p:spPr>
          <a:xfrm>
            <a:off x="838200" y="1544752"/>
            <a:ext cx="10515600" cy="4632211"/>
          </a:xfrm>
        </p:spPr>
        <p:txBody>
          <a:bodyPr>
            <a:normAutofit fontScale="92500" lnSpcReduction="20000"/>
          </a:bodyPr>
          <a:lstStyle/>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Eligibility for an IMHA: </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Qualifying Patients under the MHA</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Does not matter if they have family/friends etc.</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must agree to the support of an IMHA</a:t>
            </a: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Eligibility for a NI-IMHA (Matrix)</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must be assessed as lacking capacity around some aspect of their detention (for treatment, understand their rights under the MHA including right of appeal, etc.)</a:t>
            </a:r>
          </a:p>
          <a:p>
            <a:pPr marL="742950" lvl="1" indent="-285750">
              <a:lnSpc>
                <a:spcPct val="107000"/>
              </a:lnSpc>
              <a:buFont typeface="Symbol" panose="05050102010706020507" pitchFamily="18" charset="2"/>
              <a:buChar char=""/>
            </a:pPr>
            <a:endParaRPr lang="en-US" sz="4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Some notes on IMHA and Non-instructed advocacy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role lasts as long as the detention or lack of capacity (whichever is shorter)</a:t>
            </a:r>
          </a:p>
          <a:p>
            <a:pPr marL="457200" lvl="1" indent="0">
              <a:lnSpc>
                <a:spcPct val="107000"/>
              </a:lnSpc>
              <a:buNone/>
            </a:pPr>
            <a:endParaRPr lang="en-US" sz="7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CAN REFER: NEAREST RELATIVE, </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AMHP, WARD MANAGER, RGN, RESPONSIBLE </a:t>
            </a: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CLINICIANS.</a:t>
            </a:r>
          </a:p>
          <a:p>
            <a:pPr marL="457200" lvl="1" indent="0">
              <a:lnSpc>
                <a:spcPct val="107000"/>
              </a:lnSpc>
              <a:buNone/>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Code of Practice states a referral must be made by professional for qualifying patients who lack capacity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2">
            <a:extLst>
              <a:ext uri="{FF2B5EF4-FFF2-40B4-BE49-F238E27FC236}">
                <a16:creationId xmlns:a16="http://schemas.microsoft.com/office/drawing/2014/main" id="{E9324368-A967-BE54-DBB6-19687744D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7708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C27-0AB5-416F-4717-1962598C6037}"/>
              </a:ext>
            </a:extLst>
          </p:cNvPr>
          <p:cNvSpPr>
            <a:spLocks noGrp="1"/>
          </p:cNvSpPr>
          <p:nvPr>
            <p:ph type="title"/>
          </p:nvPr>
        </p:nvSpPr>
        <p:spPr>
          <a:xfrm>
            <a:off x="838200" y="365124"/>
            <a:ext cx="10515600" cy="1584299"/>
          </a:xfrm>
        </p:spPr>
        <p:txBody>
          <a:bodyPr>
            <a:normAutofit/>
          </a:bodyPr>
          <a:lstStyle/>
          <a:p>
            <a:r>
              <a:rPr lang="en-GB" sz="3200" dirty="0"/>
              <a:t>Paid Relevant Persons Representative (DoLS)</a:t>
            </a:r>
          </a:p>
        </p:txBody>
      </p:sp>
      <p:sp>
        <p:nvSpPr>
          <p:cNvPr id="3" name="Content Placeholder 2">
            <a:extLst>
              <a:ext uri="{FF2B5EF4-FFF2-40B4-BE49-F238E27FC236}">
                <a16:creationId xmlns:a16="http://schemas.microsoft.com/office/drawing/2014/main" id="{D7A5831A-89E4-5E0D-BE82-F30209DF5ED4}"/>
              </a:ext>
            </a:extLst>
          </p:cNvPr>
          <p:cNvSpPr>
            <a:spLocks noGrp="1"/>
          </p:cNvSpPr>
          <p:nvPr>
            <p:ph idx="1"/>
          </p:nvPr>
        </p:nvSpPr>
        <p:spPr>
          <a:xfrm>
            <a:off x="838200" y="1544752"/>
            <a:ext cx="10515600" cy="4632211"/>
          </a:xfrm>
        </p:spPr>
        <p:txBody>
          <a:bodyPr>
            <a:normAutofit fontScale="70000" lnSpcReduction="20000"/>
          </a:bodyPr>
          <a:lstStyle/>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A Deprivation of Liberty Safeguards (DoLS) Authorisation is granted if:</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A person (the relevant person, RP) is accommodated in a registered care home or hospital (the Managing Authority)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are receiving care and/or treatment</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They cannot consent to the above (they lack capacity)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only way this can be delivered is so restrictive of their freedoms that it is a deprivation of liberty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Managing Authority applies for a Standard DoLS Authorisation</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It has been assessed as in their best interests by the Supervisory Body (DoLS Team)</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A relevant persons representative (RPR) </a:t>
            </a:r>
            <a:r>
              <a:rPr lang="en-US" u="sng" kern="100" dirty="0">
                <a:latin typeface="Calibri" panose="020F0502020204030204" pitchFamily="34" charset="0"/>
                <a:ea typeface="Calibri" panose="020F0502020204030204" pitchFamily="34" charset="0"/>
                <a:cs typeface="Times New Roman" panose="02020603050405020304" pitchFamily="18" charset="0"/>
              </a:rPr>
              <a:t>must</a:t>
            </a:r>
            <a:r>
              <a:rPr lang="en-US" kern="100" dirty="0">
                <a:latin typeface="Calibri" panose="020F0502020204030204" pitchFamily="34" charset="0"/>
                <a:ea typeface="Calibri" panose="020F0502020204030204" pitchFamily="34" charset="0"/>
                <a:cs typeface="Times New Roman" panose="02020603050405020304" pitchFamily="18" charset="0"/>
              </a:rPr>
              <a:t> be appointed once the DoLS is </a:t>
            </a:r>
            <a:r>
              <a:rPr lang="en-US" kern="100" dirty="0" err="1">
                <a:latin typeface="Calibri" panose="020F0502020204030204" pitchFamily="34" charset="0"/>
                <a:ea typeface="Calibri" panose="020F0502020204030204" pitchFamily="34" charset="0"/>
                <a:cs typeface="Times New Roman" panose="02020603050405020304" pitchFamily="18" charset="0"/>
              </a:rPr>
              <a:t>authorised</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If there is no one willing/able/eligible then a paid RPR must be appointed</a:t>
            </a:r>
          </a:p>
          <a:p>
            <a:pPr marL="457200" lvl="1" indent="0">
              <a:lnSpc>
                <a:spcPct val="107000"/>
              </a:lnSpc>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b="1" kern="100" dirty="0">
                <a:latin typeface="Calibri" panose="020F0502020204030204" pitchFamily="34" charset="0"/>
                <a:ea typeface="Calibri" panose="020F0502020204030204" pitchFamily="34" charset="0"/>
                <a:cs typeface="Times New Roman" panose="02020603050405020304" pitchFamily="18" charset="0"/>
              </a:rPr>
              <a:t>What does the RPR do?</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The RPR visits regularly</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Monitors compliance with any conditions attached to the authorisation</a:t>
            </a:r>
          </a:p>
          <a:p>
            <a:pPr lvl="1">
              <a:lnSpc>
                <a:spcPct val="107000"/>
              </a:lnSpc>
            </a:pPr>
            <a:r>
              <a:rPr lang="en-US" kern="100" dirty="0">
                <a:latin typeface="Calibri" panose="020F0502020204030204" pitchFamily="34" charset="0"/>
                <a:ea typeface="Calibri" panose="020F0502020204030204" pitchFamily="34" charset="0"/>
                <a:cs typeface="Times New Roman" panose="02020603050405020304" pitchFamily="18" charset="0"/>
              </a:rPr>
              <a:t>makes representations on behalf of the RP to the care home, the Local Authority or ultimately the Court of Protection  </a:t>
            </a:r>
          </a:p>
          <a:p>
            <a:pPr lvl="1">
              <a:lnSpc>
                <a:spcPct val="107000"/>
              </a:lnSpc>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 CAN REFER: </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ONLY THE SUPERVISORY BODY (DoLS TEAM) CAN APPOINT A PAID RPR</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E9324368-A967-BE54-DBB6-19687744D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9596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3F16-30F7-3816-1BE3-0349C80685F1}"/>
              </a:ext>
            </a:extLst>
          </p:cNvPr>
          <p:cNvSpPr>
            <a:spLocks noGrp="1"/>
          </p:cNvSpPr>
          <p:nvPr>
            <p:ph type="title"/>
          </p:nvPr>
        </p:nvSpPr>
        <p:spPr/>
        <p:txBody>
          <a:bodyPr/>
          <a:lstStyle/>
          <a:p>
            <a:r>
              <a:rPr lang="en-GB" dirty="0"/>
              <a:t>How to refer to Matrix Advocacy</a:t>
            </a:r>
          </a:p>
        </p:txBody>
      </p:sp>
      <p:sp>
        <p:nvSpPr>
          <p:cNvPr id="3" name="Content Placeholder 2">
            <a:extLst>
              <a:ext uri="{FF2B5EF4-FFF2-40B4-BE49-F238E27FC236}">
                <a16:creationId xmlns:a16="http://schemas.microsoft.com/office/drawing/2014/main" id="{2D539A4E-3BF6-DD2F-B9CA-7B2E33ED65C9}"/>
              </a:ext>
            </a:extLst>
          </p:cNvPr>
          <p:cNvSpPr>
            <a:spLocks noGrp="1"/>
          </p:cNvSpPr>
          <p:nvPr>
            <p:ph idx="1"/>
          </p:nvPr>
        </p:nvSpPr>
        <p:spPr>
          <a:xfrm>
            <a:off x="838200" y="1556426"/>
            <a:ext cx="10515600" cy="4620537"/>
          </a:xfrm>
        </p:spPr>
        <p:txBody>
          <a:bodyPr>
            <a:normAutofit/>
          </a:bodyPr>
          <a:lstStyle/>
          <a:p>
            <a:pPr marL="0" indent="0" algn="ctr">
              <a:buNone/>
            </a:pPr>
            <a:r>
              <a:rPr lang="en-US" dirty="0"/>
              <a:t>Referral forms must be completed </a:t>
            </a:r>
          </a:p>
          <a:p>
            <a:pPr marL="0" indent="0" algn="ctr">
              <a:buNone/>
            </a:pPr>
            <a:r>
              <a:rPr lang="en-US" dirty="0"/>
              <a:t>We must have written evidence of the lack of capacity</a:t>
            </a:r>
          </a:p>
          <a:p>
            <a:pPr marL="0" indent="0" algn="ctr">
              <a:buNone/>
            </a:pPr>
            <a:r>
              <a:rPr lang="en-US" dirty="0"/>
              <a:t>If they have family/friends it must be outlined why they cannot be consulted or support the person (IMCA/ICAA only)</a:t>
            </a:r>
          </a:p>
          <a:p>
            <a:pPr marL="0" indent="0" algn="ctr">
              <a:buNone/>
            </a:pPr>
            <a:endParaRPr lang="en-US" sz="100" dirty="0"/>
          </a:p>
          <a:p>
            <a:pPr marL="0" indent="0" algn="ctr">
              <a:buNone/>
            </a:pPr>
            <a:r>
              <a:rPr lang="en-US" sz="3600" dirty="0">
                <a:hlinkClick r:id="rId2"/>
              </a:rPr>
              <a:t>w</a:t>
            </a:r>
            <a:r>
              <a:rPr lang="en-GB" sz="3600" dirty="0">
                <a:hlinkClick r:id="rId2"/>
              </a:rPr>
              <a:t>ww.matrixsdt.com</a:t>
            </a:r>
            <a:r>
              <a:rPr lang="en-GB" sz="3600" dirty="0"/>
              <a:t> </a:t>
            </a:r>
          </a:p>
          <a:p>
            <a:pPr marL="0" indent="0" algn="ctr">
              <a:buNone/>
            </a:pPr>
            <a:r>
              <a:rPr lang="en-GB" sz="3600" dirty="0">
                <a:hlinkClick r:id="rId3"/>
              </a:rPr>
              <a:t>referral@matrixsdt.com</a:t>
            </a:r>
            <a:endParaRPr lang="en-GB" sz="3600" dirty="0"/>
          </a:p>
          <a:p>
            <a:pPr marL="0" indent="0" algn="ctr">
              <a:buNone/>
            </a:pPr>
            <a:r>
              <a:rPr lang="en-GB" sz="3600" dirty="0">
                <a:hlinkClick r:id="rId4"/>
              </a:rPr>
              <a:t>enquiries@matrixsdt.com</a:t>
            </a:r>
            <a:r>
              <a:rPr lang="en-GB" sz="3600" dirty="0"/>
              <a:t> </a:t>
            </a:r>
          </a:p>
          <a:p>
            <a:pPr marL="0" indent="0" algn="ctr">
              <a:buNone/>
            </a:pPr>
            <a:r>
              <a:rPr lang="en-GB" sz="3600" dirty="0"/>
              <a:t>0300 199 0301</a:t>
            </a:r>
          </a:p>
        </p:txBody>
      </p:sp>
      <p:pic>
        <p:nvPicPr>
          <p:cNvPr id="4" name="Picture 2">
            <a:extLst>
              <a:ext uri="{FF2B5EF4-FFF2-40B4-BE49-F238E27FC236}">
                <a16:creationId xmlns:a16="http://schemas.microsoft.com/office/drawing/2014/main" id="{8A50E817-1D9F-DDAC-EFA8-9872DB1738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58486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3F16-30F7-3816-1BE3-0349C80685F1}"/>
              </a:ext>
            </a:extLst>
          </p:cNvPr>
          <p:cNvSpPr>
            <a:spLocks noGrp="1"/>
          </p:cNvSpPr>
          <p:nvPr>
            <p:ph type="title"/>
          </p:nvPr>
        </p:nvSpPr>
        <p:spPr/>
        <p:txBody>
          <a:bodyPr/>
          <a:lstStyle/>
          <a:p>
            <a:r>
              <a:rPr lang="en-GB" dirty="0"/>
              <a:t>And finally…</a:t>
            </a:r>
          </a:p>
        </p:txBody>
      </p:sp>
      <p:sp>
        <p:nvSpPr>
          <p:cNvPr id="3" name="Content Placeholder 2">
            <a:extLst>
              <a:ext uri="{FF2B5EF4-FFF2-40B4-BE49-F238E27FC236}">
                <a16:creationId xmlns:a16="http://schemas.microsoft.com/office/drawing/2014/main" id="{2D539A4E-3BF6-DD2F-B9CA-7B2E33ED65C9}"/>
              </a:ext>
            </a:extLst>
          </p:cNvPr>
          <p:cNvSpPr>
            <a:spLocks noGrp="1"/>
          </p:cNvSpPr>
          <p:nvPr>
            <p:ph idx="1"/>
          </p:nvPr>
        </p:nvSpPr>
        <p:spPr>
          <a:xfrm>
            <a:off x="838200" y="2027243"/>
            <a:ext cx="10515600" cy="4149719"/>
          </a:xfrm>
        </p:spPr>
        <p:txBody>
          <a:bodyPr>
            <a:normAutofit/>
          </a:bodyPr>
          <a:lstStyle/>
          <a:p>
            <a:pPr marL="0" indent="0" algn="ctr">
              <a:buNone/>
            </a:pPr>
            <a:r>
              <a:rPr lang="en-US" sz="4800" dirty="0"/>
              <a:t>Any questions</a:t>
            </a:r>
          </a:p>
          <a:p>
            <a:pPr marL="0" indent="0" algn="ctr">
              <a:buNone/>
            </a:pPr>
            <a:r>
              <a:rPr lang="en-US" sz="19900" dirty="0"/>
              <a:t>?</a:t>
            </a:r>
            <a:endParaRPr lang="en-GB" sz="28700" dirty="0"/>
          </a:p>
        </p:txBody>
      </p:sp>
      <p:pic>
        <p:nvPicPr>
          <p:cNvPr id="4" name="Picture 2">
            <a:extLst>
              <a:ext uri="{FF2B5EF4-FFF2-40B4-BE49-F238E27FC236}">
                <a16:creationId xmlns:a16="http://schemas.microsoft.com/office/drawing/2014/main" id="{8A50E817-1D9F-DDAC-EFA8-9872DB173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105" y="5936467"/>
            <a:ext cx="3038379" cy="7725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7118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Duty to Arrange (S67)</a:t>
            </a:r>
          </a:p>
        </p:txBody>
      </p:sp>
      <p:sp>
        <p:nvSpPr>
          <p:cNvPr id="6" name="Content Placeholder 5"/>
          <p:cNvSpPr>
            <a:spLocks noGrp="1"/>
          </p:cNvSpPr>
          <p:nvPr>
            <p:ph idx="1"/>
          </p:nvPr>
        </p:nvSpPr>
        <p:spPr>
          <a:xfrm>
            <a:off x="569090" y="2088681"/>
            <a:ext cx="10515600" cy="3981991"/>
          </a:xfrm>
        </p:spPr>
        <p:txBody>
          <a:bodyPr>
            <a:normAutofit/>
          </a:bodyPr>
          <a:lstStyle/>
          <a:p>
            <a:pPr marL="0" indent="0">
              <a:buNone/>
            </a:pPr>
            <a:r>
              <a:rPr lang="en-GB" sz="2400" dirty="0"/>
              <a:t>The LA must arrange for a Care Act Advocate to be available to represent and support the person where:</a:t>
            </a:r>
          </a:p>
          <a:p>
            <a:pPr marL="0" indent="0">
              <a:buNone/>
            </a:pPr>
            <a:endParaRPr lang="en-GB" sz="2400" dirty="0"/>
          </a:p>
          <a:p>
            <a:r>
              <a:rPr lang="en-GB" sz="2400" dirty="0"/>
              <a:t> the individual would experience </a:t>
            </a:r>
            <a:r>
              <a:rPr lang="en-GB" sz="2400" b="1" dirty="0"/>
              <a:t>‘substantial difficulty’ </a:t>
            </a:r>
            <a:r>
              <a:rPr lang="en-GB" sz="2400" dirty="0"/>
              <a:t>in understanding relevant information; retaining,  using or weighing that information or communicating their views, wishes or feelings</a:t>
            </a:r>
          </a:p>
          <a:p>
            <a:endParaRPr lang="en-GB" sz="2400" dirty="0"/>
          </a:p>
          <a:p>
            <a:r>
              <a:rPr lang="en-GB" sz="2400" dirty="0"/>
              <a:t>There is no </a:t>
            </a:r>
            <a:r>
              <a:rPr lang="en-GB" sz="2400" b="1" dirty="0"/>
              <a:t>‘appropriate person’ </a:t>
            </a:r>
            <a:r>
              <a:rPr lang="en-GB" sz="2400" dirty="0"/>
              <a:t>to represent and support </a:t>
            </a:r>
            <a:br>
              <a:rPr lang="en-GB" sz="2400" dirty="0"/>
            </a:br>
            <a:r>
              <a:rPr lang="en-GB" sz="2400" dirty="0"/>
              <a:t>them for the purpose of facilitating their involvement.</a:t>
            </a:r>
          </a:p>
          <a:p>
            <a:endParaRPr lang="en-GB" sz="1800" dirty="0"/>
          </a:p>
        </p:txBody>
      </p:sp>
    </p:spTree>
    <p:extLst>
      <p:ext uri="{BB962C8B-B14F-4D97-AF65-F5344CB8AC3E}">
        <p14:creationId xmlns:p14="http://schemas.microsoft.com/office/powerpoint/2010/main" val="24944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Aim of duty </a:t>
            </a:r>
          </a:p>
        </p:txBody>
      </p:sp>
      <p:sp>
        <p:nvSpPr>
          <p:cNvPr id="6" name="Content Placeholder 5"/>
          <p:cNvSpPr>
            <a:spLocks noGrp="1"/>
          </p:cNvSpPr>
          <p:nvPr>
            <p:ph idx="1"/>
          </p:nvPr>
        </p:nvSpPr>
        <p:spPr>
          <a:xfrm>
            <a:off x="569090" y="1972638"/>
            <a:ext cx="10515600" cy="4213538"/>
          </a:xfrm>
        </p:spPr>
        <p:txBody>
          <a:bodyPr>
            <a:normAutofit/>
          </a:bodyPr>
          <a:lstStyle/>
          <a:p>
            <a:pPr marL="0" indent="0">
              <a:buNone/>
            </a:pPr>
            <a:r>
              <a:rPr lang="en-GB" sz="2400" dirty="0"/>
              <a:t>The aim of the duty to provide advocacy is to enable people who have substantial difficulty in being involved …. to be supported in that involvement as fully as possible, and where necessary to be represented by an advocate who speaks on their behalf…</a:t>
            </a:r>
          </a:p>
          <a:p>
            <a:pPr marL="0" indent="0">
              <a:buNone/>
            </a:pPr>
            <a:endParaRPr lang="en-GB" sz="2400" dirty="0"/>
          </a:p>
          <a:p>
            <a:pPr marL="0" indent="0">
              <a:buNone/>
            </a:pPr>
            <a:r>
              <a:rPr lang="en-GB" sz="2400" dirty="0"/>
              <a:t>The ultimate aim is for people’s wishes, feelings and needs to be at the heart of the assessment, care planning and review processes. This needs to be just as true for those who are the subject of a safeguarding enquiry or safeguarding adult review (SAR). </a:t>
            </a:r>
          </a:p>
          <a:p>
            <a:pPr marL="0" indent="0" algn="ctr">
              <a:buNone/>
            </a:pPr>
            <a:endParaRPr lang="en-GB" dirty="0"/>
          </a:p>
          <a:p>
            <a:pPr marL="0" indent="0" algn="ctr">
              <a:buNone/>
            </a:pPr>
            <a:r>
              <a:rPr lang="en-GB" dirty="0"/>
              <a:t>7.5, SG</a:t>
            </a:r>
          </a:p>
          <a:p>
            <a:pPr marL="0" indent="0">
              <a:buNone/>
            </a:pPr>
            <a:endParaRPr lang="en-GB" sz="2200" dirty="0"/>
          </a:p>
        </p:txBody>
      </p:sp>
    </p:spTree>
    <p:extLst>
      <p:ext uri="{BB962C8B-B14F-4D97-AF65-F5344CB8AC3E}">
        <p14:creationId xmlns:p14="http://schemas.microsoft.com/office/powerpoint/2010/main" val="30124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90" y="310732"/>
            <a:ext cx="10515600" cy="1325563"/>
          </a:xfrm>
        </p:spPr>
        <p:txBody>
          <a:bodyPr>
            <a:normAutofit/>
          </a:bodyPr>
          <a:lstStyle/>
          <a:p>
            <a:pPr>
              <a:lnSpc>
                <a:spcPct val="100000"/>
              </a:lnSpc>
            </a:pPr>
            <a:r>
              <a:rPr lang="en-GB" altLang="en-US" sz="3600" dirty="0"/>
              <a:t>Who is </a:t>
            </a:r>
            <a:r>
              <a:rPr lang="en-GB" altLang="en-US" sz="3600" dirty="0">
                <a:solidFill>
                  <a:schemeClr val="tx1"/>
                </a:solidFill>
              </a:rPr>
              <a:t>eligible</a:t>
            </a:r>
            <a:r>
              <a:rPr lang="en-GB" altLang="en-US" sz="3600" dirty="0"/>
              <a:t> for </a:t>
            </a:r>
            <a:br>
              <a:rPr lang="en-GB" altLang="en-US" sz="3600" dirty="0"/>
            </a:br>
            <a:r>
              <a:rPr lang="en-GB" altLang="en-US" sz="3600" dirty="0"/>
              <a:t>Advocacy under the Care Act?</a:t>
            </a:r>
            <a:endParaRPr lang="en-GB" sz="3600" dirty="0"/>
          </a:p>
        </p:txBody>
      </p:sp>
      <p:sp>
        <p:nvSpPr>
          <p:cNvPr id="3" name="Content Placeholder 2"/>
          <p:cNvSpPr>
            <a:spLocks noGrp="1"/>
          </p:cNvSpPr>
          <p:nvPr>
            <p:ph idx="1"/>
          </p:nvPr>
        </p:nvSpPr>
        <p:spPr>
          <a:xfrm>
            <a:off x="569090" y="2044388"/>
            <a:ext cx="9873358" cy="4351338"/>
          </a:xfrm>
        </p:spPr>
        <p:txBody>
          <a:bodyPr>
            <a:normAutofit/>
          </a:bodyPr>
          <a:lstStyle/>
          <a:p>
            <a:pPr marL="0" indent="0">
              <a:lnSpc>
                <a:spcPct val="100000"/>
              </a:lnSpc>
              <a:spcBef>
                <a:spcPts val="0"/>
              </a:spcBef>
              <a:buNone/>
              <a:defRPr/>
            </a:pPr>
            <a:r>
              <a:rPr lang="en-GB" altLang="en-US" sz="2400" dirty="0">
                <a:solidFill>
                  <a:schemeClr val="tx1"/>
                </a:solidFill>
              </a:rPr>
              <a:t>Not everyone is eligible for a Care Act Advocate.</a:t>
            </a:r>
          </a:p>
          <a:p>
            <a:pPr marL="0" indent="0">
              <a:lnSpc>
                <a:spcPct val="100000"/>
              </a:lnSpc>
              <a:spcBef>
                <a:spcPts val="0"/>
              </a:spcBef>
              <a:buNone/>
              <a:defRPr/>
            </a:pPr>
            <a:endParaRPr lang="en-GB" altLang="en-US" sz="2400" dirty="0">
              <a:solidFill>
                <a:schemeClr val="tx1"/>
              </a:solidFill>
            </a:endParaRPr>
          </a:p>
          <a:p>
            <a:pPr marL="0" indent="0">
              <a:lnSpc>
                <a:spcPct val="100000"/>
              </a:lnSpc>
              <a:spcBef>
                <a:spcPts val="0"/>
              </a:spcBef>
              <a:buNone/>
              <a:defRPr/>
            </a:pPr>
            <a:r>
              <a:rPr lang="en-GB" altLang="en-US" sz="2400" dirty="0">
                <a:solidFill>
                  <a:schemeClr val="tx1"/>
                </a:solidFill>
              </a:rPr>
              <a:t>There are </a:t>
            </a:r>
            <a:r>
              <a:rPr lang="en-GB" altLang="en-US" sz="2400" b="1" dirty="0">
                <a:solidFill>
                  <a:schemeClr val="tx1"/>
                </a:solidFill>
              </a:rPr>
              <a:t>2 qualifying criteria:</a:t>
            </a:r>
          </a:p>
          <a:p>
            <a:pPr marL="0" indent="0">
              <a:lnSpc>
                <a:spcPct val="100000"/>
              </a:lnSpc>
              <a:spcBef>
                <a:spcPts val="0"/>
              </a:spcBef>
              <a:buNone/>
              <a:defRPr/>
            </a:pPr>
            <a:endParaRPr lang="en-GB" altLang="en-US" sz="2400" dirty="0">
              <a:solidFill>
                <a:schemeClr val="tx1"/>
              </a:solidFill>
            </a:endParaRPr>
          </a:p>
          <a:p>
            <a:pPr>
              <a:lnSpc>
                <a:spcPct val="100000"/>
              </a:lnSpc>
              <a:spcBef>
                <a:spcPts val="0"/>
              </a:spcBef>
              <a:buFontTx/>
              <a:buChar char="•"/>
              <a:defRPr/>
            </a:pPr>
            <a:r>
              <a:rPr lang="en-GB" altLang="en-US" sz="2400" dirty="0">
                <a:solidFill>
                  <a:schemeClr val="tx1"/>
                </a:solidFill>
              </a:rPr>
              <a:t>the person has </a:t>
            </a:r>
            <a:r>
              <a:rPr lang="en-GB" altLang="en-US" sz="2400" b="1" dirty="0">
                <a:solidFill>
                  <a:schemeClr val="tx1"/>
                </a:solidFill>
              </a:rPr>
              <a:t>substantial difficulty</a:t>
            </a:r>
            <a:r>
              <a:rPr lang="en-GB" altLang="en-US" sz="2400" dirty="0">
                <a:solidFill>
                  <a:schemeClr val="tx1"/>
                </a:solidFill>
              </a:rPr>
              <a:t> in being fully involved with their </a:t>
            </a:r>
            <a:r>
              <a:rPr lang="en-GB" altLang="en-US" sz="2400" b="1" dirty="0">
                <a:solidFill>
                  <a:schemeClr val="tx1"/>
                </a:solidFill>
              </a:rPr>
              <a:t>assessment, care and support planning and review</a:t>
            </a:r>
            <a:r>
              <a:rPr lang="en-GB" altLang="en-US" sz="2400" dirty="0">
                <a:solidFill>
                  <a:schemeClr val="tx1"/>
                </a:solidFill>
              </a:rPr>
              <a:t> or </a:t>
            </a:r>
            <a:r>
              <a:rPr lang="en-GB" altLang="en-US" sz="2400" b="1" dirty="0">
                <a:solidFill>
                  <a:schemeClr val="tx1"/>
                </a:solidFill>
              </a:rPr>
              <a:t>safeguarding</a:t>
            </a:r>
          </a:p>
          <a:p>
            <a:pPr marL="0" indent="0">
              <a:lnSpc>
                <a:spcPct val="100000"/>
              </a:lnSpc>
              <a:spcBef>
                <a:spcPts val="0"/>
              </a:spcBef>
              <a:buNone/>
              <a:defRPr/>
            </a:pPr>
            <a:endParaRPr lang="en-GB" altLang="en-US" sz="2400" dirty="0">
              <a:solidFill>
                <a:schemeClr val="tx1"/>
              </a:solidFill>
            </a:endParaRPr>
          </a:p>
          <a:p>
            <a:pPr>
              <a:lnSpc>
                <a:spcPct val="100000"/>
              </a:lnSpc>
              <a:spcBef>
                <a:spcPts val="0"/>
              </a:spcBef>
              <a:buFontTx/>
              <a:buChar char="•"/>
              <a:defRPr/>
            </a:pPr>
            <a:r>
              <a:rPr lang="en-GB" altLang="en-US" sz="2400" dirty="0">
                <a:solidFill>
                  <a:schemeClr val="tx1"/>
                </a:solidFill>
              </a:rPr>
              <a:t>there is </a:t>
            </a:r>
            <a:r>
              <a:rPr lang="en-GB" altLang="en-US" sz="2400" b="1" dirty="0">
                <a:solidFill>
                  <a:schemeClr val="tx1"/>
                </a:solidFill>
              </a:rPr>
              <a:t>no one appropriate</a:t>
            </a:r>
            <a:r>
              <a:rPr lang="en-GB" altLang="en-US" sz="2400" dirty="0">
                <a:solidFill>
                  <a:schemeClr val="tx1"/>
                </a:solidFill>
              </a:rPr>
              <a:t> and </a:t>
            </a:r>
            <a:r>
              <a:rPr lang="en-GB" altLang="en-US" sz="2400" b="1" dirty="0">
                <a:solidFill>
                  <a:schemeClr val="tx1"/>
                </a:solidFill>
              </a:rPr>
              <a:t>available</a:t>
            </a:r>
            <a:r>
              <a:rPr lang="en-GB" altLang="en-US" sz="2400" dirty="0">
                <a:solidFill>
                  <a:schemeClr val="tx1"/>
                </a:solidFill>
              </a:rPr>
              <a:t> to </a:t>
            </a:r>
            <a:r>
              <a:rPr lang="en-GB" altLang="en-US" sz="2400" b="1" dirty="0">
                <a:solidFill>
                  <a:schemeClr val="tx1"/>
                </a:solidFill>
              </a:rPr>
              <a:t>support their engagement in assessment process </a:t>
            </a:r>
            <a:r>
              <a:rPr lang="en-GB" altLang="en-US" sz="2400" dirty="0">
                <a:solidFill>
                  <a:schemeClr val="tx1"/>
                </a:solidFill>
              </a:rPr>
              <a:t>and </a:t>
            </a:r>
            <a:r>
              <a:rPr lang="en-GB" altLang="en-US" sz="2400" b="1" dirty="0">
                <a:solidFill>
                  <a:schemeClr val="tx1"/>
                </a:solidFill>
              </a:rPr>
              <a:t>represent their wishes</a:t>
            </a:r>
            <a:endParaRPr lang="en-GB" altLang="en-US" sz="2400" dirty="0">
              <a:solidFill>
                <a:schemeClr val="tx1"/>
              </a:solidFill>
            </a:endParaRPr>
          </a:p>
        </p:txBody>
      </p:sp>
    </p:spTree>
    <p:extLst>
      <p:ext uri="{BB962C8B-B14F-4D97-AF65-F5344CB8AC3E}">
        <p14:creationId xmlns:p14="http://schemas.microsoft.com/office/powerpoint/2010/main" val="125334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090" y="195209"/>
            <a:ext cx="10515600" cy="1506065"/>
          </a:xfrm>
        </p:spPr>
        <p:txBody>
          <a:bodyPr>
            <a:noAutofit/>
          </a:bodyPr>
          <a:lstStyle/>
          <a:p>
            <a:r>
              <a:rPr lang="en-GB" sz="2800" dirty="0"/>
              <a:t>In deciding whether an individual </a:t>
            </a:r>
            <a:br>
              <a:rPr lang="en-GB" sz="2800" dirty="0"/>
            </a:br>
            <a:r>
              <a:rPr lang="en-GB" sz="2800" dirty="0"/>
              <a:t>has substantial difficulty, the </a:t>
            </a:r>
            <a:br>
              <a:rPr lang="en-GB" sz="2800" dirty="0"/>
            </a:br>
            <a:r>
              <a:rPr lang="en-GB" sz="2800" dirty="0"/>
              <a:t>Local Authority “must have regard to”:</a:t>
            </a:r>
          </a:p>
        </p:txBody>
      </p:sp>
      <p:sp>
        <p:nvSpPr>
          <p:cNvPr id="6" name="Content Placeholder 5"/>
          <p:cNvSpPr>
            <a:spLocks noGrp="1"/>
          </p:cNvSpPr>
          <p:nvPr>
            <p:ph idx="1"/>
          </p:nvPr>
        </p:nvSpPr>
        <p:spPr>
          <a:xfrm>
            <a:off x="569090" y="1982912"/>
            <a:ext cx="10515600" cy="4203264"/>
          </a:xfrm>
        </p:spPr>
        <p:txBody>
          <a:bodyPr>
            <a:normAutofit/>
          </a:bodyPr>
          <a:lstStyle/>
          <a:p>
            <a:pPr>
              <a:buClr>
                <a:srgbClr val="1D1D3B"/>
              </a:buClr>
            </a:pPr>
            <a:r>
              <a:rPr lang="en-GB" sz="2400" dirty="0"/>
              <a:t>any health condition; learning difficulty or disability the </a:t>
            </a:r>
            <a:br>
              <a:rPr lang="en-GB" sz="2400" dirty="0"/>
            </a:br>
            <a:r>
              <a:rPr lang="en-GB" sz="2400" dirty="0"/>
              <a:t>individual has;</a:t>
            </a:r>
          </a:p>
          <a:p>
            <a:pPr>
              <a:buClr>
                <a:srgbClr val="1D1D3B"/>
              </a:buClr>
            </a:pPr>
            <a:r>
              <a:rPr lang="en-GB" sz="2400" dirty="0"/>
              <a:t>the degree of complexity of the individual’s circumstances, whether in relation to their needs for care and support or otherwise;</a:t>
            </a:r>
          </a:p>
          <a:p>
            <a:pPr>
              <a:buClr>
                <a:srgbClr val="1D1D3B"/>
              </a:buClr>
            </a:pPr>
            <a:r>
              <a:rPr lang="en-GB" sz="2400" dirty="0"/>
              <a:t>where carrying out an assessment, whether the individual has previously refused an assessment;</a:t>
            </a:r>
          </a:p>
          <a:p>
            <a:pPr>
              <a:buClr>
                <a:srgbClr val="1D1D3B"/>
              </a:buClr>
            </a:pPr>
            <a:r>
              <a:rPr lang="en-GB" sz="2400" dirty="0"/>
              <a:t>whether the individual is experiencing, or at risk of, abuse or neglect</a:t>
            </a:r>
          </a:p>
          <a:p>
            <a:pPr marL="0" indent="0">
              <a:buNone/>
            </a:pPr>
            <a:endParaRPr lang="en-GB" sz="2400" dirty="0">
              <a:solidFill>
                <a:srgbClr val="E7184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b="1" dirty="0">
                <a:solidFill>
                  <a:srgbClr val="074343"/>
                </a:solidFill>
              </a:rPr>
              <a:t>The Local Authority must also make reasonable adjustments</a:t>
            </a:r>
          </a:p>
          <a:p>
            <a:r>
              <a:rPr lang="en-GB" sz="2400" dirty="0"/>
              <a:t>Example: Information in different formats</a:t>
            </a:r>
          </a:p>
        </p:txBody>
      </p:sp>
    </p:spTree>
    <p:extLst>
      <p:ext uri="{BB962C8B-B14F-4D97-AF65-F5344CB8AC3E}">
        <p14:creationId xmlns:p14="http://schemas.microsoft.com/office/powerpoint/2010/main" val="335929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a:t>Who is an ‘appropriate person’ ?</a:t>
            </a:r>
          </a:p>
        </p:txBody>
      </p:sp>
      <p:sp>
        <p:nvSpPr>
          <p:cNvPr id="6" name="Content Placeholder 5"/>
          <p:cNvSpPr>
            <a:spLocks noGrp="1"/>
          </p:cNvSpPr>
          <p:nvPr>
            <p:ph sz="half" idx="1"/>
          </p:nvPr>
        </p:nvSpPr>
        <p:spPr>
          <a:xfrm>
            <a:off x="569090" y="2266949"/>
            <a:ext cx="5181600" cy="3959905"/>
          </a:xfrm>
        </p:spPr>
        <p:txBody>
          <a:bodyPr>
            <a:normAutofit/>
          </a:bodyPr>
          <a:lstStyle/>
          <a:p>
            <a:pPr marL="0" indent="0">
              <a:buNone/>
            </a:pPr>
            <a:r>
              <a:rPr lang="en-GB" sz="2800" dirty="0"/>
              <a:t>When is it appropriate for other people to represent the person?</a:t>
            </a:r>
          </a:p>
          <a:p>
            <a:pPr marL="0" indent="0">
              <a:buNone/>
            </a:pPr>
            <a:endParaRPr lang="en-GB" sz="2800" dirty="0"/>
          </a:p>
          <a:p>
            <a:pPr marL="0" indent="0">
              <a:buNone/>
            </a:pPr>
            <a:r>
              <a:rPr lang="en-GB" sz="2800" dirty="0"/>
              <a:t>When should you refer for a Care Act Advocate?</a:t>
            </a:r>
          </a:p>
          <a:p>
            <a:pPr marL="0" indent="0">
              <a:buNone/>
            </a:pPr>
            <a:endParaRPr lang="en-GB" sz="2800" dirty="0"/>
          </a:p>
        </p:txBody>
      </p:sp>
      <p:pic>
        <p:nvPicPr>
          <p:cNvPr id="3" name="Content Placeholder 2"/>
          <p:cNvPicPr>
            <a:picLocks noGrp="1" noChangeAspect="1"/>
          </p:cNvPicPr>
          <p:nvPr>
            <p:ph sz="half" idx="2"/>
          </p:nvPr>
        </p:nvPicPr>
        <p:blipFill>
          <a:blip r:embed="rId3"/>
          <a:stretch>
            <a:fillRect/>
          </a:stretch>
        </p:blipFill>
        <p:spPr>
          <a:xfrm>
            <a:off x="6330505" y="2528308"/>
            <a:ext cx="4407790" cy="2377646"/>
          </a:xfrm>
          <a:prstGeom prst="rect">
            <a:avLst/>
          </a:prstGeom>
        </p:spPr>
      </p:pic>
    </p:spTree>
    <p:extLst>
      <p:ext uri="{BB962C8B-B14F-4D97-AF65-F5344CB8AC3E}">
        <p14:creationId xmlns:p14="http://schemas.microsoft.com/office/powerpoint/2010/main" val="336046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dirty="0"/>
              <a:t>Advocacy under the Care Act</a:t>
            </a:r>
            <a:endParaRPr lang="en-GB" sz="4000" dirty="0"/>
          </a:p>
        </p:txBody>
      </p:sp>
      <p:sp>
        <p:nvSpPr>
          <p:cNvPr id="3" name="Content Placeholder 2"/>
          <p:cNvSpPr>
            <a:spLocks noGrp="1"/>
          </p:cNvSpPr>
          <p:nvPr>
            <p:ph idx="1"/>
          </p:nvPr>
        </p:nvSpPr>
        <p:spPr>
          <a:xfrm>
            <a:off x="569090" y="2145734"/>
            <a:ext cx="10312270" cy="4351338"/>
          </a:xfrm>
        </p:spPr>
        <p:txBody>
          <a:bodyPr>
            <a:normAutofit fontScale="92500" lnSpcReduction="10000"/>
          </a:bodyPr>
          <a:lstStyle/>
          <a:p>
            <a:pPr marL="0" indent="0">
              <a:lnSpc>
                <a:spcPct val="100000"/>
              </a:lnSpc>
              <a:spcBef>
                <a:spcPts val="0"/>
              </a:spcBef>
              <a:spcAft>
                <a:spcPts val="1200"/>
              </a:spcAft>
              <a:buNone/>
              <a:defRPr/>
            </a:pPr>
            <a:r>
              <a:rPr lang="en-GB" sz="2400" dirty="0">
                <a:solidFill>
                  <a:schemeClr val="tx1"/>
                </a:solidFill>
              </a:rPr>
              <a:t>The local authority can refer for independent advocacy support for an individual who is deemed to have capacity and who will experience “substantial difficulty” for any stage of any of the following:</a:t>
            </a:r>
          </a:p>
          <a:p>
            <a:pPr>
              <a:lnSpc>
                <a:spcPct val="100000"/>
              </a:lnSpc>
              <a:spcAft>
                <a:spcPts val="600"/>
              </a:spcAft>
              <a:buClr>
                <a:srgbClr val="1D1D3B"/>
              </a:buClr>
            </a:pPr>
            <a:r>
              <a:rPr lang="en-GB" sz="2400" dirty="0"/>
              <a:t>section 9 needs assessment;</a:t>
            </a:r>
          </a:p>
          <a:p>
            <a:pPr>
              <a:lnSpc>
                <a:spcPct val="100000"/>
              </a:lnSpc>
              <a:spcAft>
                <a:spcPts val="600"/>
              </a:spcAft>
              <a:buClr>
                <a:srgbClr val="1D1D3B"/>
              </a:buClr>
            </a:pPr>
            <a:r>
              <a:rPr lang="en-GB" sz="2400" dirty="0"/>
              <a:t>section 10 carer’s assessment;</a:t>
            </a:r>
          </a:p>
          <a:p>
            <a:pPr>
              <a:lnSpc>
                <a:spcPct val="100000"/>
              </a:lnSpc>
              <a:spcAft>
                <a:spcPts val="600"/>
              </a:spcAft>
              <a:buClr>
                <a:srgbClr val="1D1D3B"/>
              </a:buClr>
            </a:pPr>
            <a:r>
              <a:rPr lang="en-GB" sz="2400" dirty="0"/>
              <a:t>section 25 preparing a support / care and support plan;</a:t>
            </a:r>
          </a:p>
          <a:p>
            <a:pPr>
              <a:lnSpc>
                <a:spcPct val="100000"/>
              </a:lnSpc>
              <a:spcAft>
                <a:spcPts val="600"/>
              </a:spcAft>
              <a:buClr>
                <a:srgbClr val="1D1D3B"/>
              </a:buClr>
            </a:pPr>
            <a:r>
              <a:rPr lang="en-GB" sz="2400" dirty="0"/>
              <a:t>section 27 revising a support / care and support plan;</a:t>
            </a:r>
          </a:p>
          <a:p>
            <a:pPr>
              <a:lnSpc>
                <a:spcPct val="100000"/>
              </a:lnSpc>
              <a:spcAft>
                <a:spcPts val="600"/>
              </a:spcAft>
              <a:buClr>
                <a:srgbClr val="1D1D3B"/>
              </a:buClr>
            </a:pPr>
            <a:r>
              <a:rPr lang="en-GB" sz="2400" dirty="0"/>
              <a:t>section 42 safeguarding enquiry</a:t>
            </a:r>
          </a:p>
          <a:p>
            <a:pPr>
              <a:lnSpc>
                <a:spcPct val="100000"/>
              </a:lnSpc>
              <a:spcAft>
                <a:spcPts val="600"/>
              </a:spcAft>
              <a:buClr>
                <a:srgbClr val="1D1D3B"/>
              </a:buClr>
            </a:pPr>
            <a:r>
              <a:rPr lang="en-GB" sz="2400" dirty="0"/>
              <a:t>section 44 safeguarding adults review (SAR)</a:t>
            </a:r>
          </a:p>
          <a:p>
            <a:pPr marL="0" indent="0">
              <a:lnSpc>
                <a:spcPct val="100000"/>
              </a:lnSpc>
              <a:spcBef>
                <a:spcPts val="0"/>
              </a:spcBef>
              <a:spcAft>
                <a:spcPts val="1200"/>
              </a:spcAft>
              <a:buNone/>
            </a:pPr>
            <a:endParaRPr lang="en-GB" dirty="0">
              <a:solidFill>
                <a:schemeClr val="tx1"/>
              </a:solidFill>
            </a:endParaRPr>
          </a:p>
        </p:txBody>
      </p:sp>
    </p:spTree>
    <p:extLst>
      <p:ext uri="{BB962C8B-B14F-4D97-AF65-F5344CB8AC3E}">
        <p14:creationId xmlns:p14="http://schemas.microsoft.com/office/powerpoint/2010/main" val="389777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51586D83FD845BF8F59D529C0CE27" ma:contentTypeVersion="7" ma:contentTypeDescription="Create a new document." ma:contentTypeScope="" ma:versionID="e6a3081b7a563151cccb2ca26d981dfa">
  <xsd:schema xmlns:xsd="http://www.w3.org/2001/XMLSchema" xmlns:xs="http://www.w3.org/2001/XMLSchema" xmlns:p="http://schemas.microsoft.com/office/2006/metadata/properties" xmlns:ns2="2acf124b-2ccc-4760-aa88-fa74b9619b9c" targetNamespace="http://schemas.microsoft.com/office/2006/metadata/properties" ma:root="true" ma:fieldsID="4308710b1646ae07cd2eb53d74354fe2" ns2:_="">
    <xsd:import namespace="2acf124b-2ccc-4760-aa88-fa74b9619b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f124b-2ccc-4760-aa88-fa74b9619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0E60E3-0E14-4A01-8690-917AE8B26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f124b-2ccc-4760-aa88-fa74b9619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DA721-D01B-448E-9C82-4BE840C311B9}">
  <ds:schemaRefs>
    <ds:schemaRef ds:uri="http://schemas.microsoft.com/sharepoint/v3/contenttype/forms"/>
  </ds:schemaRefs>
</ds:datastoreItem>
</file>

<file path=customXml/itemProps3.xml><?xml version="1.0" encoding="utf-8"?>
<ds:datastoreItem xmlns:ds="http://schemas.openxmlformats.org/officeDocument/2006/customXml" ds:itemID="{2CD947B9-FBBE-4C46-B4C8-511C47750D9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acf124b-2ccc-4760-aa88-fa74b9619b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1854</TotalTime>
  <Words>3424</Words>
  <Application>Microsoft Office PowerPoint</Application>
  <PresentationFormat>Widescreen</PresentationFormat>
  <Paragraphs>341</Paragraphs>
  <Slides>37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Open Sans</vt:lpstr>
      <vt:lpstr>Quicksand</vt:lpstr>
      <vt:lpstr>Quicksand SemiBold</vt:lpstr>
      <vt:lpstr>Symbol</vt:lpstr>
      <vt:lpstr>Tahoma</vt:lpstr>
      <vt:lpstr>Wingdings</vt:lpstr>
      <vt:lpstr>Office Theme</vt:lpstr>
      <vt:lpstr>Surrey Instructed Advocacy Services</vt:lpstr>
      <vt:lpstr> What do we provide in Surrey? </vt:lpstr>
      <vt:lpstr>Care Act Advocacy</vt:lpstr>
      <vt:lpstr>Duty to Arrange (S67)</vt:lpstr>
      <vt:lpstr>Aim of duty </vt:lpstr>
      <vt:lpstr>Who is eligible for  Advocacy under the Care Act?</vt:lpstr>
      <vt:lpstr>In deciding whether an individual  has substantial difficulty, the  Local Authority “must have regard to”:</vt:lpstr>
      <vt:lpstr>Who is an ‘appropriate person’ ?</vt:lpstr>
      <vt:lpstr>Advocacy under the Care Act</vt:lpstr>
      <vt:lpstr>Safeguarding (Section 68)</vt:lpstr>
      <vt:lpstr>Who can be referred for  advocacy under the Care Act?</vt:lpstr>
      <vt:lpstr>Instructed Independent Mental  Health Advocacy (IMHA)</vt:lpstr>
      <vt:lpstr>Instructed Independent Mental  Health Advocacy (IMHA)</vt:lpstr>
      <vt:lpstr>Instructed Independent Mental  Health Advocacy (IMHA)</vt:lpstr>
      <vt:lpstr>Discretionary instructed advocacy</vt:lpstr>
      <vt:lpstr>Discretionary instructed advocacy</vt:lpstr>
      <vt:lpstr>Discretionary instructed advocacy</vt:lpstr>
      <vt:lpstr>Discretionary instructed advocacy</vt:lpstr>
      <vt:lpstr>Discretionary instructed advocacy</vt:lpstr>
      <vt:lpstr>Discretionary instructed advocacy</vt:lpstr>
      <vt:lpstr>Safeguarding</vt:lpstr>
      <vt:lpstr>Safeguarding cont.…..</vt:lpstr>
      <vt:lpstr>Referral Pathway</vt:lpstr>
      <vt:lpstr>Contact us</vt:lpstr>
      <vt:lpstr>PowerPoint Presentation</vt:lpstr>
      <vt:lpstr>Who are we?</vt:lpstr>
      <vt:lpstr>What is non-instructed advocacy?</vt:lpstr>
      <vt:lpstr>The Mental Capacity Act</vt:lpstr>
      <vt:lpstr>Assessing Capacity</vt:lpstr>
      <vt:lpstr>What does this mean for advocacy?</vt:lpstr>
      <vt:lpstr>Independent Mental Capacity Advocacy (IMCA) – when they must be appointed</vt:lpstr>
      <vt:lpstr>When an IMCA ‘may’ be appointed (extension roles)</vt:lpstr>
      <vt:lpstr>Independent Care Act Advocacy (ICAA)</vt:lpstr>
      <vt:lpstr>Independent Mental Health Advocacy (IMHA)</vt:lpstr>
      <vt:lpstr>Paid Relevant Persons Representative (DoLS)</vt:lpstr>
      <vt:lpstr>How to refer to Matrix Advocacy</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Bullock</dc:creator>
  <cp:lastModifiedBy>Karan Sandhu</cp:lastModifiedBy>
  <cp:revision>104</cp:revision>
  <dcterms:created xsi:type="dcterms:W3CDTF">2019-12-03T13:26:08Z</dcterms:created>
  <dcterms:modified xsi:type="dcterms:W3CDTF">2023-12-05T10:29:50Z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0x010100FB151586D83FD845BF8F59D529C0CE27</vt:lpwstr>
  </property>
</Properties>
</file>