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2" r:id="rId4"/>
    <p:sldId id="275" r:id="rId5"/>
    <p:sldId id="279" r:id="rId6"/>
    <p:sldId id="276" r:id="rId7"/>
    <p:sldId id="280" r:id="rId8"/>
    <p:sldId id="281" r:id="rId9"/>
    <p:sldId id="277" r:id="rId10"/>
    <p:sldId id="278" r:id="rId11"/>
    <p:sldId id="268" r:id="rId12"/>
    <p:sldId id="257" r:id="rId13"/>
    <p:sldId id="265" r:id="rId14"/>
    <p:sldId id="262" r:id="rId15"/>
    <p:sldId id="260" r:id="rId16"/>
    <p:sldId id="258" r:id="rId17"/>
    <p:sldId id="259" r:id="rId18"/>
    <p:sldId id="261" r:id="rId19"/>
    <p:sldId id="266" r:id="rId20"/>
    <p:sldId id="264" r:id="rId21"/>
    <p:sldId id="282" r:id="rId22"/>
    <p:sldId id="283"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94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E538-726D-4F8C-3CD2-02FA5ACB4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485772-7C15-838F-A2F2-FE65E8E39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0EB181-02F2-CC33-C156-3A24F26C635E}"/>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5" name="Footer Placeholder 4">
            <a:extLst>
              <a:ext uri="{FF2B5EF4-FFF2-40B4-BE49-F238E27FC236}">
                <a16:creationId xmlns:a16="http://schemas.microsoft.com/office/drawing/2014/main" id="{76E9F03A-3F07-6EB6-DEDD-DD90165CBA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DC8C2-9B9F-94DD-C06B-F15BCE8A7E92}"/>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235542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36BD-5DAF-72FC-1493-C685AD2B0F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67491F-98AA-AB50-D11E-8D63AE3F0A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10C804-4886-E801-9A1D-F622DA11DF09}"/>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5" name="Footer Placeholder 4">
            <a:extLst>
              <a:ext uri="{FF2B5EF4-FFF2-40B4-BE49-F238E27FC236}">
                <a16:creationId xmlns:a16="http://schemas.microsoft.com/office/drawing/2014/main" id="{4F3D4C43-5D7A-F0FA-C5BA-114749739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31C02-8202-F787-AF2A-3E826A0678A3}"/>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177267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C6B1BF-FA78-2C31-1C4F-33858C596A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C7D466-2D28-DFE2-40BF-23F13F02B5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A5D79E-DC53-6810-695A-A27D759B8CC4}"/>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5" name="Footer Placeholder 4">
            <a:extLst>
              <a:ext uri="{FF2B5EF4-FFF2-40B4-BE49-F238E27FC236}">
                <a16:creationId xmlns:a16="http://schemas.microsoft.com/office/drawing/2014/main" id="{787B05E1-AC73-BA2E-99B8-9C855EFCE0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3760EB-7EE8-0EED-02FC-6C9BC914C451}"/>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263932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5FB9-E1A7-A096-E556-AC09AC316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F3D4CD-2C7E-F651-1A83-2BD147A72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E2C90-606F-C53B-84E9-13B17CBCE569}"/>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5" name="Footer Placeholder 4">
            <a:extLst>
              <a:ext uri="{FF2B5EF4-FFF2-40B4-BE49-F238E27FC236}">
                <a16:creationId xmlns:a16="http://schemas.microsoft.com/office/drawing/2014/main" id="{2AD493E2-60A0-5FAF-1A81-52688EE863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473F09-0530-2D15-DE46-E355BC6FE4B5}"/>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363562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49C9-29BE-D3DB-C84E-558B2DD953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CC4C29-A5A4-CF34-D8B7-88833A0E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656C9-7786-89AF-EEA5-AAAFF9C7DADB}"/>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5" name="Footer Placeholder 4">
            <a:extLst>
              <a:ext uri="{FF2B5EF4-FFF2-40B4-BE49-F238E27FC236}">
                <a16:creationId xmlns:a16="http://schemas.microsoft.com/office/drawing/2014/main" id="{AB4234AA-168B-6EAA-ECFB-52C6132EB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44749-EB19-2CE1-6AD8-887AF95BE5E2}"/>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137787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E56A-5098-42FC-1D6C-759C1FB82D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D339B5-58AC-45C8-8BFA-4D8C3B538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35880D-2A9A-8FB0-FCE3-FC41D29443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B84F8C-D1A8-10C2-5F01-C989484D4870}"/>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6" name="Footer Placeholder 5">
            <a:extLst>
              <a:ext uri="{FF2B5EF4-FFF2-40B4-BE49-F238E27FC236}">
                <a16:creationId xmlns:a16="http://schemas.microsoft.com/office/drawing/2014/main" id="{06D475BB-725A-729D-EBD7-D048ABB02D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B6AF0A-0D59-A206-0768-5DF2945EFFE3}"/>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222086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B9B1-692B-F6EF-B8B4-EC0D33F6BC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BDB6A6-9F61-9226-700F-F0CBD084D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E7EF3-DB58-3E29-62A8-96BC4A7BD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FD3D0F-7CB4-8339-7B57-BB4BA6351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3E1339-B10E-C4BA-E5F0-11AD311B62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B87E70-4138-448F-3EDA-2A0F41917C50}"/>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8" name="Footer Placeholder 7">
            <a:extLst>
              <a:ext uri="{FF2B5EF4-FFF2-40B4-BE49-F238E27FC236}">
                <a16:creationId xmlns:a16="http://schemas.microsoft.com/office/drawing/2014/main" id="{2F839819-A91D-51DE-42BD-20101A138C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767570-F2AC-CE36-E2AB-5001EDA9352E}"/>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10123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8EE-7945-BAA7-4F38-44F69EE54D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D76BEE-34FD-D2B8-4952-A199D66E9230}"/>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4" name="Footer Placeholder 3">
            <a:extLst>
              <a:ext uri="{FF2B5EF4-FFF2-40B4-BE49-F238E27FC236}">
                <a16:creationId xmlns:a16="http://schemas.microsoft.com/office/drawing/2014/main" id="{6080AF30-4187-2B3C-EA48-9EDB69AE04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460B02-3D5F-C900-82F9-1D6654A1D9BB}"/>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185889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50EFF-7570-8097-4933-6879FA8B6BD1}"/>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3" name="Footer Placeholder 2">
            <a:extLst>
              <a:ext uri="{FF2B5EF4-FFF2-40B4-BE49-F238E27FC236}">
                <a16:creationId xmlns:a16="http://schemas.microsoft.com/office/drawing/2014/main" id="{B346D64E-1831-E236-91A0-471655F76F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6631F3-5FA6-9E33-6B21-2FF32FAAAFC3}"/>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367823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F66C-5216-2DCF-B35A-E69E55D1C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F88809-B421-8F5D-1D5E-79A22CA8C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EDD0DA-2CF7-D360-05C7-5BA4E80D1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1180C-F260-4C64-0FCF-E1AF70C226A2}"/>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6" name="Footer Placeholder 5">
            <a:extLst>
              <a:ext uri="{FF2B5EF4-FFF2-40B4-BE49-F238E27FC236}">
                <a16:creationId xmlns:a16="http://schemas.microsoft.com/office/drawing/2014/main" id="{A9D71C3B-F453-0E04-3DAB-A6FD7E3A71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EEE309-F8A5-7D71-A3A8-D8AD2D03E75C}"/>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66755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09BB-4E42-69FF-7A66-EBA496E53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4E40B8-A57F-0D8F-2C1A-ADE391567C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02143D-DF1D-F434-B734-83D3D08E7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FA5EB-6973-AA9A-6603-FDCF63952536}"/>
              </a:ext>
            </a:extLst>
          </p:cNvPr>
          <p:cNvSpPr>
            <a:spLocks noGrp="1"/>
          </p:cNvSpPr>
          <p:nvPr>
            <p:ph type="dt" sz="half" idx="10"/>
          </p:nvPr>
        </p:nvSpPr>
        <p:spPr/>
        <p:txBody>
          <a:bodyPr/>
          <a:lstStyle/>
          <a:p>
            <a:fld id="{D507F410-AB13-4BED-A2FF-4341E174B0DD}" type="datetimeFigureOut">
              <a:rPr lang="en-GB" smtClean="0"/>
              <a:t>09/10/2023</a:t>
            </a:fld>
            <a:endParaRPr lang="en-GB"/>
          </a:p>
        </p:txBody>
      </p:sp>
      <p:sp>
        <p:nvSpPr>
          <p:cNvPr id="6" name="Footer Placeholder 5">
            <a:extLst>
              <a:ext uri="{FF2B5EF4-FFF2-40B4-BE49-F238E27FC236}">
                <a16:creationId xmlns:a16="http://schemas.microsoft.com/office/drawing/2014/main" id="{FD4167AC-2532-5515-B7D9-29058D36A8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D01E2A-5868-9655-D8E0-748AC7BA9A39}"/>
              </a:ext>
            </a:extLst>
          </p:cNvPr>
          <p:cNvSpPr>
            <a:spLocks noGrp="1"/>
          </p:cNvSpPr>
          <p:nvPr>
            <p:ph type="sldNum" sz="quarter" idx="12"/>
          </p:nvPr>
        </p:nvSpPr>
        <p:spPr/>
        <p:txBody>
          <a:bodyPr/>
          <a:lstStyle/>
          <a:p>
            <a:fld id="{97B63944-8D3A-4591-A8DA-B47C202D84F9}" type="slidenum">
              <a:rPr lang="en-GB" smtClean="0"/>
              <a:t>‹#›</a:t>
            </a:fld>
            <a:endParaRPr lang="en-GB"/>
          </a:p>
        </p:txBody>
      </p:sp>
    </p:spTree>
    <p:extLst>
      <p:ext uri="{BB962C8B-B14F-4D97-AF65-F5344CB8AC3E}">
        <p14:creationId xmlns:p14="http://schemas.microsoft.com/office/powerpoint/2010/main" val="314751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18A7D-692E-3548-31B6-5CBC39D54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536EAE-E65A-B334-451D-1F573D457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5E0043-4DA1-5C2C-EE21-EC4B72157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7F410-AB13-4BED-A2FF-4341E174B0DD}" type="datetimeFigureOut">
              <a:rPr lang="en-GB" smtClean="0"/>
              <a:t>09/10/2023</a:t>
            </a:fld>
            <a:endParaRPr lang="en-GB"/>
          </a:p>
        </p:txBody>
      </p:sp>
      <p:sp>
        <p:nvSpPr>
          <p:cNvPr id="5" name="Footer Placeholder 4">
            <a:extLst>
              <a:ext uri="{FF2B5EF4-FFF2-40B4-BE49-F238E27FC236}">
                <a16:creationId xmlns:a16="http://schemas.microsoft.com/office/drawing/2014/main" id="{08F797AE-0E5A-F783-20A0-396880746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FE5620-B7A1-5C54-7AF6-5CD9DE02C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63944-8D3A-4591-A8DA-B47C202D84F9}" type="slidenum">
              <a:rPr lang="en-GB" smtClean="0"/>
              <a:t>‹#›</a:t>
            </a:fld>
            <a:endParaRPr lang="en-GB"/>
          </a:p>
        </p:txBody>
      </p:sp>
    </p:spTree>
    <p:extLst>
      <p:ext uri="{BB962C8B-B14F-4D97-AF65-F5344CB8AC3E}">
        <p14:creationId xmlns:p14="http://schemas.microsoft.com/office/powerpoint/2010/main" val="345080391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63" r:id="rId5"/>
    <p:sldLayoutId id="2147483654" r:id="rId6"/>
    <p:sldLayoutId id="2147483655" r:id="rId7"/>
    <p:sldLayoutId id="2147483662"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7">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A6C3DE-971B-4D44-DA71-791B33AB2B7F}"/>
              </a:ext>
            </a:extLst>
          </p:cNvPr>
          <p:cNvSpPr>
            <a:spLocks noGrp="1"/>
          </p:cNvSpPr>
          <p:nvPr>
            <p:ph type="ctrTitle"/>
          </p:nvPr>
        </p:nvSpPr>
        <p:spPr>
          <a:xfrm>
            <a:off x="1524000" y="4063296"/>
            <a:ext cx="9144000" cy="2794704"/>
          </a:xfrm>
        </p:spPr>
        <p:txBody>
          <a:bodyPr anchor="ctr">
            <a:normAutofit/>
          </a:bodyPr>
          <a:lstStyle/>
          <a:p>
            <a:r>
              <a:rPr lang="en-GB" sz="3700" b="1" dirty="0">
                <a:effectLst/>
                <a:latin typeface="Calibri" panose="020F0502020204030204" pitchFamily="34" charset="0"/>
                <a:ea typeface="Calibri" panose="020F0502020204030204" pitchFamily="34" charset="0"/>
                <a:cs typeface="Times New Roman" panose="02020603050405020304" pitchFamily="18" charset="0"/>
              </a:rPr>
              <a:t>An insight into Trading Standards in relation to Safeguarding </a:t>
            </a:r>
            <a:br>
              <a:rPr lang="en-GB" sz="3700" b="1" dirty="0">
                <a:effectLst/>
                <a:latin typeface="Calibri" panose="020F0502020204030204" pitchFamily="34" charset="0"/>
                <a:ea typeface="Calibri" panose="020F0502020204030204" pitchFamily="34" charset="0"/>
                <a:cs typeface="Times New Roman" panose="02020603050405020304" pitchFamily="18" charset="0"/>
              </a:rPr>
            </a:br>
            <a:br>
              <a:rPr lang="en-GB" sz="3700" b="1" dirty="0">
                <a:effectLst/>
                <a:latin typeface="Calibri" panose="020F0502020204030204" pitchFamily="34" charset="0"/>
                <a:ea typeface="Calibri" panose="020F0502020204030204" pitchFamily="34" charset="0"/>
                <a:cs typeface="Times New Roman" panose="02020603050405020304" pitchFamily="18" charset="0"/>
              </a:rPr>
            </a:br>
            <a:r>
              <a:rPr lang="en-GB" sz="2800" b="1" dirty="0">
                <a:effectLst/>
                <a:latin typeface="Calibri" panose="020F0502020204030204" pitchFamily="34" charset="0"/>
                <a:ea typeface="Calibri" panose="020F0502020204030204" pitchFamily="34" charset="0"/>
                <a:cs typeface="Times New Roman" panose="02020603050405020304" pitchFamily="18" charset="0"/>
              </a:rPr>
              <a:t>Lee Ormandy, Surrey Trading Standards</a:t>
            </a:r>
            <a:endParaRPr lang="en-GB" sz="2800" dirty="0"/>
          </a:p>
        </p:txBody>
      </p:sp>
      <p:pic>
        <p:nvPicPr>
          <p:cNvPr id="7" name="Picture 6" descr="A blue circle with white text&#10;&#10;Description automatically generated">
            <a:extLst>
              <a:ext uri="{FF2B5EF4-FFF2-40B4-BE49-F238E27FC236}">
                <a16:creationId xmlns:a16="http://schemas.microsoft.com/office/drawing/2014/main" id="{9F874E3D-9289-7B2A-102A-00491BD14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268" y="1343647"/>
            <a:ext cx="4514835" cy="2085353"/>
          </a:xfrm>
          <a:prstGeom prst="rect">
            <a:avLst/>
          </a:prstGeom>
        </p:spPr>
      </p:pic>
    </p:spTree>
    <p:extLst>
      <p:ext uri="{BB962C8B-B14F-4D97-AF65-F5344CB8AC3E}">
        <p14:creationId xmlns:p14="http://schemas.microsoft.com/office/powerpoint/2010/main" val="369482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Feedback</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a:xfrm>
            <a:off x="838200" y="1531089"/>
            <a:ext cx="10515600" cy="4645874"/>
          </a:xfrm>
        </p:spPr>
        <p:txBody>
          <a:bodyPr>
            <a:normAutofit fontScale="77500" lnSpcReduction="20000"/>
          </a:bodyPr>
          <a:lstStyle/>
          <a:p>
            <a:pPr marL="0" indent="0">
              <a:buNone/>
            </a:pPr>
            <a:r>
              <a:rPr lang="en-GB" sz="2300" dirty="0">
                <a:latin typeface="+mj-lt"/>
              </a:rPr>
              <a:t>“The Truecall device has made such a difference to my elderly mother (98) and my disabled sister (70) as they can now answer the phone with confidence. As their carer I have peace of mind knowing that nobody can get through who they don't know. They were victims of a scam and the phone is now one thing I do not have to worry about. Thank you”</a:t>
            </a:r>
          </a:p>
          <a:p>
            <a:pPr marL="0" indent="0">
              <a:buNone/>
            </a:pPr>
            <a:r>
              <a:rPr lang="en-GB" sz="2300" kern="100" dirty="0">
                <a:effectLst/>
                <a:latin typeface="+mj-lt"/>
                <a:ea typeface="Calibri" panose="020F0502020204030204" pitchFamily="34" charset="0"/>
                <a:cs typeface="Times New Roman" panose="02020603050405020304" pitchFamily="18" charset="0"/>
              </a:rPr>
              <a:t>“Thank you for doing such a good job and providing valuable information.”</a:t>
            </a:r>
          </a:p>
          <a:p>
            <a:pPr marL="0" indent="0">
              <a:buNone/>
            </a:pPr>
            <a:r>
              <a:rPr lang="en-GB" sz="2300" kern="100" dirty="0">
                <a:effectLst/>
                <a:latin typeface="+mj-lt"/>
                <a:ea typeface="Calibri" panose="020F0502020204030204" pitchFamily="34" charset="0"/>
                <a:cs typeface="Times New Roman" panose="02020603050405020304" pitchFamily="18" charset="0"/>
              </a:rPr>
              <a:t>“It’s the only time I get to hear another human voice.”</a:t>
            </a:r>
          </a:p>
          <a:p>
            <a:pPr marL="0" indent="0">
              <a:buNone/>
            </a:pPr>
            <a:r>
              <a:rPr lang="en-GB" sz="2300" kern="100" dirty="0">
                <a:effectLst/>
                <a:latin typeface="+mj-lt"/>
                <a:ea typeface="Calibri" panose="020F0502020204030204" pitchFamily="34" charset="0"/>
                <a:cs typeface="Times New Roman" panose="02020603050405020304" pitchFamily="18" charset="0"/>
              </a:rPr>
              <a:t>“Extremely grateful and were not expecting that level of service.”</a:t>
            </a:r>
          </a:p>
          <a:p>
            <a:pPr marL="0" indent="0">
              <a:buNone/>
            </a:pPr>
            <a:r>
              <a:rPr lang="en-GB" sz="2300" kern="100" dirty="0">
                <a:effectLst/>
                <a:latin typeface="+mj-lt"/>
                <a:ea typeface="Calibri" panose="020F0502020204030204" pitchFamily="34" charset="0"/>
                <a:cs typeface="Times New Roman" panose="02020603050405020304" pitchFamily="18" charset="0"/>
              </a:rPr>
              <a:t>“I am grateful you are checking on my mum, thank you.”</a:t>
            </a:r>
          </a:p>
          <a:p>
            <a:pPr marL="0" indent="0">
              <a:buNone/>
            </a:pPr>
            <a:r>
              <a:rPr lang="en-GB" sz="2300" kern="100" dirty="0">
                <a:effectLst/>
                <a:latin typeface="+mj-lt"/>
                <a:ea typeface="Calibri" panose="020F0502020204030204" pitchFamily="34" charset="0"/>
                <a:cs typeface="Times New Roman" panose="02020603050405020304" pitchFamily="18" charset="0"/>
              </a:rPr>
              <a:t>“I have contacted my banks and they are returning £25,000 I thought I had lost forever, I couldn’t have done it without you.”</a:t>
            </a:r>
          </a:p>
          <a:p>
            <a:pPr marL="0" indent="0">
              <a:buNone/>
            </a:pPr>
            <a:r>
              <a:rPr lang="en-GB" sz="2300" kern="100" dirty="0">
                <a:effectLst/>
                <a:latin typeface="+mj-lt"/>
                <a:ea typeface="Calibri" panose="020F0502020204030204" pitchFamily="34" charset="0"/>
                <a:cs typeface="Times New Roman" panose="02020603050405020304" pitchFamily="18" charset="0"/>
              </a:rPr>
              <a:t>“My husband &amp; I are much happier now that we have the Truecall device. We don't feel threatened now when we answer the phone.”</a:t>
            </a:r>
          </a:p>
          <a:p>
            <a:pPr marL="0" indent="0">
              <a:buNone/>
            </a:pPr>
            <a:r>
              <a:rPr lang="en-GB" sz="2300" kern="100" dirty="0">
                <a:effectLst/>
                <a:latin typeface="+mj-lt"/>
                <a:ea typeface="Calibri" panose="020F0502020204030204" pitchFamily="34" charset="0"/>
                <a:cs typeface="Times New Roman" panose="02020603050405020304" pitchFamily="18" charset="0"/>
              </a:rPr>
              <a:t>“I no longer am worried when the phone rings since the device has been installed..”</a:t>
            </a:r>
          </a:p>
          <a:p>
            <a:pPr marL="0" indent="0">
              <a:buNone/>
            </a:pPr>
            <a:r>
              <a:rPr lang="en-GB" sz="2300" kern="100" dirty="0">
                <a:effectLst/>
                <a:latin typeface="+mj-lt"/>
                <a:ea typeface="Calibri" panose="020F0502020204030204" pitchFamily="34" charset="0"/>
                <a:cs typeface="Times New Roman" panose="02020603050405020304" pitchFamily="18" charset="0"/>
              </a:rPr>
              <a:t>“The device has eliminated nuisance calls completely. I feel much safer having it.”</a:t>
            </a:r>
          </a:p>
          <a:p>
            <a:pPr marL="0" indent="0">
              <a:buNone/>
            </a:pPr>
            <a:r>
              <a:rPr lang="en-GB" sz="2300" kern="100" dirty="0">
                <a:effectLst/>
                <a:latin typeface="+mj-lt"/>
                <a:ea typeface="Calibri" panose="020F0502020204030204" pitchFamily="34" charset="0"/>
                <a:cs typeface="Times New Roman" panose="02020603050405020304" pitchFamily="18" charset="0"/>
              </a:rPr>
              <a:t>“This Truecall device is one of the best pieces of equipment we have ever had. We are most grateful for this device and it has solved the problem with nuisance callers - virtually overnight!”</a:t>
            </a:r>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643E232E-62F9-3507-5E52-C4250BF98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173821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7">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A6C3DE-971B-4D44-DA71-791B33AB2B7F}"/>
              </a:ext>
            </a:extLst>
          </p:cNvPr>
          <p:cNvSpPr>
            <a:spLocks noGrp="1"/>
          </p:cNvSpPr>
          <p:nvPr>
            <p:ph type="ctrTitle"/>
          </p:nvPr>
        </p:nvSpPr>
        <p:spPr>
          <a:xfrm>
            <a:off x="1524000" y="4063296"/>
            <a:ext cx="9144000" cy="2794704"/>
          </a:xfrm>
        </p:spPr>
        <p:txBody>
          <a:bodyPr anchor="ctr">
            <a:normAutofit/>
          </a:bodyPr>
          <a:lstStyle/>
          <a:p>
            <a:r>
              <a:rPr lang="en-GB" sz="3700" b="1" dirty="0">
                <a:effectLst/>
                <a:latin typeface="Calibri" panose="020F0502020204030204" pitchFamily="34" charset="0"/>
                <a:ea typeface="Calibri" panose="020F0502020204030204" pitchFamily="34" charset="0"/>
                <a:cs typeface="Times New Roman" panose="02020603050405020304" pitchFamily="18" charset="0"/>
              </a:rPr>
              <a:t>SERIOUS AND ORGANISED CRIME PARTNERSHIP BOARD</a:t>
            </a:r>
            <a:br>
              <a:rPr lang="en-GB" sz="3700" b="1" dirty="0">
                <a:effectLst/>
                <a:latin typeface="Calibri" panose="020F0502020204030204" pitchFamily="34" charset="0"/>
                <a:ea typeface="Calibri" panose="020F0502020204030204" pitchFamily="34" charset="0"/>
                <a:cs typeface="Times New Roman" panose="02020603050405020304" pitchFamily="18" charset="0"/>
              </a:rPr>
            </a:br>
            <a:br>
              <a:rPr lang="en-GB" sz="3700" b="1" dirty="0">
                <a:effectLst/>
                <a:latin typeface="Calibri" panose="020F0502020204030204" pitchFamily="34" charset="0"/>
                <a:ea typeface="Calibri" panose="020F0502020204030204" pitchFamily="34" charset="0"/>
                <a:cs typeface="Times New Roman" panose="02020603050405020304" pitchFamily="18" charset="0"/>
              </a:rPr>
            </a:br>
            <a:r>
              <a:rPr lang="en-GB" sz="2800" b="1" dirty="0">
                <a:effectLst/>
                <a:latin typeface="Calibri" panose="020F0502020204030204" pitchFamily="34" charset="0"/>
                <a:ea typeface="Calibri" panose="020F0502020204030204" pitchFamily="34" charset="0"/>
                <a:cs typeface="Times New Roman" panose="02020603050405020304" pitchFamily="18" charset="0"/>
              </a:rPr>
              <a:t>Chair: Lee Ormandy, Surrey Trading Standards</a:t>
            </a:r>
            <a:br>
              <a:rPr lang="en-GB" sz="2800" b="1" dirty="0">
                <a:effectLst/>
                <a:latin typeface="Calibri" panose="020F0502020204030204" pitchFamily="34" charset="0"/>
                <a:ea typeface="Calibri" panose="020F0502020204030204" pitchFamily="34" charset="0"/>
                <a:cs typeface="Times New Roman" panose="02020603050405020304" pitchFamily="18" charset="0"/>
              </a:rPr>
            </a:br>
            <a:r>
              <a:rPr lang="en-GB" sz="2800" b="1" dirty="0">
                <a:effectLst/>
                <a:latin typeface="Calibri" panose="020F0502020204030204" pitchFamily="34" charset="0"/>
                <a:ea typeface="Calibri" panose="020F0502020204030204" pitchFamily="34" charset="0"/>
                <a:cs typeface="Times New Roman" panose="02020603050405020304" pitchFamily="18" charset="0"/>
              </a:rPr>
              <a:t>Deputy Chair: DCS John Boshier, Surrey Police</a:t>
            </a:r>
            <a:endParaRPr lang="en-GB" sz="2800" dirty="0"/>
          </a:p>
        </p:txBody>
      </p:sp>
      <p:pic>
        <p:nvPicPr>
          <p:cNvPr id="9" name="Picture 8">
            <a:extLst>
              <a:ext uri="{FF2B5EF4-FFF2-40B4-BE49-F238E27FC236}">
                <a16:creationId xmlns:a16="http://schemas.microsoft.com/office/drawing/2014/main" id="{2EA9D86D-63B5-3345-D61C-D163BD421794}"/>
              </a:ext>
            </a:extLst>
          </p:cNvPr>
          <p:cNvPicPr>
            <a:picLocks noChangeAspect="1"/>
          </p:cNvPicPr>
          <p:nvPr/>
        </p:nvPicPr>
        <p:blipFill>
          <a:blip r:embed="rId2"/>
          <a:stretch>
            <a:fillRect/>
          </a:stretch>
        </p:blipFill>
        <p:spPr>
          <a:xfrm>
            <a:off x="4522815" y="1532408"/>
            <a:ext cx="2868895" cy="1839836"/>
          </a:xfrm>
          <a:prstGeom prst="rect">
            <a:avLst/>
          </a:prstGeom>
        </p:spPr>
      </p:pic>
      <p:pic>
        <p:nvPicPr>
          <p:cNvPr id="5" name="Picture 4" descr="A blue circle with white text&#10;&#10;Description automatically generated">
            <a:extLst>
              <a:ext uri="{FF2B5EF4-FFF2-40B4-BE49-F238E27FC236}">
                <a16:creationId xmlns:a16="http://schemas.microsoft.com/office/drawing/2014/main" id="{16CAF231-B1FA-82D3-B73C-11B6EBFCD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467" y="291290"/>
            <a:ext cx="2480301" cy="1145624"/>
          </a:xfrm>
          <a:prstGeom prst="rect">
            <a:avLst/>
          </a:prstGeom>
        </p:spPr>
      </p:pic>
    </p:spTree>
    <p:extLst>
      <p:ext uri="{BB962C8B-B14F-4D97-AF65-F5344CB8AC3E}">
        <p14:creationId xmlns:p14="http://schemas.microsoft.com/office/powerpoint/2010/main" val="209542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Background</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p:txBody>
          <a:bodyPr>
            <a:normAutofit/>
          </a:bodyPr>
          <a:lstStyle/>
          <a:p>
            <a:pPr marL="0" indent="0">
              <a:buNone/>
            </a:pP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Serious and organised crime is rarely local; it crosses geographical and regulatory borders and is constantly changing. Tackling these crimes require a coordinated multi-agency approach not only in terms of investigating offending, but also in protecting our communities and supporting those that have been a victim of fraud to prevent repeat victimisation and build community resilience. </a:t>
            </a:r>
          </a:p>
          <a:p>
            <a:pPr marL="0" indent="0">
              <a:buNone/>
            </a:pPr>
            <a:endPar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Due to its significant financial and psychological effect on victims, it can impact on a number of local public, private and voluntary sector organisations all with a role to play in tackling it. This is why a multi-agency approach which pools data, knowledge and resources can create greater consistency and ultimately better outcomes for both enforcement and prevention.</a:t>
            </a: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79A89F3E-175D-20D4-8E45-600DCA983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195880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Introduction</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p:txBody>
          <a:bodyPr>
            <a:normAutofit fontScale="85000" lnSpcReduction="20000"/>
          </a:bodyPr>
          <a:lstStyle/>
          <a:p>
            <a:pPr marL="0" indent="0">
              <a:buNone/>
            </a:pP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NCA National Control Strategy 2023 provides a framework to guide the UKs collective operational response to serious and organised crime wi</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th the NCA </a:t>
            </a: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Strategic Assessment identifying four trends which are driving an overall increase in the SOC threat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Criminals exploit vulnerabilities created by the enduring impacts of international conflict, instability and poverty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Criminals exploit the cost of living increase, taking advantage of peoples vulnerability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Advances in technology make it easier for criminals to exploit free and commercial tools along with criminally dedicated platforms.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Criminals have demonstrated resilience and adopted in response to the challenging operational environment and successful law enforcement operations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C7DF707B-655F-AF98-785E-10129F915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191611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Objectives</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a:xfrm>
            <a:off x="838200" y="1507251"/>
            <a:ext cx="10515600" cy="5250265"/>
          </a:xfrm>
        </p:spPr>
        <p:txBody>
          <a:bodyPr>
            <a:normAutofit fontScale="47500" lnSpcReduction="20000"/>
          </a:bodyPr>
          <a:lstStyle/>
          <a:p>
            <a:pPr marL="342900" lvl="0" indent="-342900">
              <a:buFont typeface="+mj-lt"/>
              <a:buAutoNum type="arabicPeriod"/>
            </a:pPr>
            <a:r>
              <a:rPr lang="en-GB" sz="4200" dirty="0">
                <a:effectLst/>
                <a:latin typeface="Calibri" panose="020F0502020204030204" pitchFamily="34" charset="0"/>
                <a:ea typeface="Calibri" panose="020F0502020204030204" pitchFamily="34" charset="0"/>
                <a:cs typeface="Calibri" panose="020F0502020204030204" pitchFamily="34" charset="0"/>
              </a:rPr>
              <a:t>To maintain and develop a multi-agency integrated framework that corrals intelligence, preventative and protective activity, expertise and investigative resource in combating identified local threats and provides victims with a cohesive needs-based service</a:t>
            </a:r>
          </a:p>
          <a:p>
            <a:pPr marL="342900" lvl="0" indent="-342900">
              <a:buFont typeface="+mj-lt"/>
              <a:buAutoNum type="arabicPeriod"/>
            </a:pPr>
            <a:endParaRPr lang="en-GB"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4200" dirty="0">
                <a:effectLst/>
                <a:latin typeface="Calibri" panose="020F0502020204030204" pitchFamily="34" charset="0"/>
                <a:ea typeface="Calibri" panose="020F0502020204030204" pitchFamily="34" charset="0"/>
                <a:cs typeface="Calibri" panose="020F0502020204030204" pitchFamily="34" charset="0"/>
              </a:rPr>
              <a:t>To better inform strategic and operational decision making by encouraging the more effective and timely sharing of data between participating agencies.</a:t>
            </a:r>
            <a:endParaRPr lang="en-GB"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GB" sz="4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GB" sz="4200" dirty="0">
                <a:effectLst/>
                <a:latin typeface="Calibri" panose="020F0502020204030204" pitchFamily="34" charset="0"/>
                <a:ea typeface="Calibri" panose="020F0502020204030204" pitchFamily="34" charset="0"/>
                <a:cs typeface="Calibri" panose="020F0502020204030204" pitchFamily="34" charset="0"/>
              </a:rPr>
              <a:t>To reduce duplication of “protect” and “prevent” messaging ensuring that participating agencies are joined up in any local educational initiative that is focused on increasing public awareness of a local threat – </a:t>
            </a:r>
            <a:r>
              <a:rPr lang="en-GB" sz="4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one voice</a:t>
            </a:r>
            <a:r>
              <a:rPr lang="en-GB" sz="4200" dirty="0">
                <a:effectLst/>
                <a:latin typeface="Calibri" panose="020F0502020204030204" pitchFamily="34" charset="0"/>
                <a:ea typeface="Calibri" panose="020F0502020204030204" pitchFamily="34" charset="0"/>
                <a:cs typeface="Calibri" panose="020F0502020204030204" pitchFamily="34" charset="0"/>
              </a:rPr>
              <a:t>.</a:t>
            </a:r>
            <a:endParaRPr lang="en-GB"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GB" sz="4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GB" sz="4200" dirty="0">
                <a:effectLst/>
                <a:latin typeface="Calibri" panose="020F0502020204030204" pitchFamily="34" charset="0"/>
                <a:ea typeface="Calibri" panose="020F0502020204030204" pitchFamily="34" charset="0"/>
                <a:cs typeface="Calibri" panose="020F0502020204030204" pitchFamily="34" charset="0"/>
              </a:rPr>
              <a:t>To improve the quality of victim care available to victims by establishing a holistic multi-agency situational driven support service that listens to victims and works with them to address their immediate and longer term “protect” and “prevent” needs. </a:t>
            </a:r>
            <a:endParaRPr lang="en-GB"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GB" sz="4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GB" sz="4200" dirty="0">
                <a:effectLst/>
                <a:latin typeface="Calibri" panose="020F0502020204030204" pitchFamily="34" charset="0"/>
                <a:ea typeface="Calibri" panose="020F0502020204030204" pitchFamily="34" charset="0"/>
                <a:cs typeface="Calibri" panose="020F0502020204030204" pitchFamily="34" charset="0"/>
              </a:rPr>
              <a:t>To ensure that members of the Board, including agencies/charities providing victim services, receive the necessary training and the appropriate tools and practical support to enable them to perform their duties to the requisite standards.</a:t>
            </a:r>
            <a:r>
              <a:rPr lang="en-GB" sz="4200" dirty="0">
                <a:effectLst/>
                <a:latin typeface="Calibri" panose="020F0502020204030204" pitchFamily="34" charset="0"/>
                <a:ea typeface="Calibri" panose="020F0502020204030204" pitchFamily="34" charset="0"/>
                <a:cs typeface="Times New Roman" panose="02020603050405020304" pitchFamily="18" charset="0"/>
              </a:rPr>
              <a:t> This includes members </a:t>
            </a:r>
            <a:r>
              <a:rPr lang="en-GB" sz="4200" dirty="0">
                <a:effectLst/>
                <a:latin typeface="Calibri" panose="020F0502020204030204" pitchFamily="34" charset="0"/>
                <a:ea typeface="Calibri" panose="020F0502020204030204" pitchFamily="34" charset="0"/>
                <a:cs typeface="Calibri" panose="020F0502020204030204" pitchFamily="34" charset="0"/>
              </a:rPr>
              <a:t>promoting and sharing learning and best practice in relation to tackling SOC threats.</a:t>
            </a:r>
            <a:endParaRPr lang="en-GB" sz="4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5B4B98C9-7A9A-2C5E-3437-D7C34B918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254783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logo, font, design&#10;&#10;Description automatically generated">
            <a:extLst>
              <a:ext uri="{FF2B5EF4-FFF2-40B4-BE49-F238E27FC236}">
                <a16:creationId xmlns:a16="http://schemas.microsoft.com/office/drawing/2014/main" id="{709DB44D-9273-A9D9-BDA9-8281D29F8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2844" y="1378011"/>
            <a:ext cx="4463227" cy="4101978"/>
          </a:xfrm>
          <a:prstGeom prst="rect">
            <a:avLst/>
          </a:prstGeom>
          <a:noFill/>
          <a:ln>
            <a:noFill/>
          </a:ln>
        </p:spPr>
      </p:pic>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Key Areas of Focus</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a:xfrm>
            <a:off x="838200" y="1607736"/>
            <a:ext cx="10515600" cy="4569227"/>
          </a:xfrm>
        </p:spPr>
        <p:txBody>
          <a:bodyPr>
            <a:normAutofit fontScale="62500" lnSpcReduction="20000"/>
          </a:bodyPr>
          <a:lstStyle/>
          <a:p>
            <a:pPr marL="0" indent="0">
              <a:buNone/>
            </a:pPr>
            <a:r>
              <a:rPr lang="en-GB" dirty="0">
                <a:solidFill>
                  <a:srgbClr val="C00000"/>
                </a:solidFill>
              </a:rPr>
              <a:t> </a:t>
            </a:r>
            <a:r>
              <a:rPr lang="en-GB" sz="3400" dirty="0">
                <a:solidFill>
                  <a:srgbClr val="C00000"/>
                </a:solidFill>
              </a:rPr>
              <a:t>Vulnerabilities:</a:t>
            </a:r>
          </a:p>
          <a:p>
            <a:pPr marL="0" indent="0">
              <a:buNone/>
            </a:pPr>
            <a:r>
              <a:rPr lang="en-GB" sz="3400" dirty="0"/>
              <a:t>Child Sexual Abuse &amp; Exploitation, Modern Slavery &amp; Human Trafficking, </a:t>
            </a:r>
          </a:p>
          <a:p>
            <a:pPr marL="0" indent="0">
              <a:buNone/>
            </a:pPr>
            <a:r>
              <a:rPr lang="en-GB" sz="3400" dirty="0"/>
              <a:t>Organised Immigration Crime, Youth Violence</a:t>
            </a:r>
          </a:p>
          <a:p>
            <a:pPr marL="0" indent="0">
              <a:buNone/>
            </a:pPr>
            <a:endParaRPr lang="en-GB" sz="3400" dirty="0"/>
          </a:p>
          <a:p>
            <a:pPr marL="0" indent="0">
              <a:buNone/>
            </a:pPr>
            <a:r>
              <a:rPr lang="en-GB" sz="3400" dirty="0">
                <a:solidFill>
                  <a:srgbClr val="C00000"/>
                </a:solidFill>
              </a:rPr>
              <a:t>Prosperity:</a:t>
            </a:r>
          </a:p>
          <a:p>
            <a:pPr marL="0" indent="0">
              <a:buNone/>
            </a:pPr>
            <a:r>
              <a:rPr lang="en-GB" sz="3400" dirty="0"/>
              <a:t>Fraud, Money Laundering, Cyber Crime</a:t>
            </a:r>
          </a:p>
          <a:p>
            <a:pPr marL="0" indent="0">
              <a:buNone/>
            </a:pPr>
            <a:endParaRPr lang="en-GB" sz="3400" dirty="0"/>
          </a:p>
          <a:p>
            <a:pPr marL="0" indent="0">
              <a:buNone/>
            </a:pPr>
            <a:r>
              <a:rPr lang="en-GB" sz="3400" dirty="0">
                <a:solidFill>
                  <a:srgbClr val="C00000"/>
                </a:solidFill>
              </a:rPr>
              <a:t>Commodities: </a:t>
            </a:r>
          </a:p>
          <a:p>
            <a:pPr marL="0" indent="0">
              <a:buNone/>
            </a:pPr>
            <a:r>
              <a:rPr lang="en-GB" sz="3400" dirty="0"/>
              <a:t>Criminal use of Firearms in SOC, Drug Related Harm, </a:t>
            </a:r>
          </a:p>
          <a:p>
            <a:pPr marL="0" indent="0">
              <a:buNone/>
            </a:pPr>
            <a:r>
              <a:rPr lang="en-GB" sz="3400" dirty="0"/>
              <a:t>County Lines, Serious and Organised Acquisitive Crime</a:t>
            </a:r>
          </a:p>
          <a:p>
            <a:pPr marL="0" indent="0">
              <a:buNone/>
            </a:pPr>
            <a:endParaRPr lang="en-GB" sz="3400" dirty="0"/>
          </a:p>
          <a:p>
            <a:pPr marL="0" indent="0">
              <a:buNone/>
            </a:pPr>
            <a:r>
              <a:rPr lang="en-GB" sz="3400" dirty="0">
                <a:solidFill>
                  <a:srgbClr val="C00000"/>
                </a:solidFill>
              </a:rPr>
              <a:t>Cross Cutting Themes: </a:t>
            </a:r>
          </a:p>
          <a:p>
            <a:pPr marL="0" indent="0">
              <a:buNone/>
            </a:pPr>
            <a:r>
              <a:rPr lang="en-GB" sz="3400" dirty="0"/>
              <a:t>Anti-corruption, SOC Enablers, Prisons Offender Management</a:t>
            </a:r>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3"/>
          <a:stretch>
            <a:fillRect/>
          </a:stretch>
        </p:blipFill>
        <p:spPr>
          <a:xfrm>
            <a:off x="10714010" y="5720576"/>
            <a:ext cx="1203701" cy="772299"/>
          </a:xfrm>
          <a:prstGeom prst="rect">
            <a:avLst/>
          </a:prstGeom>
        </p:spPr>
      </p:pic>
      <p:pic>
        <p:nvPicPr>
          <p:cNvPr id="3" name="Picture 2" descr="A blue and white logo&#10;&#10;Description automatically generated">
            <a:extLst>
              <a:ext uri="{FF2B5EF4-FFF2-40B4-BE49-F238E27FC236}">
                <a16:creationId xmlns:a16="http://schemas.microsoft.com/office/drawing/2014/main" id="{8A0B91A9-7777-2C6A-A3E3-9DB025467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310292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Strategic Priorities</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p:txBody>
          <a:bodyPr>
            <a:normAutofit fontScale="70000" lnSpcReduction="20000"/>
          </a:bodyPr>
          <a:lstStyle/>
          <a:p>
            <a:pPr marL="0" indent="0">
              <a:buNone/>
            </a:pP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SOC Partnership Board determines its priorities annually. These are taken from the Surrey Force Control Strategy, a strategic assessment process analyses contributions from a diverse range of agencies. Our current priorities continue to be: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Drug Related Harm and County Lines </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Economic Crime including Fraud and Cyber Crime</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Serious and Organised Acquisitive Crime </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Modern Slavery and Human Trafficking</a:t>
            </a:r>
          </a:p>
          <a:p>
            <a:pPr marL="0" indent="0">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 align with the priority threat areas identified by the NCA in the National Control Strategy 2023:-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Dominate Communities</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Exploit the Vulnerable</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Undermining the UK Economy</a:t>
            </a: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42BDFD8F-1F26-C23B-6A9F-F3F4C5803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460363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Four P Delivery Plans</a:t>
            </a:r>
          </a:p>
        </p:txBody>
      </p:sp>
      <p:sp>
        <p:nvSpPr>
          <p:cNvPr id="2" name="Content Placeholder 1">
            <a:extLst>
              <a:ext uri="{FF2B5EF4-FFF2-40B4-BE49-F238E27FC236}">
                <a16:creationId xmlns:a16="http://schemas.microsoft.com/office/drawing/2014/main" id="{4DC9A7FB-A1C0-F61F-8D66-A47423681B2C}"/>
              </a:ext>
            </a:extLst>
          </p:cNvPr>
          <p:cNvSpPr>
            <a:spLocks noGrp="1"/>
          </p:cNvSpPr>
          <p:nvPr>
            <p:ph sz="half" idx="1"/>
          </p:nvPr>
        </p:nvSpPr>
        <p:spPr>
          <a:xfrm>
            <a:off x="838200" y="1747824"/>
            <a:ext cx="5181600" cy="2140299"/>
          </a:xfrm>
        </p:spPr>
        <p:txBody>
          <a:bodyPr>
            <a:normAutofit/>
          </a:bodyPr>
          <a:lstStyle/>
          <a:p>
            <a:pPr marL="0" indent="0">
              <a:buNone/>
            </a:pPr>
            <a:r>
              <a:rPr lang="en-GB" sz="2400" dirty="0"/>
              <a:t>In line with the NCA National Control Strategy the SOC Partnership Board uses the four ‘P’ Delivery Framework of Pursue, Prevent, Protect and Prepare.</a:t>
            </a: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1025" name="Picture 3">
            <a:extLst>
              <a:ext uri="{FF2B5EF4-FFF2-40B4-BE49-F238E27FC236}">
                <a16:creationId xmlns:a16="http://schemas.microsoft.com/office/drawing/2014/main" id="{A00B05EC-9F24-650E-5BCE-A6FF252DF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566" y="1561378"/>
            <a:ext cx="5638145" cy="37352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03A2BD7-767B-397E-66A5-939DEB4D65FF}"/>
              </a:ext>
            </a:extLst>
          </p:cNvPr>
          <p:cNvSpPr>
            <a:spLocks noChangeArrowheads="1"/>
          </p:cNvSpPr>
          <p:nvPr/>
        </p:nvSpPr>
        <p:spPr bwMode="auto">
          <a:xfrm>
            <a:off x="797344" y="3391261"/>
            <a:ext cx="529865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The Four P plans produced by the portfolio holders, SOC JAGs and partners, provide:</a:t>
            </a:r>
          </a:p>
          <a:p>
            <a:pPr marL="1257300" lvl="2" indent="-342900" eaLnBrk="0" fontAlgn="base" hangingPunct="0">
              <a:spcBef>
                <a:spcPct val="0"/>
              </a:spcBef>
              <a:spcAft>
                <a:spcPct val="0"/>
              </a:spcAft>
              <a:buFont typeface="Wingdings" panose="05000000000000000000" pitchFamily="2" charset="2"/>
              <a:buChar char="ü"/>
            </a:pP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strategic oversight</a:t>
            </a:r>
          </a:p>
          <a:p>
            <a:pPr marL="1257300" lvl="2" indent="-342900" eaLnBrk="0" fontAlgn="base" hangingPunct="0">
              <a:spcBef>
                <a:spcPct val="0"/>
              </a:spcBef>
              <a:spcAft>
                <a:spcPct val="0"/>
              </a:spcAft>
              <a:buFont typeface="Wingdings" panose="05000000000000000000" pitchFamily="2" charset="2"/>
              <a:buChar char="ü"/>
            </a:pPr>
            <a:r>
              <a:rPr lang="en-GB" altLang="en-US" sz="2400" dirty="0">
                <a:solidFill>
                  <a:srgbClr val="000000"/>
                </a:solidFill>
                <a:ea typeface="Calibri" panose="020F0502020204030204" pitchFamily="34" charset="0"/>
                <a:cs typeface="Times New Roman" panose="02020603050405020304" pitchFamily="18" charset="0"/>
              </a:rPr>
              <a:t>Inf</a:t>
            </a:r>
            <a:r>
              <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orm KPIs</a:t>
            </a:r>
          </a:p>
          <a:p>
            <a:pPr marL="1257300" lvl="2" indent="-342900" eaLnBrk="0" fontAlgn="base" hangingPunct="0">
              <a:spcBef>
                <a:spcPct val="0"/>
              </a:spcBef>
              <a:spcAft>
                <a:spcPct val="0"/>
              </a:spcAft>
              <a:buFont typeface="Wingdings" panose="05000000000000000000" pitchFamily="2" charset="2"/>
              <a:buChar char="ü"/>
            </a:pPr>
            <a:r>
              <a:rPr lang="en-GB" altLang="en-US" sz="2400" dirty="0">
                <a:solidFill>
                  <a:srgbClr val="000000"/>
                </a:solidFill>
                <a:ea typeface="Calibri" panose="020F0502020204030204" pitchFamily="34" charset="0"/>
                <a:cs typeface="Times New Roman" panose="02020603050405020304" pitchFamily="18" charset="0"/>
              </a:rPr>
              <a:t>ID Emerging Trends</a:t>
            </a:r>
            <a:endParaRPr kumimoji="0" lang="en-GB"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endParaRPr>
          </a:p>
          <a:p>
            <a:pPr marL="1257300" lvl="2" indent="-342900" eaLnBrk="0" fontAlgn="base" hangingPunct="0">
              <a:spcBef>
                <a:spcPct val="0"/>
              </a:spcBef>
              <a:spcAft>
                <a:spcPct val="0"/>
              </a:spcAft>
              <a:buFont typeface="Wingdings" panose="05000000000000000000" pitchFamily="2" charset="2"/>
              <a:buChar char="ü"/>
            </a:pPr>
            <a:r>
              <a:rPr kumimoji="0" lang="en-GB" altLang="en-US" sz="2400" b="0" i="0" u="none" strike="noStrike" cap="none" normalizeH="0" baseline="0" dirty="0">
                <a:ln>
                  <a:noFill/>
                </a:ln>
                <a:solidFill>
                  <a:schemeClr val="tx1"/>
                </a:solidFill>
                <a:effectLst/>
              </a:rPr>
              <a:t>Share Best Practice</a:t>
            </a:r>
          </a:p>
          <a:p>
            <a:pPr marL="1257300" lvl="2" indent="-342900" eaLnBrk="0" fontAlgn="base" hangingPunct="0">
              <a:spcBef>
                <a:spcPct val="0"/>
              </a:spcBef>
              <a:spcAft>
                <a:spcPct val="0"/>
              </a:spcAft>
              <a:buFont typeface="Wingdings" panose="05000000000000000000" pitchFamily="2" charset="2"/>
              <a:buChar char="ü"/>
            </a:pPr>
            <a:r>
              <a:rPr lang="en-GB" altLang="en-US" sz="2400" dirty="0"/>
              <a:t>Celebrate Success</a:t>
            </a:r>
            <a:endParaRPr kumimoji="0" lang="en-GB" altLang="en-US" sz="2400" b="0" i="0" u="none" strike="noStrike" cap="none" normalizeH="0" baseline="0" dirty="0">
              <a:ln>
                <a:noFill/>
              </a:ln>
              <a:solidFill>
                <a:schemeClr val="tx1"/>
              </a:solidFill>
              <a:effectLst/>
            </a:endParaRPr>
          </a:p>
        </p:txBody>
      </p:sp>
      <p:pic>
        <p:nvPicPr>
          <p:cNvPr id="3" name="Picture 2" descr="A blue and white logo&#10;&#10;Description automatically generated">
            <a:extLst>
              <a:ext uri="{FF2B5EF4-FFF2-40B4-BE49-F238E27FC236}">
                <a16:creationId xmlns:a16="http://schemas.microsoft.com/office/drawing/2014/main" id="{791D9FEE-04CB-DD88-9367-A39BCD75C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59792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Clear, Hold, Build</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a:xfrm>
            <a:off x="838200" y="1690688"/>
            <a:ext cx="10515600" cy="4890982"/>
          </a:xfrm>
        </p:spPr>
        <p:txBody>
          <a:bodyPr>
            <a:normAutofit fontScale="55000" lnSpcReduction="20000"/>
          </a:bodyPr>
          <a:lstStyle/>
          <a:p>
            <a:pPr marL="0" indent="0">
              <a:buNone/>
            </a:pPr>
            <a:r>
              <a:rPr lang="en-GB" sz="4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core aim is to:</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4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sz="4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Reclaim and rebuild communities persistently affected by organised criminal groups</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sz="4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Restore the relationship between residents, the police and statutory agencies</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Clear, hold, build is an operational framework designed to improve the local response to tackling one or a combination of serious and organised crime threats. It involves partners and the community working together in a cohesive way to deliver sustainable reductions in serious organised crime by moving beyond conventional enforcement tactics.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GB"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Clear</a:t>
            </a: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interventions and disruptions that target organised crime group members, their networks, business interests, criminality, spheres of influence and impede their ability to operate. This creates safer spaces to begin restoring community confidence.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startAt="2"/>
              <a:tabLst>
                <a:tab pos="457200" algn="l"/>
              </a:tabLst>
            </a:pPr>
            <a:r>
              <a:rPr lang="en-GB"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Hold</a:t>
            </a: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interventions, counter-measures and contingency plans to consolidate and stabilise the initial clear phase. This prevents remaining or other organised crime group members from capitalising on the vacuum created. It improves community confidence by ensuring spaces remain safe.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startAt="3"/>
              <a:tabLst>
                <a:tab pos="457200" algn="l"/>
              </a:tabLst>
            </a:pPr>
            <a:r>
              <a:rPr lang="en-GB"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Build</a:t>
            </a:r>
            <a:r>
              <a:rPr lang="en-GB"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single, whole-system approach to delivering community-empowered interventions that tackle drivers of crime, exploitation of vulnerabilities and geographic places where crime occurs. This improves living, working and recreational environment in the community for residents. It empowers them to work with stakeholders to generate resilience and build a safer community.</a:t>
            </a: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E69A287E-6F2E-3B66-AFC1-ED66C9284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1302157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Partnerships</a:t>
            </a:r>
          </a:p>
        </p:txBody>
      </p:sp>
      <p:sp>
        <p:nvSpPr>
          <p:cNvPr id="2" name="Content Placeholder 1">
            <a:extLst>
              <a:ext uri="{FF2B5EF4-FFF2-40B4-BE49-F238E27FC236}">
                <a16:creationId xmlns:a16="http://schemas.microsoft.com/office/drawing/2014/main" id="{490DEA11-177D-6226-3577-AF993F932782}"/>
              </a:ext>
            </a:extLst>
          </p:cNvPr>
          <p:cNvSpPr>
            <a:spLocks noGrp="1"/>
          </p:cNvSpPr>
          <p:nvPr>
            <p:ph sz="half" idx="1"/>
          </p:nvPr>
        </p:nvSpPr>
        <p:spPr/>
        <p:txBody>
          <a:bodyPr>
            <a:normAutofit fontScale="92500" lnSpcReduction="20000"/>
          </a:bodyPr>
          <a:lstStyle/>
          <a:p>
            <a:pPr marL="0" indent="0">
              <a:buNone/>
            </a:pPr>
            <a:r>
              <a:rPr lang="en-GB" dirty="0">
                <a:solidFill>
                  <a:srgbClr val="C00000"/>
                </a:solidFill>
              </a:rPr>
              <a:t>Challenges</a:t>
            </a:r>
          </a:p>
          <a:p>
            <a:r>
              <a:rPr lang="en-GB" dirty="0"/>
              <a:t>2 million residents</a:t>
            </a:r>
          </a:p>
          <a:p>
            <a:r>
              <a:rPr lang="en-GB" dirty="0"/>
              <a:t>1/5 population over 65</a:t>
            </a:r>
          </a:p>
          <a:p>
            <a:r>
              <a:rPr lang="en-GB" dirty="0"/>
              <a:t>20,000 residents living with dementia</a:t>
            </a:r>
          </a:p>
          <a:p>
            <a:r>
              <a:rPr lang="en-GB" dirty="0"/>
              <a:t>Fear, Intimidation, Embarrassment, Ignorance, Confusion</a:t>
            </a:r>
          </a:p>
          <a:p>
            <a:r>
              <a:rPr lang="en-GB" dirty="0"/>
              <a:t>Language</a:t>
            </a:r>
          </a:p>
          <a:p>
            <a:r>
              <a:rPr lang="en-GB" dirty="0"/>
              <a:t>Cultural Sensitivities/barriers</a:t>
            </a:r>
          </a:p>
          <a:p>
            <a:r>
              <a:rPr lang="en-GB" dirty="0"/>
              <a:t>Isolation/Marginalisation</a:t>
            </a:r>
          </a:p>
          <a:p>
            <a:r>
              <a:rPr lang="en-GB" dirty="0"/>
              <a:t>Low levels of reporting</a:t>
            </a:r>
          </a:p>
          <a:p>
            <a:endParaRPr lang="en-GB" dirty="0"/>
          </a:p>
        </p:txBody>
      </p:sp>
      <p:sp>
        <p:nvSpPr>
          <p:cNvPr id="3" name="Content Placeholder 2">
            <a:extLst>
              <a:ext uri="{FF2B5EF4-FFF2-40B4-BE49-F238E27FC236}">
                <a16:creationId xmlns:a16="http://schemas.microsoft.com/office/drawing/2014/main" id="{5488A6E3-CA05-73F0-2ABE-A8712A36C135}"/>
              </a:ext>
            </a:extLst>
          </p:cNvPr>
          <p:cNvSpPr>
            <a:spLocks noGrp="1"/>
          </p:cNvSpPr>
          <p:nvPr>
            <p:ph sz="half" idx="2"/>
          </p:nvPr>
        </p:nvSpPr>
        <p:spPr/>
        <p:txBody>
          <a:bodyPr>
            <a:normAutofit fontScale="92500" lnSpcReduction="20000"/>
          </a:bodyPr>
          <a:lstStyle/>
          <a:p>
            <a:pPr marL="0" indent="0">
              <a:buNone/>
            </a:pPr>
            <a:r>
              <a:rPr lang="en-GB" dirty="0">
                <a:solidFill>
                  <a:srgbClr val="C00000"/>
                </a:solidFill>
              </a:rPr>
              <a:t>Opportunities</a:t>
            </a:r>
          </a:p>
          <a:p>
            <a:r>
              <a:rPr lang="en-GB" dirty="0"/>
              <a:t>Access to knowledge, skills, experience and contacts</a:t>
            </a:r>
          </a:p>
          <a:p>
            <a:r>
              <a:rPr lang="en-GB" dirty="0"/>
              <a:t>Wider and more diverse reach</a:t>
            </a:r>
          </a:p>
          <a:p>
            <a:r>
              <a:rPr lang="en-GB" dirty="0"/>
              <a:t>Share expertise and investigative resource</a:t>
            </a:r>
          </a:p>
          <a:p>
            <a:r>
              <a:rPr lang="en-GB" dirty="0"/>
              <a:t>Avoid duplication</a:t>
            </a:r>
          </a:p>
          <a:p>
            <a:r>
              <a:rPr lang="en-GB" dirty="0"/>
              <a:t>Coordinate preventative and protective activity</a:t>
            </a:r>
          </a:p>
          <a:p>
            <a:r>
              <a:rPr lang="en-GB" dirty="0"/>
              <a:t>Provide victims with a cohesive needs-based service</a:t>
            </a:r>
          </a:p>
          <a:p>
            <a:r>
              <a:rPr lang="en-GB" dirty="0"/>
              <a:t>Improve outcomes</a:t>
            </a: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4" name="Picture 3" descr="A blue and white logo&#10;&#10;Description automatically generated">
            <a:extLst>
              <a:ext uri="{FF2B5EF4-FFF2-40B4-BE49-F238E27FC236}">
                <a16:creationId xmlns:a16="http://schemas.microsoft.com/office/drawing/2014/main" id="{541E51B0-20F6-C582-FE69-2F1EF3A3E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86978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Role of Trading Standards</a:t>
            </a:r>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4" name="Picture 3" descr="A blue and white logo&#10;&#10;Description automatically generated">
            <a:extLst>
              <a:ext uri="{FF2B5EF4-FFF2-40B4-BE49-F238E27FC236}">
                <a16:creationId xmlns:a16="http://schemas.microsoft.com/office/drawing/2014/main" id="{3042C657-D55D-D6AE-DF43-502AEB87B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pic>
        <p:nvPicPr>
          <p:cNvPr id="7" name="Content Placeholder 6">
            <a:extLst>
              <a:ext uri="{FF2B5EF4-FFF2-40B4-BE49-F238E27FC236}">
                <a16:creationId xmlns:a16="http://schemas.microsoft.com/office/drawing/2014/main" id="{91D86B97-E39A-452A-1EDA-3575021020CF}"/>
              </a:ext>
            </a:extLst>
          </p:cNvPr>
          <p:cNvPicPr>
            <a:picLocks noGrp="1" noChangeAspect="1"/>
          </p:cNvPicPr>
          <p:nvPr>
            <p:ph idx="1"/>
          </p:nvPr>
        </p:nvPicPr>
        <p:blipFill>
          <a:blip r:embed="rId4"/>
          <a:stretch>
            <a:fillRect/>
          </a:stretch>
        </p:blipFill>
        <p:spPr>
          <a:xfrm>
            <a:off x="1792998" y="1702555"/>
            <a:ext cx="8606004" cy="4404170"/>
          </a:xfrm>
          <a:prstGeom prst="rect">
            <a:avLst/>
          </a:prstGeom>
        </p:spPr>
      </p:pic>
    </p:spTree>
    <p:extLst>
      <p:ext uri="{BB962C8B-B14F-4D97-AF65-F5344CB8AC3E}">
        <p14:creationId xmlns:p14="http://schemas.microsoft.com/office/powerpoint/2010/main" val="89134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Hughie Smith</a:t>
            </a:r>
            <a:br>
              <a:rPr lang="en-GB" dirty="0">
                <a:solidFill>
                  <a:srgbClr val="C00000"/>
                </a:solidFill>
              </a:rPr>
            </a:br>
            <a:r>
              <a:rPr lang="en-GB" dirty="0">
                <a:solidFill>
                  <a:srgbClr val="C00000"/>
                </a:solidFill>
              </a:rPr>
              <a:t>John Smith</a:t>
            </a:r>
          </a:p>
        </p:txBody>
      </p:sp>
      <p:pic>
        <p:nvPicPr>
          <p:cNvPr id="2" name="Content Placeholder 1">
            <a:extLst>
              <a:ext uri="{FF2B5EF4-FFF2-40B4-BE49-F238E27FC236}">
                <a16:creationId xmlns:a16="http://schemas.microsoft.com/office/drawing/2014/main" id="{BA161EEF-2854-6A8C-D536-8142D1F3635E}"/>
              </a:ext>
            </a:extLst>
          </p:cNvPr>
          <p:cNvPicPr>
            <a:picLocks noGrp="1" noChangeAspect="1"/>
          </p:cNvPicPr>
          <p:nvPr>
            <p:ph idx="1"/>
          </p:nvPr>
        </p:nvPicPr>
        <p:blipFill>
          <a:blip r:embed="rId2"/>
          <a:stretch>
            <a:fillRect/>
          </a:stretch>
        </p:blipFill>
        <p:spPr>
          <a:xfrm>
            <a:off x="7340473" y="1583309"/>
            <a:ext cx="2059000" cy="2753223"/>
          </a:xfrm>
          <a:prstGeom prst="rect">
            <a:avLst/>
          </a:prstGeom>
        </p:spPr>
      </p:pic>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3"/>
          <a:stretch>
            <a:fillRect/>
          </a:stretch>
        </p:blipFill>
        <p:spPr>
          <a:xfrm>
            <a:off x="10714010" y="5720576"/>
            <a:ext cx="1203701" cy="772299"/>
          </a:xfrm>
          <a:prstGeom prst="rect">
            <a:avLst/>
          </a:prstGeom>
        </p:spPr>
      </p:pic>
      <p:pic>
        <p:nvPicPr>
          <p:cNvPr id="3" name="Picture 2">
            <a:extLst>
              <a:ext uri="{FF2B5EF4-FFF2-40B4-BE49-F238E27FC236}">
                <a16:creationId xmlns:a16="http://schemas.microsoft.com/office/drawing/2014/main" id="{FA5FE745-B279-FE81-248F-AE5BE9B6F3CB}"/>
              </a:ext>
            </a:extLst>
          </p:cNvPr>
          <p:cNvPicPr>
            <a:picLocks noChangeAspect="1"/>
          </p:cNvPicPr>
          <p:nvPr/>
        </p:nvPicPr>
        <p:blipFill>
          <a:blip r:embed="rId4"/>
          <a:stretch>
            <a:fillRect/>
          </a:stretch>
        </p:blipFill>
        <p:spPr>
          <a:xfrm>
            <a:off x="9684510" y="1565248"/>
            <a:ext cx="2059000" cy="2747963"/>
          </a:xfrm>
          <a:prstGeom prst="rect">
            <a:avLst/>
          </a:prstGeom>
        </p:spPr>
      </p:pic>
      <p:sp>
        <p:nvSpPr>
          <p:cNvPr id="4" name="TextBox 3">
            <a:extLst>
              <a:ext uri="{FF2B5EF4-FFF2-40B4-BE49-F238E27FC236}">
                <a16:creationId xmlns:a16="http://schemas.microsoft.com/office/drawing/2014/main" id="{2451E7A3-A441-BD51-E2CC-68C4CB4154AA}"/>
              </a:ext>
            </a:extLst>
          </p:cNvPr>
          <p:cNvSpPr txBox="1"/>
          <p:nvPr/>
        </p:nvSpPr>
        <p:spPr>
          <a:xfrm>
            <a:off x="643095" y="2130251"/>
            <a:ext cx="6412342" cy="4524315"/>
          </a:xfrm>
          <a:prstGeom prst="rect">
            <a:avLst/>
          </a:prstGeom>
          <a:noFill/>
        </p:spPr>
        <p:txBody>
          <a:bodyPr wrap="square" rtlCol="0">
            <a:spAutoFit/>
          </a:bodyPr>
          <a:lstStyle/>
          <a:p>
            <a:r>
              <a:rPr lang="en-GB" dirty="0"/>
              <a:t>Doorstep Crime - victim coerced into paying £5,500 to paint the render on their home. The work was valued at £850.</a:t>
            </a:r>
          </a:p>
          <a:p>
            <a:r>
              <a:rPr lang="en-GB" dirty="0"/>
              <a:t>Another victim quoted £2,100 paid £200,000</a:t>
            </a:r>
          </a:p>
          <a:p>
            <a:r>
              <a:rPr lang="en-GB" dirty="0"/>
              <a:t>Another victim quoted £2,100 paid £180,000</a:t>
            </a:r>
          </a:p>
          <a:p>
            <a:r>
              <a:rPr lang="en-GB" dirty="0"/>
              <a:t>Another victim quoted £2,100 paid £198,000</a:t>
            </a:r>
          </a:p>
          <a:p>
            <a:r>
              <a:rPr lang="en-GB" dirty="0"/>
              <a:t>Victims across Surrey, Sussex, Kent and Brighton and Hove.</a:t>
            </a:r>
          </a:p>
          <a:p>
            <a:endParaRPr lang="en-GB" dirty="0"/>
          </a:p>
          <a:p>
            <a:r>
              <a:rPr lang="en-GB" dirty="0"/>
              <a:t>Targeted, groomed and intimidated elderly vulnerable residents. Became aggressive and took victims to the bank to withdraw money</a:t>
            </a:r>
          </a:p>
          <a:p>
            <a:endParaRPr lang="en-GB" dirty="0"/>
          </a:p>
          <a:p>
            <a:r>
              <a:rPr lang="en-GB" dirty="0"/>
              <a:t>“This used up our pension fund. We were trying to get the house in order because Guy was terminally ill before he passed away.</a:t>
            </a:r>
          </a:p>
          <a:p>
            <a:endParaRPr lang="en-GB" dirty="0"/>
          </a:p>
          <a:p>
            <a:r>
              <a:rPr lang="en-GB" dirty="0"/>
              <a:t>“This happening broke our hearts. It was sad that we had to deal with this in the months before his passing.”</a:t>
            </a:r>
          </a:p>
        </p:txBody>
      </p:sp>
      <p:sp>
        <p:nvSpPr>
          <p:cNvPr id="5" name="TextBox 4">
            <a:extLst>
              <a:ext uri="{FF2B5EF4-FFF2-40B4-BE49-F238E27FC236}">
                <a16:creationId xmlns:a16="http://schemas.microsoft.com/office/drawing/2014/main" id="{F5B4B019-CDC4-BA67-015C-5B166E3B44BE}"/>
              </a:ext>
            </a:extLst>
          </p:cNvPr>
          <p:cNvSpPr txBox="1"/>
          <p:nvPr/>
        </p:nvSpPr>
        <p:spPr>
          <a:xfrm>
            <a:off x="7931499" y="4566889"/>
            <a:ext cx="4260501" cy="923330"/>
          </a:xfrm>
          <a:prstGeom prst="rect">
            <a:avLst/>
          </a:prstGeom>
          <a:noFill/>
        </p:spPr>
        <p:txBody>
          <a:bodyPr wrap="square" rtlCol="0">
            <a:spAutoFit/>
          </a:bodyPr>
          <a:lstStyle/>
          <a:p>
            <a:r>
              <a:rPr lang="en-GB" dirty="0"/>
              <a:t>Hughie Smith 8 year custodial</a:t>
            </a:r>
          </a:p>
          <a:p>
            <a:r>
              <a:rPr lang="en-GB" dirty="0"/>
              <a:t>John Smith 14 month custodial</a:t>
            </a:r>
          </a:p>
          <a:p>
            <a:r>
              <a:rPr lang="en-GB" dirty="0"/>
              <a:t>Michael Smith 14 month suspended</a:t>
            </a:r>
          </a:p>
        </p:txBody>
      </p:sp>
      <p:pic>
        <p:nvPicPr>
          <p:cNvPr id="6" name="Picture 5" descr="A blue and white logo&#10;&#10;Description automatically generated">
            <a:extLst>
              <a:ext uri="{FF2B5EF4-FFF2-40B4-BE49-F238E27FC236}">
                <a16:creationId xmlns:a16="http://schemas.microsoft.com/office/drawing/2014/main" id="{662038D4-86B3-9469-02EC-63AC606BD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152111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Social Media</a:t>
            </a:r>
          </a:p>
        </p:txBody>
      </p:sp>
      <p:pic>
        <p:nvPicPr>
          <p:cNvPr id="3" name="Content Placeholder 2">
            <a:extLst>
              <a:ext uri="{FF2B5EF4-FFF2-40B4-BE49-F238E27FC236}">
                <a16:creationId xmlns:a16="http://schemas.microsoft.com/office/drawing/2014/main" id="{F40B758C-70DC-5CB9-8672-F4031208BD2B}"/>
              </a:ext>
            </a:extLst>
          </p:cNvPr>
          <p:cNvPicPr>
            <a:picLocks noGrp="1" noChangeAspect="1"/>
          </p:cNvPicPr>
          <p:nvPr>
            <p:ph idx="1"/>
          </p:nvPr>
        </p:nvPicPr>
        <p:blipFill>
          <a:blip r:embed="rId2"/>
          <a:stretch>
            <a:fillRect/>
          </a:stretch>
        </p:blipFill>
        <p:spPr>
          <a:xfrm>
            <a:off x="1339873" y="2279045"/>
            <a:ext cx="951058" cy="951058"/>
          </a:xfrm>
          <a:prstGeom prst="rect">
            <a:avLst/>
          </a:prstGeom>
        </p:spPr>
      </p:pic>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3"/>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E69A287E-6F2E-3B66-AFC1-ED66C9284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pic>
        <p:nvPicPr>
          <p:cNvPr id="4" name="Picture 3">
            <a:extLst>
              <a:ext uri="{FF2B5EF4-FFF2-40B4-BE49-F238E27FC236}">
                <a16:creationId xmlns:a16="http://schemas.microsoft.com/office/drawing/2014/main" id="{0FB591BC-CB40-E894-0132-9BEF4790EC65}"/>
              </a:ext>
            </a:extLst>
          </p:cNvPr>
          <p:cNvPicPr>
            <a:picLocks noChangeAspect="1"/>
          </p:cNvPicPr>
          <p:nvPr/>
        </p:nvPicPr>
        <p:blipFill>
          <a:blip r:embed="rId5"/>
          <a:stretch>
            <a:fillRect/>
          </a:stretch>
        </p:blipFill>
        <p:spPr>
          <a:xfrm>
            <a:off x="1166121" y="3492654"/>
            <a:ext cx="1298561" cy="1213209"/>
          </a:xfrm>
          <a:prstGeom prst="rect">
            <a:avLst/>
          </a:prstGeom>
        </p:spPr>
      </p:pic>
      <p:pic>
        <p:nvPicPr>
          <p:cNvPr id="5" name="Picture 4">
            <a:extLst>
              <a:ext uri="{FF2B5EF4-FFF2-40B4-BE49-F238E27FC236}">
                <a16:creationId xmlns:a16="http://schemas.microsoft.com/office/drawing/2014/main" id="{E0FDF33B-1032-9323-7BD9-23D940FAE297}"/>
              </a:ext>
            </a:extLst>
          </p:cNvPr>
          <p:cNvPicPr>
            <a:picLocks noChangeAspect="1"/>
          </p:cNvPicPr>
          <p:nvPr/>
        </p:nvPicPr>
        <p:blipFill>
          <a:blip r:embed="rId6"/>
          <a:stretch>
            <a:fillRect/>
          </a:stretch>
        </p:blipFill>
        <p:spPr>
          <a:xfrm>
            <a:off x="1339873" y="4968415"/>
            <a:ext cx="920576" cy="969348"/>
          </a:xfrm>
          <a:prstGeom prst="rect">
            <a:avLst/>
          </a:prstGeom>
        </p:spPr>
      </p:pic>
      <p:pic>
        <p:nvPicPr>
          <p:cNvPr id="7" name="Picture 6">
            <a:extLst>
              <a:ext uri="{FF2B5EF4-FFF2-40B4-BE49-F238E27FC236}">
                <a16:creationId xmlns:a16="http://schemas.microsoft.com/office/drawing/2014/main" id="{BF8BC79B-1AC7-8184-E4A6-7AB361E546F6}"/>
              </a:ext>
            </a:extLst>
          </p:cNvPr>
          <p:cNvPicPr>
            <a:picLocks noChangeAspect="1"/>
          </p:cNvPicPr>
          <p:nvPr/>
        </p:nvPicPr>
        <p:blipFill>
          <a:blip r:embed="rId7"/>
          <a:stretch>
            <a:fillRect/>
          </a:stretch>
        </p:blipFill>
        <p:spPr>
          <a:xfrm>
            <a:off x="2590023" y="2581624"/>
            <a:ext cx="9327688" cy="2871465"/>
          </a:xfrm>
          <a:prstGeom prst="rect">
            <a:avLst/>
          </a:prstGeom>
        </p:spPr>
      </p:pic>
    </p:spTree>
    <p:extLst>
      <p:ext uri="{BB962C8B-B14F-4D97-AF65-F5344CB8AC3E}">
        <p14:creationId xmlns:p14="http://schemas.microsoft.com/office/powerpoint/2010/main" val="33823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Contact</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a:xfrm>
            <a:off x="838200" y="1690688"/>
            <a:ext cx="10515600" cy="4890982"/>
          </a:xfrm>
        </p:spPr>
        <p:txBody>
          <a:bodyPr>
            <a:normAutofit/>
          </a:bodyPr>
          <a:lstStyle/>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E69A287E-6F2E-3B66-AFC1-ED66C9284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pic>
        <p:nvPicPr>
          <p:cNvPr id="3" name="Picture 2">
            <a:extLst>
              <a:ext uri="{FF2B5EF4-FFF2-40B4-BE49-F238E27FC236}">
                <a16:creationId xmlns:a16="http://schemas.microsoft.com/office/drawing/2014/main" id="{E9CC3CCF-B89B-2521-B152-785269964519}"/>
              </a:ext>
            </a:extLst>
          </p:cNvPr>
          <p:cNvPicPr>
            <a:picLocks noChangeAspect="1"/>
          </p:cNvPicPr>
          <p:nvPr/>
        </p:nvPicPr>
        <p:blipFill>
          <a:blip r:embed="rId4"/>
          <a:stretch>
            <a:fillRect/>
          </a:stretch>
        </p:blipFill>
        <p:spPr>
          <a:xfrm>
            <a:off x="684595" y="2193692"/>
            <a:ext cx="1518036" cy="1511939"/>
          </a:xfrm>
          <a:prstGeom prst="rect">
            <a:avLst/>
          </a:prstGeom>
        </p:spPr>
      </p:pic>
      <p:pic>
        <p:nvPicPr>
          <p:cNvPr id="4" name="Picture 3">
            <a:extLst>
              <a:ext uri="{FF2B5EF4-FFF2-40B4-BE49-F238E27FC236}">
                <a16:creationId xmlns:a16="http://schemas.microsoft.com/office/drawing/2014/main" id="{54FA2368-38E9-5021-ADB3-A957C65B8661}"/>
              </a:ext>
            </a:extLst>
          </p:cNvPr>
          <p:cNvPicPr>
            <a:picLocks noChangeAspect="1"/>
          </p:cNvPicPr>
          <p:nvPr/>
        </p:nvPicPr>
        <p:blipFill>
          <a:blip r:embed="rId5"/>
          <a:stretch>
            <a:fillRect/>
          </a:stretch>
        </p:blipFill>
        <p:spPr>
          <a:xfrm>
            <a:off x="867491" y="4455072"/>
            <a:ext cx="1152244" cy="1152244"/>
          </a:xfrm>
          <a:prstGeom prst="rect">
            <a:avLst/>
          </a:prstGeom>
        </p:spPr>
      </p:pic>
      <p:pic>
        <p:nvPicPr>
          <p:cNvPr id="6" name="Picture 5">
            <a:extLst>
              <a:ext uri="{FF2B5EF4-FFF2-40B4-BE49-F238E27FC236}">
                <a16:creationId xmlns:a16="http://schemas.microsoft.com/office/drawing/2014/main" id="{A6CD9361-3ADE-2AFA-E881-2A7201239491}"/>
              </a:ext>
            </a:extLst>
          </p:cNvPr>
          <p:cNvPicPr>
            <a:picLocks noChangeAspect="1"/>
          </p:cNvPicPr>
          <p:nvPr/>
        </p:nvPicPr>
        <p:blipFill>
          <a:blip r:embed="rId6"/>
          <a:stretch>
            <a:fillRect/>
          </a:stretch>
        </p:blipFill>
        <p:spPr>
          <a:xfrm>
            <a:off x="2251683" y="2193692"/>
            <a:ext cx="9102117" cy="3822523"/>
          </a:xfrm>
          <a:prstGeom prst="rect">
            <a:avLst/>
          </a:prstGeom>
        </p:spPr>
      </p:pic>
    </p:spTree>
    <p:extLst>
      <p:ext uri="{BB962C8B-B14F-4D97-AF65-F5344CB8AC3E}">
        <p14:creationId xmlns:p14="http://schemas.microsoft.com/office/powerpoint/2010/main" val="225944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7">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A6C3DE-971B-4D44-DA71-791B33AB2B7F}"/>
              </a:ext>
            </a:extLst>
          </p:cNvPr>
          <p:cNvSpPr>
            <a:spLocks noGrp="1"/>
          </p:cNvSpPr>
          <p:nvPr>
            <p:ph type="ctrTitle"/>
          </p:nvPr>
        </p:nvSpPr>
        <p:spPr>
          <a:xfrm>
            <a:off x="1520952" y="3088563"/>
            <a:ext cx="9144000" cy="2794704"/>
          </a:xfrm>
        </p:spPr>
        <p:txBody>
          <a:bodyPr anchor="ctr">
            <a:normAutofit/>
          </a:bodyPr>
          <a:lstStyle/>
          <a:p>
            <a:r>
              <a:rPr lang="en-GB" sz="4800" b="1" dirty="0">
                <a:latin typeface="Calibri" panose="020F0502020204030204" pitchFamily="34" charset="0"/>
                <a:ea typeface="Calibri" panose="020F0502020204030204" pitchFamily="34" charset="0"/>
                <a:cs typeface="Times New Roman" panose="02020603050405020304" pitchFamily="18" charset="0"/>
              </a:rPr>
              <a:t>Thank you</a:t>
            </a:r>
            <a:endParaRPr lang="en-GB" sz="4800" dirty="0"/>
          </a:p>
        </p:txBody>
      </p:sp>
      <p:pic>
        <p:nvPicPr>
          <p:cNvPr id="9" name="Picture 8">
            <a:extLst>
              <a:ext uri="{FF2B5EF4-FFF2-40B4-BE49-F238E27FC236}">
                <a16:creationId xmlns:a16="http://schemas.microsoft.com/office/drawing/2014/main" id="{2EA9D86D-63B5-3345-D61C-D163BD421794}"/>
              </a:ext>
            </a:extLst>
          </p:cNvPr>
          <p:cNvPicPr>
            <a:picLocks noChangeAspect="1"/>
          </p:cNvPicPr>
          <p:nvPr/>
        </p:nvPicPr>
        <p:blipFill>
          <a:blip r:embed="rId4"/>
          <a:stretch>
            <a:fillRect/>
          </a:stretch>
        </p:blipFill>
        <p:spPr>
          <a:xfrm>
            <a:off x="4522815" y="1532408"/>
            <a:ext cx="2868895" cy="1839836"/>
          </a:xfrm>
          <a:prstGeom prst="rect">
            <a:avLst/>
          </a:prstGeom>
        </p:spPr>
      </p:pic>
      <p:pic>
        <p:nvPicPr>
          <p:cNvPr id="3" name="ringtone-for-android">
            <a:hlinkClick r:id="" action="ppaction://media"/>
            <a:extLst>
              <a:ext uri="{FF2B5EF4-FFF2-40B4-BE49-F238E27FC236}">
                <a16:creationId xmlns:a16="http://schemas.microsoft.com/office/drawing/2014/main" id="{AEAC9696-8B9F-91BD-EA0A-3329B8FBD3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597" y="5383912"/>
            <a:ext cx="998710" cy="998710"/>
          </a:xfrm>
          <a:prstGeom prst="rect">
            <a:avLst/>
          </a:prstGeom>
        </p:spPr>
      </p:pic>
      <p:pic>
        <p:nvPicPr>
          <p:cNvPr id="6" name="Picture 5" descr="A blue circle with white text&#10;&#10;Description automatically generated">
            <a:extLst>
              <a:ext uri="{FF2B5EF4-FFF2-40B4-BE49-F238E27FC236}">
                <a16:creationId xmlns:a16="http://schemas.microsoft.com/office/drawing/2014/main" id="{CF2F706E-8826-12DA-3636-4DFD22FF75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951" y="5134675"/>
            <a:ext cx="3546002" cy="1637860"/>
          </a:xfrm>
          <a:prstGeom prst="rect">
            <a:avLst/>
          </a:prstGeom>
        </p:spPr>
      </p:pic>
    </p:spTree>
    <p:extLst>
      <p:ext uri="{BB962C8B-B14F-4D97-AF65-F5344CB8AC3E}">
        <p14:creationId xmlns:p14="http://schemas.microsoft.com/office/powerpoint/2010/main" val="8059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Main Functions</a:t>
            </a:r>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3" name="Picture 2">
            <a:extLst>
              <a:ext uri="{FF2B5EF4-FFF2-40B4-BE49-F238E27FC236}">
                <a16:creationId xmlns:a16="http://schemas.microsoft.com/office/drawing/2014/main" id="{C62D6BCF-CCFC-C95C-5C15-6F9FBAEA46C5}"/>
              </a:ext>
            </a:extLst>
          </p:cNvPr>
          <p:cNvPicPr>
            <a:picLocks noChangeAspect="1"/>
          </p:cNvPicPr>
          <p:nvPr/>
        </p:nvPicPr>
        <p:blipFill>
          <a:blip r:embed="rId3"/>
          <a:stretch>
            <a:fillRect/>
          </a:stretch>
        </p:blipFill>
        <p:spPr>
          <a:xfrm>
            <a:off x="1134381" y="1453488"/>
            <a:ext cx="9923238" cy="5039387"/>
          </a:xfrm>
          <a:prstGeom prst="rect">
            <a:avLst/>
          </a:prstGeom>
        </p:spPr>
      </p:pic>
      <p:pic>
        <p:nvPicPr>
          <p:cNvPr id="4" name="Picture 3" descr="A blue and white logo&#10;&#10;Description automatically generated">
            <a:extLst>
              <a:ext uri="{FF2B5EF4-FFF2-40B4-BE49-F238E27FC236}">
                <a16:creationId xmlns:a16="http://schemas.microsoft.com/office/drawing/2014/main" id="{8EF64C16-BEF6-C89B-189E-66ADE383E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269281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Safeguarding</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a:xfrm>
            <a:off x="838200" y="1499191"/>
            <a:ext cx="10515600" cy="4677772"/>
          </a:xfrm>
        </p:spPr>
        <p:txBody>
          <a:bodyPr>
            <a:noAutofit/>
          </a:bodyPr>
          <a:lstStyle/>
          <a:p>
            <a:pPr marL="0" indent="0" algn="l">
              <a:buNone/>
            </a:pPr>
            <a:r>
              <a:rPr lang="en-GB" sz="1600" b="0" i="0" dirty="0">
                <a:effectLst/>
                <a:latin typeface="Open Sans" panose="020B0606030504020204" pitchFamily="34" charset="0"/>
                <a:ea typeface="Open Sans" panose="020B0606030504020204" pitchFamily="34" charset="0"/>
                <a:cs typeface="Open Sans" panose="020B0606030504020204" pitchFamily="34" charset="0"/>
              </a:rPr>
              <a:t>Scams and fraud are financial abuse.</a:t>
            </a:r>
          </a:p>
          <a:p>
            <a:pPr marL="0" indent="0" algn="l">
              <a:buNone/>
            </a:pPr>
            <a:endParaRPr lang="en-GB" sz="1000" b="0" i="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l">
              <a:buNone/>
            </a:pPr>
            <a:r>
              <a:rPr lang="en-GB" sz="1600" b="0" i="0" dirty="0">
                <a:effectLst/>
                <a:latin typeface="Open Sans" panose="020B0606030504020204" pitchFamily="34" charset="0"/>
                <a:ea typeface="Open Sans" panose="020B0606030504020204" pitchFamily="34" charset="0"/>
                <a:cs typeface="Open Sans" panose="020B0606030504020204" pitchFamily="34" charset="0"/>
              </a:rPr>
              <a:t>Postal, telephone, email and doorstep scams are often targeted specifically at disadvantaged residents or those in periods of vulnerability. Such fraud costs the legitimate economy between £5 and £10 Billion a year.</a:t>
            </a:r>
          </a:p>
          <a:p>
            <a:pPr marL="0" indent="0" algn="l">
              <a:buNone/>
            </a:pPr>
            <a:endParaRPr lang="en-GB" sz="1000" b="0" i="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l">
              <a:buNone/>
            </a:pPr>
            <a:r>
              <a:rPr lang="en-GB" sz="1600" b="0" i="0" dirty="0">
                <a:effectLst/>
                <a:latin typeface="Open Sans" panose="020B0606030504020204" pitchFamily="34" charset="0"/>
                <a:ea typeface="Open Sans" panose="020B0606030504020204" pitchFamily="34" charset="0"/>
                <a:cs typeface="Open Sans" panose="020B0606030504020204" pitchFamily="34" charset="0"/>
              </a:rPr>
              <a:t>Fraud can have a devastating impact on these victims and increase the disadvantage, vulnerability and inequality they suffer. Fraud can also cause lasting mental and physical trauma for victims and results in lost opportunities for individuals and businesses.</a:t>
            </a:r>
          </a:p>
          <a:p>
            <a:pPr marL="0" indent="0" algn="l">
              <a:buNone/>
            </a:pPr>
            <a:endParaRPr lang="en-GB" sz="1000" dirty="0">
              <a:latin typeface="Open Sans" panose="020B0606030504020204" pitchFamily="34" charset="0"/>
              <a:ea typeface="Open Sans" panose="020B0606030504020204" pitchFamily="34" charset="0"/>
              <a:cs typeface="Open Sans" panose="020B0606030504020204" pitchFamily="34" charset="0"/>
            </a:endParaRPr>
          </a:p>
          <a:p>
            <a:pPr marL="0" indent="0" algn="l">
              <a:buNone/>
            </a:pPr>
            <a:r>
              <a:rPr lang="en-GB" sz="1600" dirty="0">
                <a:latin typeface="Open Sans" panose="020B0606030504020204" pitchFamily="34" charset="0"/>
                <a:ea typeface="Open Sans" panose="020B0606030504020204" pitchFamily="34" charset="0"/>
                <a:cs typeface="Open Sans" panose="020B0606030504020204" pitchFamily="34" charset="0"/>
              </a:rPr>
              <a:t>B</a:t>
            </a:r>
            <a:r>
              <a:rPr lang="en-GB" sz="1600" b="0" i="0" dirty="0">
                <a:effectLst/>
                <a:latin typeface="Open Sans" panose="020B0606030504020204" pitchFamily="34" charset="0"/>
                <a:ea typeface="Open Sans" panose="020B0606030504020204" pitchFamily="34" charset="0"/>
                <a:cs typeface="Open Sans" panose="020B0606030504020204" pitchFamily="34" charset="0"/>
              </a:rPr>
              <a:t>eing a scam victim is associated with significantly lower levels of life satisfaction, lower levels of happiness, and higher levels of anxiety.</a:t>
            </a:r>
          </a:p>
          <a:p>
            <a:pPr marL="0" indent="0" algn="l">
              <a:buNone/>
            </a:pPr>
            <a:endParaRPr lang="en-GB" sz="1000" b="0" i="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600" dirty="0">
                <a:latin typeface="Open Sans" panose="020B0606030504020204" pitchFamily="34" charset="0"/>
                <a:ea typeface="Open Sans" panose="020B0606030504020204" pitchFamily="34" charset="0"/>
                <a:cs typeface="Open Sans" panose="020B0606030504020204" pitchFamily="34" charset="0"/>
              </a:rPr>
              <a:t>If the victim had formed a meaningful relationship with the scammer, then betrayal trauma, anxiety and depression, guilt, embarrassment, anger, stress, and sometimes substance abuse can follow. Those with a previous history of mental illness could face a relapse or worsening of their condition.</a:t>
            </a:r>
          </a:p>
          <a:p>
            <a:pPr marL="0" indent="0">
              <a:buNone/>
            </a:pPr>
            <a:endParaRPr lang="en-GB" sz="1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An older victim of doorstep crime is 2.4 times more likely to go into residential care or die within 2 years</a:t>
            </a:r>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4" name="Picture 3">
            <a:extLst>
              <a:ext uri="{FF2B5EF4-FFF2-40B4-BE49-F238E27FC236}">
                <a16:creationId xmlns:a16="http://schemas.microsoft.com/office/drawing/2014/main" id="{B15B7A5A-C5B7-CE0D-F47A-4A62845A44F7}"/>
              </a:ext>
            </a:extLst>
          </p:cNvPr>
          <p:cNvPicPr>
            <a:picLocks noChangeAspect="1"/>
          </p:cNvPicPr>
          <p:nvPr/>
        </p:nvPicPr>
        <p:blipFill>
          <a:blip r:embed="rId3"/>
          <a:stretch>
            <a:fillRect/>
          </a:stretch>
        </p:blipFill>
        <p:spPr>
          <a:xfrm>
            <a:off x="9148372" y="353044"/>
            <a:ext cx="2487384" cy="1146147"/>
          </a:xfrm>
          <a:prstGeom prst="rect">
            <a:avLst/>
          </a:prstGeom>
        </p:spPr>
      </p:pic>
    </p:spTree>
    <p:extLst>
      <p:ext uri="{BB962C8B-B14F-4D97-AF65-F5344CB8AC3E}">
        <p14:creationId xmlns:p14="http://schemas.microsoft.com/office/powerpoint/2010/main" val="101098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TS Prevention Team</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a:xfrm>
            <a:off x="838200" y="1499191"/>
            <a:ext cx="10515600" cy="4677772"/>
          </a:xfrm>
        </p:spPr>
        <p:txBody>
          <a:bodyPr>
            <a:normAutofit fontScale="92500" lnSpcReduction="20000"/>
          </a:bodyPr>
          <a:lstStyle/>
          <a:p>
            <a:pPr marL="0" indent="0" algn="just">
              <a:lnSpc>
                <a:spcPct val="107000"/>
              </a:lnSpc>
              <a:spcAft>
                <a:spcPts val="800"/>
              </a:spcAft>
              <a:buNone/>
            </a:pPr>
            <a:r>
              <a:rPr lang="en-GB" sz="1800" kern="1600" dirty="0">
                <a:effectLst/>
                <a:latin typeface="Arial" panose="020B0604020202020204" pitchFamily="34" charset="0"/>
                <a:ea typeface="Times New Roman" panose="02020603050405020304" pitchFamily="18" charset="0"/>
                <a:cs typeface="Times New Roman" panose="02020603050405020304" pitchFamily="18" charset="0"/>
              </a:rPr>
              <a:t>In 2020 Trading Standards set up the TS Prevention Team, a specialist unit which provides assistance and support to vulnerable residents who have been, or are susceptible to, being targeted by criminals eg fraud, scams and other malevolent trading practices. </a:t>
            </a:r>
          </a:p>
          <a:p>
            <a:pPr marL="0" indent="0" algn="just">
              <a:lnSpc>
                <a:spcPct val="107000"/>
              </a:lnSpc>
              <a:spcAft>
                <a:spcPts val="800"/>
              </a:spcAft>
              <a:buNone/>
            </a:pPr>
            <a:r>
              <a:rPr lang="en-GB" sz="1800" kern="1600" dirty="0">
                <a:effectLst/>
                <a:latin typeface="Arial" panose="020B0604020202020204" pitchFamily="34" charset="0"/>
                <a:ea typeface="Times New Roman" panose="02020603050405020304" pitchFamily="18" charset="0"/>
                <a:cs typeface="Times New Roman" panose="02020603050405020304" pitchFamily="18" charset="0"/>
              </a:rPr>
              <a:t>Since inception this small team of five officers has made interventions with over 1,700 residents, generated savings in excess of </a:t>
            </a:r>
            <a:r>
              <a:rPr lang="en-GB" sz="1800" kern="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£37million </a:t>
            </a:r>
            <a:r>
              <a:rPr lang="en-GB" sz="1800" kern="1600" dirty="0">
                <a:effectLst/>
                <a:latin typeface="Arial" panose="020B0604020202020204" pitchFamily="34" charset="0"/>
                <a:ea typeface="Times New Roman" panose="02020603050405020304" pitchFamily="18" charset="0"/>
                <a:cs typeface="Times New Roman" panose="02020603050405020304" pitchFamily="18" charset="0"/>
              </a:rPr>
              <a:t>and prevented over 140,000 scams.</a:t>
            </a:r>
          </a:p>
          <a:p>
            <a:pPr marL="0" indent="0" algn="just">
              <a:lnSpc>
                <a:spcPct val="107000"/>
              </a:lnSpc>
              <a:spcAft>
                <a:spcPts val="800"/>
              </a:spcAft>
              <a:buNone/>
            </a:pPr>
            <a:endParaRPr lang="en-GB" sz="1100" kern="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sz="1800" kern="1600" dirty="0">
                <a:effectLst/>
                <a:latin typeface="Arial" panose="020B0604020202020204" pitchFamily="34" charset="0"/>
                <a:ea typeface="Times New Roman" panose="02020603050405020304" pitchFamily="18" charset="0"/>
                <a:cs typeface="Times New Roman" panose="02020603050405020304" pitchFamily="18" charset="0"/>
              </a:rPr>
              <a:t>In 2022/23 Trading Standards made 642 interventions to individuals with vulnerable characteristics, 15 of which were direct referrals from ASC. The total amount of money saved during these interventions was £1,107,203.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600" dirty="0">
                <a:effectLst/>
                <a:latin typeface="Arial" panose="020B0604020202020204" pitchFamily="34" charset="0"/>
                <a:ea typeface="Times New Roman" panose="02020603050405020304" pitchFamily="18" charset="0"/>
                <a:cs typeface="Times New Roman" panose="02020603050405020304" pitchFamily="18" charset="0"/>
              </a:rPr>
              <a:t>Trading Standards responded to 19 doorstep crime incidents which prevented losses of £183,445. </a:t>
            </a:r>
          </a:p>
          <a:p>
            <a:pPr algn="just">
              <a:lnSpc>
                <a:spcPct val="107000"/>
              </a:lnSpc>
              <a:spcAft>
                <a:spcPts val="800"/>
              </a:spcAft>
            </a:pPr>
            <a:r>
              <a:rPr lang="en-GB" sz="1800" kern="1600" dirty="0">
                <a:latin typeface="Arial" panose="020B0604020202020204" pitchFamily="34" charset="0"/>
                <a:ea typeface="Times New Roman" panose="02020603050405020304" pitchFamily="18" charset="0"/>
                <a:cs typeface="Times New Roman" panose="02020603050405020304" pitchFamily="18" charset="0"/>
              </a:rPr>
              <a:t>110 call blocker devices were installed (taking the total to 547) together with 31 door cameras. These devices blocked 48,165 scam and nuisance calls and prevented losses of £1,824,971.</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600" dirty="0">
                <a:latin typeface="Arial" panose="020B0604020202020204" pitchFamily="34" charset="0"/>
                <a:ea typeface="Times New Roman" panose="02020603050405020304" pitchFamily="18" charset="0"/>
                <a:cs typeface="Times New Roman" panose="02020603050405020304" pitchFamily="18" charset="0"/>
              </a:rPr>
              <a:t> The total financial impact for 2022/23 interventions (taking into account Health and Social Care costs and avoidance of residential care) is </a:t>
            </a:r>
            <a:r>
              <a:rPr lang="en-GB" sz="1800" kern="16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£11,087,193</a:t>
            </a:r>
            <a:r>
              <a:rPr lang="en-GB" sz="1800" kern="1600" dirty="0">
                <a:latin typeface="Arial" panose="020B0604020202020204" pitchFamily="34" charset="0"/>
                <a:ea typeface="Times New Roman" panose="02020603050405020304" pitchFamily="18" charset="0"/>
                <a:cs typeface="Times New Roman" panose="02020603050405020304" pitchFamily="18" charset="0"/>
              </a:rPr>
              <a:t>.</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a:extLst>
              <a:ext uri="{FF2B5EF4-FFF2-40B4-BE49-F238E27FC236}">
                <a16:creationId xmlns:a16="http://schemas.microsoft.com/office/drawing/2014/main" id="{4DA9DE59-C3D9-3718-6ACC-CBF4E858DC88}"/>
              </a:ext>
            </a:extLst>
          </p:cNvPr>
          <p:cNvPicPr>
            <a:picLocks noChangeAspect="1"/>
          </p:cNvPicPr>
          <p:nvPr/>
        </p:nvPicPr>
        <p:blipFill>
          <a:blip r:embed="rId3"/>
          <a:stretch>
            <a:fillRect/>
          </a:stretch>
        </p:blipFill>
        <p:spPr>
          <a:xfrm>
            <a:off x="8992229" y="359085"/>
            <a:ext cx="2487384" cy="1146147"/>
          </a:xfrm>
          <a:prstGeom prst="rect">
            <a:avLst/>
          </a:prstGeom>
        </p:spPr>
      </p:pic>
    </p:spTree>
    <p:extLst>
      <p:ext uri="{BB962C8B-B14F-4D97-AF65-F5344CB8AC3E}">
        <p14:creationId xmlns:p14="http://schemas.microsoft.com/office/powerpoint/2010/main" val="352387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Safeguarding</a:t>
            </a:r>
          </a:p>
        </p:txBody>
      </p:sp>
      <p:sp>
        <p:nvSpPr>
          <p:cNvPr id="9" name="Content Placeholder 8">
            <a:extLst>
              <a:ext uri="{FF2B5EF4-FFF2-40B4-BE49-F238E27FC236}">
                <a16:creationId xmlns:a16="http://schemas.microsoft.com/office/drawing/2014/main" id="{9EFD84DA-1E27-7207-EB3F-1F736E3B4659}"/>
              </a:ext>
            </a:extLst>
          </p:cNvPr>
          <p:cNvSpPr>
            <a:spLocks noGrp="1"/>
          </p:cNvSpPr>
          <p:nvPr>
            <p:ph idx="1"/>
          </p:nvPr>
        </p:nvSpPr>
        <p:spPr>
          <a:xfrm>
            <a:off x="838200" y="1690687"/>
            <a:ext cx="10515600" cy="3795713"/>
          </a:xfrm>
        </p:spPr>
        <p:txBody>
          <a:bodyPr>
            <a:normAutofit fontScale="70000" lnSpcReduction="20000"/>
          </a:bodyPr>
          <a:lstStyle/>
          <a:p>
            <a:pPr marL="0" indent="0">
              <a:buNone/>
            </a:pPr>
            <a:r>
              <a:rPr lang="en-GB" b="0" i="0" dirty="0">
                <a:solidFill>
                  <a:srgbClr val="333333"/>
                </a:solidFill>
                <a:effectLst/>
                <a:latin typeface="Open Sans" panose="020B0606030504020204" pitchFamily="34" charset="0"/>
              </a:rPr>
              <a:t>Trading standards and partner agencies investigate scams and identify and support those who fall victim fraud and scams.</a:t>
            </a:r>
          </a:p>
          <a:p>
            <a:pPr marL="0" indent="0" algn="l">
              <a:buNone/>
            </a:pPr>
            <a:endParaRPr lang="en-GB" dirty="0">
              <a:solidFill>
                <a:srgbClr val="333333"/>
              </a:solidFill>
              <a:latin typeface="Open Sans" panose="020B0606030504020204" pitchFamily="34" charset="0"/>
            </a:endParaRPr>
          </a:p>
          <a:p>
            <a:pPr marL="0" indent="0" algn="l">
              <a:buNone/>
            </a:pPr>
            <a:r>
              <a:rPr lang="en-GB" dirty="0">
                <a:solidFill>
                  <a:srgbClr val="333333"/>
                </a:solidFill>
                <a:latin typeface="Open Sans" panose="020B0606030504020204" pitchFamily="34" charset="0"/>
              </a:rPr>
              <a:t>Our</a:t>
            </a:r>
            <a:r>
              <a:rPr lang="en-GB" b="0" i="0" dirty="0">
                <a:solidFill>
                  <a:srgbClr val="333333"/>
                </a:solidFill>
                <a:effectLst/>
                <a:latin typeface="Open Sans" panose="020B0606030504020204" pitchFamily="34" charset="0"/>
              </a:rPr>
              <a:t> aims are:</a:t>
            </a:r>
          </a:p>
          <a:p>
            <a:pPr algn="l">
              <a:buFont typeface="Arial" panose="020B0604020202020204" pitchFamily="34" charset="0"/>
              <a:buChar char="•"/>
            </a:pPr>
            <a:r>
              <a:rPr lang="en-GB" b="0" i="0" dirty="0">
                <a:solidFill>
                  <a:srgbClr val="333333"/>
                </a:solidFill>
                <a:effectLst/>
                <a:latin typeface="Open Sans" panose="020B0606030504020204" pitchFamily="34" charset="0"/>
              </a:rPr>
              <a:t>To </a:t>
            </a:r>
            <a:r>
              <a:rPr lang="en-GB" b="1" i="0" dirty="0">
                <a:solidFill>
                  <a:srgbClr val="333333"/>
                </a:solidFill>
                <a:effectLst/>
                <a:latin typeface="Open Sans" panose="020B0606030504020204" pitchFamily="34" charset="0"/>
              </a:rPr>
              <a:t>IDENTIFY</a:t>
            </a:r>
            <a:r>
              <a:rPr lang="en-GB" b="0" i="0" dirty="0">
                <a:solidFill>
                  <a:srgbClr val="333333"/>
                </a:solidFill>
                <a:effectLst/>
                <a:latin typeface="Open Sans" panose="020B0606030504020204" pitchFamily="34" charset="0"/>
              </a:rPr>
              <a:t> our most at risk residents and provide targeted holistic support.</a:t>
            </a:r>
          </a:p>
          <a:p>
            <a:pPr algn="l">
              <a:buFont typeface="Arial" panose="020B0604020202020204" pitchFamily="34" charset="0"/>
              <a:buChar char="•"/>
            </a:pPr>
            <a:r>
              <a:rPr lang="en-GB" b="0" i="0" dirty="0">
                <a:solidFill>
                  <a:srgbClr val="333333"/>
                </a:solidFill>
                <a:effectLst/>
                <a:latin typeface="Open Sans" panose="020B0606030504020204" pitchFamily="34" charset="0"/>
              </a:rPr>
              <a:t>To </a:t>
            </a:r>
            <a:r>
              <a:rPr lang="en-GB" b="1" i="0" dirty="0">
                <a:solidFill>
                  <a:srgbClr val="333333"/>
                </a:solidFill>
                <a:effectLst/>
                <a:latin typeface="Open Sans" panose="020B0606030504020204" pitchFamily="34" charset="0"/>
              </a:rPr>
              <a:t>INTERVENE</a:t>
            </a:r>
            <a:r>
              <a:rPr lang="en-GB" b="0" i="0" dirty="0">
                <a:solidFill>
                  <a:srgbClr val="333333"/>
                </a:solidFill>
                <a:effectLst/>
                <a:latin typeface="Open Sans" panose="020B0606030504020204" pitchFamily="34" charset="0"/>
              </a:rPr>
              <a:t> and protect victims from further victimisation.</a:t>
            </a:r>
          </a:p>
          <a:p>
            <a:pPr algn="l">
              <a:buFont typeface="Arial" panose="020B0604020202020204" pitchFamily="34" charset="0"/>
              <a:buChar char="•"/>
            </a:pPr>
            <a:r>
              <a:rPr lang="en-GB" b="0" i="0" dirty="0">
                <a:solidFill>
                  <a:srgbClr val="333333"/>
                </a:solidFill>
                <a:effectLst/>
                <a:latin typeface="Open Sans" panose="020B0606030504020204" pitchFamily="34" charset="0"/>
              </a:rPr>
              <a:t>To </a:t>
            </a:r>
            <a:r>
              <a:rPr lang="en-GB" b="1" i="0" dirty="0">
                <a:solidFill>
                  <a:srgbClr val="333333"/>
                </a:solidFill>
                <a:effectLst/>
                <a:latin typeface="Open Sans" panose="020B0606030504020204" pitchFamily="34" charset="0"/>
              </a:rPr>
              <a:t>INVESTIGATE</a:t>
            </a:r>
            <a:r>
              <a:rPr lang="en-GB" b="0" i="0" dirty="0">
                <a:solidFill>
                  <a:srgbClr val="333333"/>
                </a:solidFill>
                <a:effectLst/>
                <a:latin typeface="Open Sans" panose="020B0606030504020204" pitchFamily="34" charset="0"/>
              </a:rPr>
              <a:t> criminal activity.</a:t>
            </a:r>
          </a:p>
          <a:p>
            <a:r>
              <a:rPr lang="en-GB" dirty="0">
                <a:solidFill>
                  <a:srgbClr val="333333"/>
                </a:solidFill>
                <a:latin typeface="Open Sans" panose="020B0606030504020204" pitchFamily="34" charset="0"/>
              </a:rPr>
              <a:t>To </a:t>
            </a:r>
            <a:r>
              <a:rPr lang="en-GB" b="1" dirty="0">
                <a:solidFill>
                  <a:srgbClr val="333333"/>
                </a:solidFill>
                <a:latin typeface="Open Sans" panose="020B0606030504020204" pitchFamily="34" charset="0"/>
              </a:rPr>
              <a:t>REDUCE</a:t>
            </a:r>
            <a:r>
              <a:rPr lang="en-GB" dirty="0">
                <a:solidFill>
                  <a:srgbClr val="333333"/>
                </a:solidFill>
                <a:latin typeface="Open Sans" panose="020B0606030504020204" pitchFamily="34" charset="0"/>
              </a:rPr>
              <a:t> the opportunities for scammers by empowering residents and communities.</a:t>
            </a:r>
            <a:endParaRPr lang="en-GB" b="0" i="0" dirty="0">
              <a:solidFill>
                <a:srgbClr val="333333"/>
              </a:solidFill>
              <a:effectLst/>
              <a:latin typeface="Open Sans" panose="020B0606030504020204" pitchFamily="34" charset="0"/>
            </a:endParaRPr>
          </a:p>
          <a:p>
            <a:pPr algn="l">
              <a:buFont typeface="Arial" panose="020B0604020202020204" pitchFamily="34" charset="0"/>
              <a:buChar char="•"/>
            </a:pPr>
            <a:r>
              <a:rPr lang="en-GB" b="0" i="0" dirty="0">
                <a:solidFill>
                  <a:srgbClr val="333333"/>
                </a:solidFill>
                <a:effectLst/>
                <a:latin typeface="Open Sans" panose="020B0606030504020204" pitchFamily="34" charset="0"/>
              </a:rPr>
              <a:t>To </a:t>
            </a:r>
            <a:r>
              <a:rPr lang="en-GB" b="1" i="0" dirty="0">
                <a:solidFill>
                  <a:srgbClr val="333333"/>
                </a:solidFill>
                <a:effectLst/>
                <a:latin typeface="Open Sans" panose="020B0606030504020204" pitchFamily="34" charset="0"/>
              </a:rPr>
              <a:t>INCREASE</a:t>
            </a:r>
            <a:r>
              <a:rPr lang="en-GB" b="0" i="0" dirty="0">
                <a:solidFill>
                  <a:srgbClr val="333333"/>
                </a:solidFill>
                <a:effectLst/>
                <a:latin typeface="Open Sans" panose="020B0606030504020204" pitchFamily="34" charset="0"/>
              </a:rPr>
              <a:t> engagement with marginalised groups including those impacted by international conflict, instability and poverty</a:t>
            </a:r>
          </a:p>
          <a:p>
            <a:pPr algn="l">
              <a:buFont typeface="Arial" panose="020B0604020202020204" pitchFamily="34" charset="0"/>
              <a:buChar char="•"/>
            </a:pPr>
            <a:r>
              <a:rPr lang="en-GB" b="0" i="0" dirty="0">
                <a:solidFill>
                  <a:srgbClr val="333333"/>
                </a:solidFill>
                <a:effectLst/>
                <a:latin typeface="Open Sans" panose="020B0606030504020204" pitchFamily="34" charset="0"/>
              </a:rPr>
              <a:t>To </a:t>
            </a:r>
            <a:r>
              <a:rPr lang="en-GB" b="1" i="0" dirty="0">
                <a:solidFill>
                  <a:srgbClr val="333333"/>
                </a:solidFill>
                <a:effectLst/>
                <a:latin typeface="Open Sans" panose="020B0606030504020204" pitchFamily="34" charset="0"/>
              </a:rPr>
              <a:t>INFLUENCE</a:t>
            </a:r>
            <a:r>
              <a:rPr lang="en-GB" b="0" i="0" dirty="0">
                <a:solidFill>
                  <a:srgbClr val="333333"/>
                </a:solidFill>
                <a:effectLst/>
                <a:latin typeface="Open Sans" panose="020B0606030504020204" pitchFamily="34" charset="0"/>
              </a:rPr>
              <a:t> people to </a:t>
            </a:r>
            <a:r>
              <a:rPr lang="en-GB" b="1" i="0" dirty="0">
                <a:solidFill>
                  <a:srgbClr val="333333"/>
                </a:solidFill>
                <a:effectLst/>
                <a:latin typeface="Open Sans" panose="020B0606030504020204" pitchFamily="34" charset="0"/>
              </a:rPr>
              <a:t>TAKE A STAND AGAINST SCAMS AND FRAUD.</a:t>
            </a:r>
            <a:endParaRPr lang="en-GB" b="0" i="0" dirty="0">
              <a:solidFill>
                <a:srgbClr val="333333"/>
              </a:solidFill>
              <a:effectLst/>
              <a:latin typeface="Open Sans" panose="020B0606030504020204" pitchFamily="34" charset="0"/>
            </a:endParaRPr>
          </a:p>
          <a:p>
            <a:endParaRPr lang="en-GB" dirty="0"/>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descr="A blue and white logo&#10;&#10;Description automatically generated">
            <a:extLst>
              <a:ext uri="{FF2B5EF4-FFF2-40B4-BE49-F238E27FC236}">
                <a16:creationId xmlns:a16="http://schemas.microsoft.com/office/drawing/2014/main" id="{D4C8FD07-0B9D-7752-FB26-159F8C906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243612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Resources</a:t>
            </a:r>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4" name="Picture 3">
            <a:extLst>
              <a:ext uri="{FF2B5EF4-FFF2-40B4-BE49-F238E27FC236}">
                <a16:creationId xmlns:a16="http://schemas.microsoft.com/office/drawing/2014/main" id="{188F9125-C078-CDD0-70F6-8CDFA157515C}"/>
              </a:ext>
            </a:extLst>
          </p:cNvPr>
          <p:cNvPicPr>
            <a:picLocks noChangeAspect="1"/>
          </p:cNvPicPr>
          <p:nvPr/>
        </p:nvPicPr>
        <p:blipFill>
          <a:blip r:embed="rId3"/>
          <a:stretch>
            <a:fillRect/>
          </a:stretch>
        </p:blipFill>
        <p:spPr>
          <a:xfrm>
            <a:off x="6289145" y="1027906"/>
            <a:ext cx="2359356" cy="4078577"/>
          </a:xfrm>
          <a:prstGeom prst="rect">
            <a:avLst/>
          </a:prstGeom>
        </p:spPr>
      </p:pic>
      <p:pic>
        <p:nvPicPr>
          <p:cNvPr id="5" name="Picture 4">
            <a:extLst>
              <a:ext uri="{FF2B5EF4-FFF2-40B4-BE49-F238E27FC236}">
                <a16:creationId xmlns:a16="http://schemas.microsoft.com/office/drawing/2014/main" id="{D37A04B8-2760-E8CB-22E9-3A084FE953FD}"/>
              </a:ext>
            </a:extLst>
          </p:cNvPr>
          <p:cNvPicPr>
            <a:picLocks noChangeAspect="1"/>
          </p:cNvPicPr>
          <p:nvPr/>
        </p:nvPicPr>
        <p:blipFill>
          <a:blip r:embed="rId4"/>
          <a:stretch>
            <a:fillRect/>
          </a:stretch>
        </p:blipFill>
        <p:spPr>
          <a:xfrm>
            <a:off x="8842879" y="1592840"/>
            <a:ext cx="2365453" cy="4048095"/>
          </a:xfrm>
          <a:prstGeom prst="rect">
            <a:avLst/>
          </a:prstGeom>
        </p:spPr>
      </p:pic>
      <p:pic>
        <p:nvPicPr>
          <p:cNvPr id="6" name="Picture 5">
            <a:extLst>
              <a:ext uri="{FF2B5EF4-FFF2-40B4-BE49-F238E27FC236}">
                <a16:creationId xmlns:a16="http://schemas.microsoft.com/office/drawing/2014/main" id="{123A23FB-756F-B6F3-5FE1-3C4760F2AF11}"/>
              </a:ext>
            </a:extLst>
          </p:cNvPr>
          <p:cNvPicPr>
            <a:picLocks noChangeAspect="1"/>
          </p:cNvPicPr>
          <p:nvPr/>
        </p:nvPicPr>
        <p:blipFill>
          <a:blip r:embed="rId5"/>
          <a:stretch>
            <a:fillRect/>
          </a:stretch>
        </p:blipFill>
        <p:spPr>
          <a:xfrm>
            <a:off x="3026094" y="2418080"/>
            <a:ext cx="2974085" cy="3934118"/>
          </a:xfrm>
          <a:prstGeom prst="rect">
            <a:avLst/>
          </a:prstGeom>
        </p:spPr>
      </p:pic>
      <p:pic>
        <p:nvPicPr>
          <p:cNvPr id="7" name="Picture 6">
            <a:extLst>
              <a:ext uri="{FF2B5EF4-FFF2-40B4-BE49-F238E27FC236}">
                <a16:creationId xmlns:a16="http://schemas.microsoft.com/office/drawing/2014/main" id="{2A1633E1-4432-86A9-9B0E-2681CA503465}"/>
              </a:ext>
            </a:extLst>
          </p:cNvPr>
          <p:cNvPicPr>
            <a:picLocks noChangeAspect="1"/>
          </p:cNvPicPr>
          <p:nvPr/>
        </p:nvPicPr>
        <p:blipFill>
          <a:blip r:embed="rId6"/>
          <a:stretch>
            <a:fillRect/>
          </a:stretch>
        </p:blipFill>
        <p:spPr>
          <a:xfrm>
            <a:off x="440440" y="1394904"/>
            <a:ext cx="2536156" cy="3596952"/>
          </a:xfrm>
          <a:prstGeom prst="rect">
            <a:avLst/>
          </a:prstGeom>
        </p:spPr>
      </p:pic>
      <p:pic>
        <p:nvPicPr>
          <p:cNvPr id="11" name="Picture 10" descr="A blue and white logo&#10;&#10;Description automatically generated">
            <a:extLst>
              <a:ext uri="{FF2B5EF4-FFF2-40B4-BE49-F238E27FC236}">
                <a16:creationId xmlns:a16="http://schemas.microsoft.com/office/drawing/2014/main" id="{987650B7-8DFB-4FDE-02E3-4505A30F6C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334846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4C7C6-D4F4-5FB5-75D9-A8F1FDEF4BB7}"/>
              </a:ext>
            </a:extLst>
          </p:cNvPr>
          <p:cNvSpPr>
            <a:spLocks noGrp="1"/>
          </p:cNvSpPr>
          <p:nvPr>
            <p:ph type="title"/>
          </p:nvPr>
        </p:nvSpPr>
        <p:spPr/>
        <p:txBody>
          <a:bodyPr/>
          <a:lstStyle/>
          <a:p>
            <a:r>
              <a:rPr lang="en-GB" dirty="0">
                <a:solidFill>
                  <a:srgbClr val="C00000"/>
                </a:solidFill>
              </a:rPr>
              <a:t>Technology</a:t>
            </a:r>
          </a:p>
        </p:txBody>
      </p:sp>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a:extLst>
              <a:ext uri="{FF2B5EF4-FFF2-40B4-BE49-F238E27FC236}">
                <a16:creationId xmlns:a16="http://schemas.microsoft.com/office/drawing/2014/main" id="{BF9BD477-077D-075E-EDB0-CDD20621BAA5}"/>
              </a:ext>
            </a:extLst>
          </p:cNvPr>
          <p:cNvPicPr>
            <a:picLocks noChangeAspect="1"/>
          </p:cNvPicPr>
          <p:nvPr/>
        </p:nvPicPr>
        <p:blipFill>
          <a:blip r:embed="rId3"/>
          <a:stretch>
            <a:fillRect/>
          </a:stretch>
        </p:blipFill>
        <p:spPr>
          <a:xfrm>
            <a:off x="8286828" y="2504492"/>
            <a:ext cx="3395766" cy="2755631"/>
          </a:xfrm>
          <a:prstGeom prst="rect">
            <a:avLst/>
          </a:prstGeom>
        </p:spPr>
      </p:pic>
      <p:pic>
        <p:nvPicPr>
          <p:cNvPr id="3" name="Picture 2">
            <a:extLst>
              <a:ext uri="{FF2B5EF4-FFF2-40B4-BE49-F238E27FC236}">
                <a16:creationId xmlns:a16="http://schemas.microsoft.com/office/drawing/2014/main" id="{B67348A3-EDE6-25DD-BD98-1F1665F882ED}"/>
              </a:ext>
            </a:extLst>
          </p:cNvPr>
          <p:cNvPicPr>
            <a:picLocks noChangeAspect="1"/>
          </p:cNvPicPr>
          <p:nvPr/>
        </p:nvPicPr>
        <p:blipFill>
          <a:blip r:embed="rId4"/>
          <a:stretch>
            <a:fillRect/>
          </a:stretch>
        </p:blipFill>
        <p:spPr>
          <a:xfrm>
            <a:off x="495653" y="1449414"/>
            <a:ext cx="4608975" cy="2914141"/>
          </a:xfrm>
          <a:prstGeom prst="rect">
            <a:avLst/>
          </a:prstGeom>
        </p:spPr>
      </p:pic>
      <p:pic>
        <p:nvPicPr>
          <p:cNvPr id="9" name="Picture 8">
            <a:extLst>
              <a:ext uri="{FF2B5EF4-FFF2-40B4-BE49-F238E27FC236}">
                <a16:creationId xmlns:a16="http://schemas.microsoft.com/office/drawing/2014/main" id="{D2CFC91D-F963-4DA4-B579-D9951FD76296}"/>
              </a:ext>
            </a:extLst>
          </p:cNvPr>
          <p:cNvPicPr>
            <a:picLocks noChangeAspect="1"/>
          </p:cNvPicPr>
          <p:nvPr/>
        </p:nvPicPr>
        <p:blipFill>
          <a:blip r:embed="rId5"/>
          <a:stretch>
            <a:fillRect/>
          </a:stretch>
        </p:blipFill>
        <p:spPr>
          <a:xfrm>
            <a:off x="1538398" y="4535223"/>
            <a:ext cx="3206774" cy="2322777"/>
          </a:xfrm>
          <a:prstGeom prst="rect">
            <a:avLst/>
          </a:prstGeom>
        </p:spPr>
      </p:pic>
      <p:pic>
        <p:nvPicPr>
          <p:cNvPr id="11" name="Picture 10">
            <a:extLst>
              <a:ext uri="{FF2B5EF4-FFF2-40B4-BE49-F238E27FC236}">
                <a16:creationId xmlns:a16="http://schemas.microsoft.com/office/drawing/2014/main" id="{599BC69A-DA7A-A63C-D1F8-8FFAC8E3AFD9}"/>
              </a:ext>
            </a:extLst>
          </p:cNvPr>
          <p:cNvPicPr>
            <a:picLocks noChangeAspect="1"/>
          </p:cNvPicPr>
          <p:nvPr/>
        </p:nvPicPr>
        <p:blipFill>
          <a:blip r:embed="rId6"/>
          <a:stretch>
            <a:fillRect/>
          </a:stretch>
        </p:blipFill>
        <p:spPr>
          <a:xfrm>
            <a:off x="5216165" y="1570410"/>
            <a:ext cx="2899390" cy="4536315"/>
          </a:xfrm>
          <a:prstGeom prst="rect">
            <a:avLst/>
          </a:prstGeom>
        </p:spPr>
      </p:pic>
      <p:pic>
        <p:nvPicPr>
          <p:cNvPr id="12" name="Picture 11" descr="A blue and white logo&#10;&#10;Description automatically generated">
            <a:extLst>
              <a:ext uri="{FF2B5EF4-FFF2-40B4-BE49-F238E27FC236}">
                <a16:creationId xmlns:a16="http://schemas.microsoft.com/office/drawing/2014/main" id="{F78B8E59-4E3D-CC2B-350E-80803313DD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210233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A56C20-1120-5FD6-61B6-D68364D3F728}"/>
              </a:ext>
            </a:extLst>
          </p:cNvPr>
          <p:cNvPicPr>
            <a:picLocks noChangeAspect="1"/>
          </p:cNvPicPr>
          <p:nvPr/>
        </p:nvPicPr>
        <p:blipFill>
          <a:blip r:embed="rId2"/>
          <a:stretch>
            <a:fillRect/>
          </a:stretch>
        </p:blipFill>
        <p:spPr>
          <a:xfrm>
            <a:off x="10714010" y="5720576"/>
            <a:ext cx="1203701" cy="772299"/>
          </a:xfrm>
          <a:prstGeom prst="rect">
            <a:avLst/>
          </a:prstGeom>
        </p:spPr>
      </p:pic>
      <p:pic>
        <p:nvPicPr>
          <p:cNvPr id="2" name="Picture 1">
            <a:extLst>
              <a:ext uri="{FF2B5EF4-FFF2-40B4-BE49-F238E27FC236}">
                <a16:creationId xmlns:a16="http://schemas.microsoft.com/office/drawing/2014/main" id="{8FDAFA6D-58C3-E291-5B7C-04924EFA850B}"/>
              </a:ext>
            </a:extLst>
          </p:cNvPr>
          <p:cNvPicPr>
            <a:picLocks noChangeAspect="1"/>
          </p:cNvPicPr>
          <p:nvPr/>
        </p:nvPicPr>
        <p:blipFill>
          <a:blip r:embed="rId3"/>
          <a:stretch>
            <a:fillRect/>
          </a:stretch>
        </p:blipFill>
        <p:spPr>
          <a:xfrm>
            <a:off x="1714937" y="487335"/>
            <a:ext cx="8999073" cy="5883329"/>
          </a:xfrm>
          <a:prstGeom prst="rect">
            <a:avLst/>
          </a:prstGeom>
        </p:spPr>
      </p:pic>
      <p:pic>
        <p:nvPicPr>
          <p:cNvPr id="7" name="Picture 6" descr="A blue and white logo&#10;&#10;Description automatically generated">
            <a:extLst>
              <a:ext uri="{FF2B5EF4-FFF2-40B4-BE49-F238E27FC236}">
                <a16:creationId xmlns:a16="http://schemas.microsoft.com/office/drawing/2014/main" id="{041F4D54-7C4F-7CBC-5923-D9A6F2D65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998" y="365125"/>
            <a:ext cx="2485606" cy="1148075"/>
          </a:xfrm>
          <a:prstGeom prst="rect">
            <a:avLst/>
          </a:prstGeom>
        </p:spPr>
      </p:pic>
    </p:spTree>
    <p:extLst>
      <p:ext uri="{BB962C8B-B14F-4D97-AF65-F5344CB8AC3E}">
        <p14:creationId xmlns:p14="http://schemas.microsoft.com/office/powerpoint/2010/main" val="3140248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1872</Words>
  <Application>Microsoft Office PowerPoint</Application>
  <PresentationFormat>Widescreen</PresentationFormat>
  <Paragraphs>150</Paragraphs>
  <Slides>23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Open Sans</vt:lpstr>
      <vt:lpstr>Symbol</vt:lpstr>
      <vt:lpstr>Wingdings</vt:lpstr>
      <vt:lpstr>Office Theme</vt:lpstr>
      <vt:lpstr>An insight into Trading Standards in relation to Safeguarding   Lee Ormandy, Surrey Trading Standards</vt:lpstr>
      <vt:lpstr>Role of Trading Standards</vt:lpstr>
      <vt:lpstr>Main Functions</vt:lpstr>
      <vt:lpstr>Safeguarding</vt:lpstr>
      <vt:lpstr>TS Prevention Team</vt:lpstr>
      <vt:lpstr>Safeguarding</vt:lpstr>
      <vt:lpstr>Resources</vt:lpstr>
      <vt:lpstr>Technology</vt:lpstr>
      <vt:lpstr>PowerPoint Presentation</vt:lpstr>
      <vt:lpstr>Feedback</vt:lpstr>
      <vt:lpstr>SERIOUS AND ORGANISED CRIME PARTNERSHIP BOARD  Chair: Lee Ormandy, Surrey Trading Standards Deputy Chair: DCS John Boshier, Surrey Police</vt:lpstr>
      <vt:lpstr>Background</vt:lpstr>
      <vt:lpstr>Introduction</vt:lpstr>
      <vt:lpstr>Objectives</vt:lpstr>
      <vt:lpstr>Key Areas of Focus</vt:lpstr>
      <vt:lpstr>Strategic Priorities</vt:lpstr>
      <vt:lpstr>Four P Delivery Plans</vt:lpstr>
      <vt:lpstr>Clear, Hold, Build</vt:lpstr>
      <vt:lpstr>Partnerships</vt:lpstr>
      <vt:lpstr>Hughie Smith John Smith</vt:lpstr>
      <vt:lpstr>Social Media</vt:lpstr>
      <vt:lpstr>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AND ORGANISED CRIME PARTNERSHIP BOARD</dc:title>
  <dc:creator>Lee Ormandy</dc:creator>
  <cp:lastModifiedBy>Lee Ormandy</cp:lastModifiedBy>
  <cp:revision>21</cp:revision>
  <dcterms:created xsi:type="dcterms:W3CDTF">2023-07-12T09:16:37Z</dcterms:created>
  <dcterms:modified xsi:type="dcterms:W3CDTF">2023-10-09T15:12:37Z</dcterms:modified>
</cp:coreProperties>
</file>