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0" r:id="rId3"/>
    <p:sldId id="265" r:id="rId4"/>
    <p:sldId id="961" r:id="rId5"/>
    <p:sldId id="297" r:id="rId6"/>
    <p:sldId id="267" r:id="rId7"/>
    <p:sldId id="266" r:id="rId8"/>
    <p:sldId id="269" r:id="rId9"/>
    <p:sldId id="295" r:id="rId10"/>
    <p:sldId id="299" r:id="rId11"/>
    <p:sldId id="957" r:id="rId12"/>
    <p:sldId id="951" r:id="rId13"/>
    <p:sldId id="959" r:id="rId14"/>
    <p:sldId id="271" r:id="rId15"/>
    <p:sldId id="279" r:id="rId16"/>
    <p:sldId id="956" r:id="rId17"/>
    <p:sldId id="955" r:id="rId18"/>
    <p:sldId id="291" r:id="rId19"/>
    <p:sldId id="958" r:id="rId20"/>
    <p:sldId id="290"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CCCCFF"/>
    <a:srgbClr val="FFFFCC"/>
    <a:srgbClr val="CCECFF"/>
    <a:srgbClr val="CCFF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6" autoAdjust="0"/>
    <p:restoredTop sz="75163" autoAdjust="0"/>
  </p:normalViewPr>
  <p:slideViewPr>
    <p:cSldViewPr snapToGrid="0">
      <p:cViewPr varScale="1">
        <p:scale>
          <a:sx n="51" d="100"/>
          <a:sy n="51" d="100"/>
        </p:scale>
        <p:origin x="20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die Anderson" userId="801c859dda34dd55" providerId="LiveId" clId="{F416C50C-8408-4169-A87B-D5122005FC9D}"/>
    <pc:docChg chg="modSld">
      <pc:chgData name="Bridie Anderson" userId="801c859dda34dd55" providerId="LiveId" clId="{F416C50C-8408-4169-A87B-D5122005FC9D}" dt="2024-11-25T13:19:10.995" v="0" actId="20577"/>
      <pc:docMkLst>
        <pc:docMk/>
      </pc:docMkLst>
      <pc:sldChg chg="modSp mod">
        <pc:chgData name="Bridie Anderson" userId="801c859dda34dd55" providerId="LiveId" clId="{F416C50C-8408-4169-A87B-D5122005FC9D}" dt="2024-11-25T13:19:10.995" v="0" actId="20577"/>
        <pc:sldMkLst>
          <pc:docMk/>
          <pc:sldMk cId="4166323906" sldId="256"/>
        </pc:sldMkLst>
        <pc:spChg chg="mod">
          <ac:chgData name="Bridie Anderson" userId="801c859dda34dd55" providerId="LiveId" clId="{F416C50C-8408-4169-A87B-D5122005FC9D}" dt="2024-11-25T13:19:10.995" v="0" actId="20577"/>
          <ac:spMkLst>
            <pc:docMk/>
            <pc:sldMk cId="4166323906" sldId="256"/>
            <ac:spMk id="5" creationId="{0B0E24E6-BE0D-E035-55C1-BF01B29D18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394499-108F-450D-B9DD-B86FBDE79D6B}" type="datetimeFigureOut">
              <a:rPr lang="en-GB" smtClean="0"/>
              <a:t>25/11/2024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E6E44-24F1-4CF2-B07F-81164621A505}" type="slidenum">
              <a:rPr lang="en-GB" smtClean="0"/>
              <a:t>‹#›</a:t>
            </a:fld>
            <a:endParaRPr lang="en-GB"/>
          </a:p>
        </p:txBody>
      </p:sp>
    </p:spTree>
    <p:extLst>
      <p:ext uri="{BB962C8B-B14F-4D97-AF65-F5344CB8AC3E}">
        <p14:creationId xmlns:p14="http://schemas.microsoft.com/office/powerpoint/2010/main" val="870304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4E6E44-24F1-4CF2-B07F-81164621A505}" type="slidenum">
              <a:rPr lang="en-GB" smtClean="0"/>
              <a:t>1</a:t>
            </a:fld>
            <a:endParaRPr lang="en-GB"/>
          </a:p>
        </p:txBody>
      </p:sp>
    </p:spTree>
    <p:extLst>
      <p:ext uri="{BB962C8B-B14F-4D97-AF65-F5344CB8AC3E}">
        <p14:creationId xmlns:p14="http://schemas.microsoft.com/office/powerpoint/2010/main" val="4121755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Trainer Notes:</a:t>
            </a:r>
          </a:p>
          <a:p>
            <a:endParaRPr lang="en-GB"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Slido Poll with Open text responses, then facilitated group discussion.</a:t>
            </a:r>
            <a:endParaRPr lang="en-GB" b="1" u="sng" dirty="0"/>
          </a:p>
        </p:txBody>
      </p:sp>
      <p:sp>
        <p:nvSpPr>
          <p:cNvPr id="4" name="Slide Number Placeholder 3"/>
          <p:cNvSpPr>
            <a:spLocks noGrp="1"/>
          </p:cNvSpPr>
          <p:nvPr>
            <p:ph type="sldNum" sz="quarter" idx="5"/>
          </p:nvPr>
        </p:nvSpPr>
        <p:spPr/>
        <p:txBody>
          <a:bodyPr/>
          <a:lstStyle/>
          <a:p>
            <a:fld id="{3F4E6E44-24F1-4CF2-B07F-81164621A505}" type="slidenum">
              <a:rPr lang="en-GB" smtClean="0"/>
              <a:t>10</a:t>
            </a:fld>
            <a:endParaRPr lang="en-GB"/>
          </a:p>
        </p:txBody>
      </p:sp>
    </p:spTree>
    <p:extLst>
      <p:ext uri="{BB962C8B-B14F-4D97-AF65-F5344CB8AC3E}">
        <p14:creationId xmlns:p14="http://schemas.microsoft.com/office/powerpoint/2010/main" val="920643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DD2EE2-300F-498E-92B8-77C332D66581}" type="slidenum">
              <a:rPr lang="en-GB" smtClean="0"/>
              <a:t>12</a:t>
            </a:fld>
            <a:endParaRPr lang="en-GB"/>
          </a:p>
        </p:txBody>
      </p:sp>
    </p:spTree>
    <p:extLst>
      <p:ext uri="{BB962C8B-B14F-4D97-AF65-F5344CB8AC3E}">
        <p14:creationId xmlns:p14="http://schemas.microsoft.com/office/powerpoint/2010/main" val="2264019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DD2EE2-300F-498E-92B8-77C332D66581}" type="slidenum">
              <a:rPr lang="en-GB" smtClean="0"/>
              <a:t>13</a:t>
            </a:fld>
            <a:endParaRPr lang="en-GB"/>
          </a:p>
        </p:txBody>
      </p:sp>
    </p:spTree>
    <p:extLst>
      <p:ext uri="{BB962C8B-B14F-4D97-AF65-F5344CB8AC3E}">
        <p14:creationId xmlns:p14="http://schemas.microsoft.com/office/powerpoint/2010/main" val="2061410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4E6E44-24F1-4CF2-B07F-81164621A505}" type="slidenum">
              <a:rPr lang="en-GB" smtClean="0"/>
              <a:t>14</a:t>
            </a:fld>
            <a:endParaRPr lang="en-GB"/>
          </a:p>
        </p:txBody>
      </p:sp>
    </p:spTree>
    <p:extLst>
      <p:ext uri="{BB962C8B-B14F-4D97-AF65-F5344CB8AC3E}">
        <p14:creationId xmlns:p14="http://schemas.microsoft.com/office/powerpoint/2010/main" val="207617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4E6E44-24F1-4CF2-B07F-81164621A505}" type="slidenum">
              <a:rPr lang="en-GB" smtClean="0"/>
              <a:t>15</a:t>
            </a:fld>
            <a:endParaRPr lang="en-GB"/>
          </a:p>
        </p:txBody>
      </p:sp>
    </p:spTree>
    <p:extLst>
      <p:ext uri="{BB962C8B-B14F-4D97-AF65-F5344CB8AC3E}">
        <p14:creationId xmlns:p14="http://schemas.microsoft.com/office/powerpoint/2010/main" val="3265531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DD2EE2-300F-498E-92B8-77C332D66581}" type="slidenum">
              <a:rPr lang="en-GB" smtClean="0"/>
              <a:t>16</a:t>
            </a:fld>
            <a:endParaRPr lang="en-GB"/>
          </a:p>
        </p:txBody>
      </p:sp>
    </p:spTree>
    <p:extLst>
      <p:ext uri="{BB962C8B-B14F-4D97-AF65-F5344CB8AC3E}">
        <p14:creationId xmlns:p14="http://schemas.microsoft.com/office/powerpoint/2010/main" val="1250046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DD2EE2-300F-498E-92B8-77C332D66581}" type="slidenum">
              <a:rPr lang="en-GB" smtClean="0"/>
              <a:t>17</a:t>
            </a:fld>
            <a:endParaRPr lang="en-GB"/>
          </a:p>
        </p:txBody>
      </p:sp>
    </p:spTree>
    <p:extLst>
      <p:ext uri="{BB962C8B-B14F-4D97-AF65-F5344CB8AC3E}">
        <p14:creationId xmlns:p14="http://schemas.microsoft.com/office/powerpoint/2010/main" val="2186632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4E6E44-24F1-4CF2-B07F-81164621A505}" type="slidenum">
              <a:rPr lang="en-GB" smtClean="0"/>
              <a:t>18</a:t>
            </a:fld>
            <a:endParaRPr lang="en-GB"/>
          </a:p>
        </p:txBody>
      </p:sp>
    </p:spTree>
    <p:extLst>
      <p:ext uri="{BB962C8B-B14F-4D97-AF65-F5344CB8AC3E}">
        <p14:creationId xmlns:p14="http://schemas.microsoft.com/office/powerpoint/2010/main" val="2438340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DD2EE2-300F-498E-92B8-77C332D66581}" type="slidenum">
              <a:rPr lang="en-GB" smtClean="0"/>
              <a:t>19</a:t>
            </a:fld>
            <a:endParaRPr lang="en-GB"/>
          </a:p>
        </p:txBody>
      </p:sp>
    </p:spTree>
    <p:extLst>
      <p:ext uri="{BB962C8B-B14F-4D97-AF65-F5344CB8AC3E}">
        <p14:creationId xmlns:p14="http://schemas.microsoft.com/office/powerpoint/2010/main" val="2896356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3F4E6E44-24F1-4CF2-B07F-81164621A505}" type="slidenum">
              <a:rPr lang="en-GB" smtClean="0"/>
              <a:t>20</a:t>
            </a:fld>
            <a:endParaRPr lang="en-GB"/>
          </a:p>
        </p:txBody>
      </p:sp>
    </p:spTree>
    <p:extLst>
      <p:ext uri="{BB962C8B-B14F-4D97-AF65-F5344CB8AC3E}">
        <p14:creationId xmlns:p14="http://schemas.microsoft.com/office/powerpoint/2010/main" val="218395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Trainer Notes:</a:t>
            </a:r>
          </a:p>
          <a:p>
            <a:endParaRPr lang="en-GB" dirty="0"/>
          </a:p>
          <a:p>
            <a:r>
              <a:rPr lang="en-GB" dirty="0"/>
              <a:t>Important reminder to all learners how impactive and upsetting content may be, due top personal or professional experiences. Look after themselves and ‘private message’ trainer if they want to discuss anything or take a step out of the training.</a:t>
            </a:r>
          </a:p>
        </p:txBody>
      </p:sp>
      <p:sp>
        <p:nvSpPr>
          <p:cNvPr id="4" name="Slide Number Placeholder 3"/>
          <p:cNvSpPr>
            <a:spLocks noGrp="1"/>
          </p:cNvSpPr>
          <p:nvPr>
            <p:ph type="sldNum" sz="quarter" idx="5"/>
          </p:nvPr>
        </p:nvSpPr>
        <p:spPr/>
        <p:txBody>
          <a:bodyPr/>
          <a:lstStyle/>
          <a:p>
            <a:fld id="{3F4E6E44-24F1-4CF2-B07F-81164621A505}" type="slidenum">
              <a:rPr lang="en-GB" smtClean="0"/>
              <a:t>2</a:t>
            </a:fld>
            <a:endParaRPr lang="en-GB"/>
          </a:p>
        </p:txBody>
      </p:sp>
    </p:spTree>
    <p:extLst>
      <p:ext uri="{BB962C8B-B14F-4D97-AF65-F5344CB8AC3E}">
        <p14:creationId xmlns:p14="http://schemas.microsoft.com/office/powerpoint/2010/main" val="2603632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3F4E6E44-24F1-4CF2-B07F-81164621A505}" type="slidenum">
              <a:rPr lang="en-GB" smtClean="0"/>
              <a:t>21</a:t>
            </a:fld>
            <a:endParaRPr lang="en-GB"/>
          </a:p>
        </p:txBody>
      </p:sp>
    </p:spTree>
    <p:extLst>
      <p:ext uri="{BB962C8B-B14F-4D97-AF65-F5344CB8AC3E}">
        <p14:creationId xmlns:p14="http://schemas.microsoft.com/office/powerpoint/2010/main" val="305784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3F4E6E44-24F1-4CF2-B07F-81164621A505}" type="slidenum">
              <a:rPr lang="en-GB" smtClean="0"/>
              <a:t>3</a:t>
            </a:fld>
            <a:endParaRPr lang="en-GB"/>
          </a:p>
        </p:txBody>
      </p:sp>
    </p:spTree>
    <p:extLst>
      <p:ext uri="{BB962C8B-B14F-4D97-AF65-F5344CB8AC3E}">
        <p14:creationId xmlns:p14="http://schemas.microsoft.com/office/powerpoint/2010/main" val="2110495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Trainer Notes:</a:t>
            </a:r>
          </a:p>
          <a:p>
            <a:endParaRPr lang="en-GB" b="1" dirty="0"/>
          </a:p>
          <a:p>
            <a:r>
              <a:rPr lang="en-GB" b="0" i="0" dirty="0">
                <a:solidFill>
                  <a:srgbClr val="455F7C"/>
                </a:solidFill>
                <a:effectLst/>
                <a:latin typeface="Open Sans" panose="020B0606030504020204" pitchFamily="34" charset="0"/>
              </a:rPr>
              <a:t>In 2022/23 there were approximately 156,000 domestic violence incidents recorded by the police in England and Wales</a:t>
            </a:r>
          </a:p>
          <a:p>
            <a:endParaRPr lang="en-GB" b="0" i="0" dirty="0">
              <a:solidFill>
                <a:srgbClr val="455F7C"/>
              </a:solidFill>
              <a:effectLst/>
              <a:latin typeface="Open Sans" panose="020B0606030504020204" pitchFamily="34" charset="0"/>
            </a:endParaRPr>
          </a:p>
          <a:p>
            <a:r>
              <a:rPr lang="en-GB" b="0" i="0" dirty="0">
                <a:solidFill>
                  <a:srgbClr val="455F7C"/>
                </a:solidFill>
                <a:effectLst/>
                <a:latin typeface="Open Sans" panose="020B0606030504020204" pitchFamily="34" charset="0"/>
              </a:rPr>
              <a:t>DA Act introduced statutory DA definition</a:t>
            </a:r>
            <a:endParaRPr lang="en-GB" b="1" dirty="0"/>
          </a:p>
        </p:txBody>
      </p:sp>
      <p:sp>
        <p:nvSpPr>
          <p:cNvPr id="4" name="Slide Number Placeholder 3"/>
          <p:cNvSpPr>
            <a:spLocks noGrp="1"/>
          </p:cNvSpPr>
          <p:nvPr>
            <p:ph type="sldNum" sz="quarter" idx="5"/>
          </p:nvPr>
        </p:nvSpPr>
        <p:spPr/>
        <p:txBody>
          <a:bodyPr/>
          <a:lstStyle/>
          <a:p>
            <a:fld id="{3F4E6E44-24F1-4CF2-B07F-81164621A505}" type="slidenum">
              <a:rPr lang="en-GB" smtClean="0"/>
              <a:t>4</a:t>
            </a:fld>
            <a:endParaRPr lang="en-GB"/>
          </a:p>
        </p:txBody>
      </p:sp>
    </p:spTree>
    <p:extLst>
      <p:ext uri="{BB962C8B-B14F-4D97-AF65-F5344CB8AC3E}">
        <p14:creationId xmlns:p14="http://schemas.microsoft.com/office/powerpoint/2010/main" val="191495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Trainer Notes:</a:t>
            </a:r>
          </a:p>
          <a:p>
            <a:endParaRPr lang="en-GB" b="0" dirty="0"/>
          </a:p>
          <a:p>
            <a:r>
              <a:rPr lang="en-GB" b="0" dirty="0"/>
              <a:t>Play until 1.35 mins.</a:t>
            </a:r>
            <a:endParaRPr lang="en-GB" b="0" u="sng" dirty="0"/>
          </a:p>
        </p:txBody>
      </p:sp>
      <p:sp>
        <p:nvSpPr>
          <p:cNvPr id="4" name="Slide Number Placeholder 3"/>
          <p:cNvSpPr>
            <a:spLocks noGrp="1"/>
          </p:cNvSpPr>
          <p:nvPr>
            <p:ph type="sldNum" sz="quarter" idx="5"/>
          </p:nvPr>
        </p:nvSpPr>
        <p:spPr/>
        <p:txBody>
          <a:bodyPr/>
          <a:lstStyle/>
          <a:p>
            <a:fld id="{3F4E6E44-24F1-4CF2-B07F-81164621A505}" type="slidenum">
              <a:rPr lang="en-GB" smtClean="0"/>
              <a:t>5</a:t>
            </a:fld>
            <a:endParaRPr lang="en-GB"/>
          </a:p>
        </p:txBody>
      </p:sp>
    </p:spTree>
    <p:extLst>
      <p:ext uri="{BB962C8B-B14F-4D97-AF65-F5344CB8AC3E}">
        <p14:creationId xmlns:p14="http://schemas.microsoft.com/office/powerpoint/2010/main" val="1081436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Trainer Notes:</a:t>
            </a:r>
          </a:p>
          <a:p>
            <a:endParaRPr lang="en-GB" b="0" dirty="0"/>
          </a:p>
        </p:txBody>
      </p:sp>
      <p:sp>
        <p:nvSpPr>
          <p:cNvPr id="4" name="Slide Number Placeholder 3"/>
          <p:cNvSpPr>
            <a:spLocks noGrp="1"/>
          </p:cNvSpPr>
          <p:nvPr>
            <p:ph type="sldNum" sz="quarter" idx="5"/>
          </p:nvPr>
        </p:nvSpPr>
        <p:spPr/>
        <p:txBody>
          <a:bodyPr/>
          <a:lstStyle/>
          <a:p>
            <a:fld id="{3F4E6E44-24F1-4CF2-B07F-81164621A505}" type="slidenum">
              <a:rPr lang="en-GB" smtClean="0"/>
              <a:t>6</a:t>
            </a:fld>
            <a:endParaRPr lang="en-GB"/>
          </a:p>
        </p:txBody>
      </p:sp>
    </p:spTree>
    <p:extLst>
      <p:ext uri="{BB962C8B-B14F-4D97-AF65-F5344CB8AC3E}">
        <p14:creationId xmlns:p14="http://schemas.microsoft.com/office/powerpoint/2010/main" val="3877961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Trainer Notes:</a:t>
            </a:r>
          </a:p>
          <a:p>
            <a:endParaRPr lang="en-GB" b="0" dirty="0"/>
          </a:p>
          <a:p>
            <a:endParaRPr lang="en-GB" b="0" dirty="0"/>
          </a:p>
        </p:txBody>
      </p:sp>
      <p:sp>
        <p:nvSpPr>
          <p:cNvPr id="4" name="Slide Number Placeholder 3"/>
          <p:cNvSpPr>
            <a:spLocks noGrp="1"/>
          </p:cNvSpPr>
          <p:nvPr>
            <p:ph type="sldNum" sz="quarter" idx="5"/>
          </p:nvPr>
        </p:nvSpPr>
        <p:spPr/>
        <p:txBody>
          <a:bodyPr/>
          <a:lstStyle/>
          <a:p>
            <a:fld id="{3F4E6E44-24F1-4CF2-B07F-81164621A505}" type="slidenum">
              <a:rPr lang="en-GB" smtClean="0"/>
              <a:t>7</a:t>
            </a:fld>
            <a:endParaRPr lang="en-GB"/>
          </a:p>
        </p:txBody>
      </p:sp>
    </p:spTree>
    <p:extLst>
      <p:ext uri="{BB962C8B-B14F-4D97-AF65-F5344CB8AC3E}">
        <p14:creationId xmlns:p14="http://schemas.microsoft.com/office/powerpoint/2010/main" val="164981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Trainer Notes:</a:t>
            </a:r>
          </a:p>
          <a:p>
            <a:endParaRPr lang="en-GB" b="0" dirty="0"/>
          </a:p>
          <a:p>
            <a:endParaRPr lang="en-GB" b="0" dirty="0"/>
          </a:p>
        </p:txBody>
      </p:sp>
      <p:sp>
        <p:nvSpPr>
          <p:cNvPr id="4" name="Slide Number Placeholder 3"/>
          <p:cNvSpPr>
            <a:spLocks noGrp="1"/>
          </p:cNvSpPr>
          <p:nvPr>
            <p:ph type="sldNum" sz="quarter" idx="5"/>
          </p:nvPr>
        </p:nvSpPr>
        <p:spPr/>
        <p:txBody>
          <a:bodyPr/>
          <a:lstStyle/>
          <a:p>
            <a:fld id="{3F4E6E44-24F1-4CF2-B07F-81164621A505}" type="slidenum">
              <a:rPr lang="en-GB" smtClean="0"/>
              <a:t>8</a:t>
            </a:fld>
            <a:endParaRPr lang="en-GB"/>
          </a:p>
        </p:txBody>
      </p:sp>
    </p:spTree>
    <p:extLst>
      <p:ext uri="{BB962C8B-B14F-4D97-AF65-F5344CB8AC3E}">
        <p14:creationId xmlns:p14="http://schemas.microsoft.com/office/powerpoint/2010/main" val="2402698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Trainer Notes:</a:t>
            </a:r>
          </a:p>
          <a:p>
            <a:endParaRPr lang="en-GB" b="0" dirty="0"/>
          </a:p>
          <a:p>
            <a:endParaRPr lang="en-GB" b="0" dirty="0"/>
          </a:p>
        </p:txBody>
      </p:sp>
      <p:sp>
        <p:nvSpPr>
          <p:cNvPr id="4" name="Slide Number Placeholder 3"/>
          <p:cNvSpPr>
            <a:spLocks noGrp="1"/>
          </p:cNvSpPr>
          <p:nvPr>
            <p:ph type="sldNum" sz="quarter" idx="5"/>
          </p:nvPr>
        </p:nvSpPr>
        <p:spPr/>
        <p:txBody>
          <a:bodyPr/>
          <a:lstStyle/>
          <a:p>
            <a:fld id="{3F4E6E44-24F1-4CF2-B07F-81164621A505}" type="slidenum">
              <a:rPr lang="en-GB" smtClean="0"/>
              <a:t>9</a:t>
            </a:fld>
            <a:endParaRPr lang="en-GB"/>
          </a:p>
        </p:txBody>
      </p:sp>
    </p:spTree>
    <p:extLst>
      <p:ext uri="{BB962C8B-B14F-4D97-AF65-F5344CB8AC3E}">
        <p14:creationId xmlns:p14="http://schemas.microsoft.com/office/powerpoint/2010/main" val="175128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346CD-E089-42B3-B009-79347CB162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C8A22B9-1060-43DA-B8FA-2C7FCF6FB7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36B8AD-EBB9-4CF7-B33A-C7B3CD762B7E}"/>
              </a:ext>
            </a:extLst>
          </p:cNvPr>
          <p:cNvSpPr>
            <a:spLocks noGrp="1"/>
          </p:cNvSpPr>
          <p:nvPr>
            <p:ph type="dt" sz="half" idx="10"/>
          </p:nvPr>
        </p:nvSpPr>
        <p:spPr/>
        <p:txBody>
          <a:bodyPr/>
          <a:lstStyle/>
          <a:p>
            <a:fld id="{A4DED117-E1F9-4DA2-A77A-4A25B92F500F}" type="datetimeFigureOut">
              <a:rPr lang="en-GB" smtClean="0"/>
              <a:t>25/11/2024</a:t>
            </a:fld>
            <a:endParaRPr lang="en-GB"/>
          </a:p>
        </p:txBody>
      </p:sp>
      <p:sp>
        <p:nvSpPr>
          <p:cNvPr id="5" name="Footer Placeholder 4">
            <a:extLst>
              <a:ext uri="{FF2B5EF4-FFF2-40B4-BE49-F238E27FC236}">
                <a16:creationId xmlns:a16="http://schemas.microsoft.com/office/drawing/2014/main" id="{12694504-B7A0-4F2B-853F-AC3A17E0EA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2EDC23-485A-44A5-A55E-D8A717E249A7}"/>
              </a:ext>
            </a:extLst>
          </p:cNvPr>
          <p:cNvSpPr>
            <a:spLocks noGrp="1"/>
          </p:cNvSpPr>
          <p:nvPr>
            <p:ph type="sldNum" sz="quarter" idx="12"/>
          </p:nvPr>
        </p:nvSpPr>
        <p:spPr/>
        <p:txBody>
          <a:bodyPr/>
          <a:lstStyle/>
          <a:p>
            <a:fld id="{F78D3F45-0E9F-4035-8B25-309FAA3FB9DB}" type="slidenum">
              <a:rPr lang="en-GB" smtClean="0"/>
              <a:t>‹#›</a:t>
            </a:fld>
            <a:endParaRPr lang="en-GB"/>
          </a:p>
        </p:txBody>
      </p:sp>
    </p:spTree>
    <p:extLst>
      <p:ext uri="{BB962C8B-B14F-4D97-AF65-F5344CB8AC3E}">
        <p14:creationId xmlns:p14="http://schemas.microsoft.com/office/powerpoint/2010/main" val="4047847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E9A91-5E0E-475E-A5A1-1585783393B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150D2E-2ACF-4E9C-A5A6-31694664E4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11AF59-4A07-42CB-8D1F-35A02FB855E3}"/>
              </a:ext>
            </a:extLst>
          </p:cNvPr>
          <p:cNvSpPr>
            <a:spLocks noGrp="1"/>
          </p:cNvSpPr>
          <p:nvPr>
            <p:ph type="dt" sz="half" idx="10"/>
          </p:nvPr>
        </p:nvSpPr>
        <p:spPr/>
        <p:txBody>
          <a:bodyPr/>
          <a:lstStyle/>
          <a:p>
            <a:fld id="{A4DED117-E1F9-4DA2-A77A-4A25B92F500F}" type="datetimeFigureOut">
              <a:rPr lang="en-GB" smtClean="0"/>
              <a:t>25/11/2024</a:t>
            </a:fld>
            <a:endParaRPr lang="en-GB"/>
          </a:p>
        </p:txBody>
      </p:sp>
      <p:sp>
        <p:nvSpPr>
          <p:cNvPr id="5" name="Footer Placeholder 4">
            <a:extLst>
              <a:ext uri="{FF2B5EF4-FFF2-40B4-BE49-F238E27FC236}">
                <a16:creationId xmlns:a16="http://schemas.microsoft.com/office/drawing/2014/main" id="{BEB21FC8-17EB-4CDA-ADCC-61BCFB31FB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F71A9E-E6B8-4F89-8AEC-B97426218F5E}"/>
              </a:ext>
            </a:extLst>
          </p:cNvPr>
          <p:cNvSpPr>
            <a:spLocks noGrp="1"/>
          </p:cNvSpPr>
          <p:nvPr>
            <p:ph type="sldNum" sz="quarter" idx="12"/>
          </p:nvPr>
        </p:nvSpPr>
        <p:spPr/>
        <p:txBody>
          <a:bodyPr/>
          <a:lstStyle/>
          <a:p>
            <a:fld id="{F78D3F45-0E9F-4035-8B25-309FAA3FB9DB}" type="slidenum">
              <a:rPr lang="en-GB" smtClean="0"/>
              <a:t>‹#›</a:t>
            </a:fld>
            <a:endParaRPr lang="en-GB"/>
          </a:p>
        </p:txBody>
      </p:sp>
    </p:spTree>
    <p:extLst>
      <p:ext uri="{BB962C8B-B14F-4D97-AF65-F5344CB8AC3E}">
        <p14:creationId xmlns:p14="http://schemas.microsoft.com/office/powerpoint/2010/main" val="112631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B5CD8D-37AF-49AF-A59A-50CE4E7A3C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4C3AED-19FD-4AD3-A7E9-E06BD0F750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2D5A5B-7739-44F8-A6B0-241677373D3C}"/>
              </a:ext>
            </a:extLst>
          </p:cNvPr>
          <p:cNvSpPr>
            <a:spLocks noGrp="1"/>
          </p:cNvSpPr>
          <p:nvPr>
            <p:ph type="dt" sz="half" idx="10"/>
          </p:nvPr>
        </p:nvSpPr>
        <p:spPr/>
        <p:txBody>
          <a:bodyPr/>
          <a:lstStyle/>
          <a:p>
            <a:fld id="{A4DED117-E1F9-4DA2-A77A-4A25B92F500F}" type="datetimeFigureOut">
              <a:rPr lang="en-GB" smtClean="0"/>
              <a:t>25/11/2024</a:t>
            </a:fld>
            <a:endParaRPr lang="en-GB"/>
          </a:p>
        </p:txBody>
      </p:sp>
      <p:sp>
        <p:nvSpPr>
          <p:cNvPr id="5" name="Footer Placeholder 4">
            <a:extLst>
              <a:ext uri="{FF2B5EF4-FFF2-40B4-BE49-F238E27FC236}">
                <a16:creationId xmlns:a16="http://schemas.microsoft.com/office/drawing/2014/main" id="{3FE386E6-B1B7-40EC-B395-43F033D927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7B14AA-551A-465E-A42F-53C580EB23FB}"/>
              </a:ext>
            </a:extLst>
          </p:cNvPr>
          <p:cNvSpPr>
            <a:spLocks noGrp="1"/>
          </p:cNvSpPr>
          <p:nvPr>
            <p:ph type="sldNum" sz="quarter" idx="12"/>
          </p:nvPr>
        </p:nvSpPr>
        <p:spPr/>
        <p:txBody>
          <a:bodyPr/>
          <a:lstStyle/>
          <a:p>
            <a:fld id="{F78D3F45-0E9F-4035-8B25-309FAA3FB9DB}" type="slidenum">
              <a:rPr lang="en-GB" smtClean="0"/>
              <a:t>‹#›</a:t>
            </a:fld>
            <a:endParaRPr lang="en-GB"/>
          </a:p>
        </p:txBody>
      </p:sp>
    </p:spTree>
    <p:extLst>
      <p:ext uri="{BB962C8B-B14F-4D97-AF65-F5344CB8AC3E}">
        <p14:creationId xmlns:p14="http://schemas.microsoft.com/office/powerpoint/2010/main" val="45618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7436-D350-4FEA-B92C-15E32C7916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49DC12-38BA-4714-A7C9-008053EFB4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803767-1680-4676-B1D1-5B747DE38068}"/>
              </a:ext>
            </a:extLst>
          </p:cNvPr>
          <p:cNvSpPr>
            <a:spLocks noGrp="1"/>
          </p:cNvSpPr>
          <p:nvPr>
            <p:ph type="dt" sz="half" idx="10"/>
          </p:nvPr>
        </p:nvSpPr>
        <p:spPr/>
        <p:txBody>
          <a:bodyPr/>
          <a:lstStyle/>
          <a:p>
            <a:fld id="{A4DED117-E1F9-4DA2-A77A-4A25B92F500F}" type="datetimeFigureOut">
              <a:rPr lang="en-GB" smtClean="0"/>
              <a:t>25/11/2024</a:t>
            </a:fld>
            <a:endParaRPr lang="en-GB"/>
          </a:p>
        </p:txBody>
      </p:sp>
      <p:sp>
        <p:nvSpPr>
          <p:cNvPr id="5" name="Footer Placeholder 4">
            <a:extLst>
              <a:ext uri="{FF2B5EF4-FFF2-40B4-BE49-F238E27FC236}">
                <a16:creationId xmlns:a16="http://schemas.microsoft.com/office/drawing/2014/main" id="{73AED79B-1319-4DFF-A6DF-E687F8C00D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58220D-7AD7-40D7-A75D-A933631A58A5}"/>
              </a:ext>
            </a:extLst>
          </p:cNvPr>
          <p:cNvSpPr>
            <a:spLocks noGrp="1"/>
          </p:cNvSpPr>
          <p:nvPr>
            <p:ph type="sldNum" sz="quarter" idx="12"/>
          </p:nvPr>
        </p:nvSpPr>
        <p:spPr/>
        <p:txBody>
          <a:bodyPr/>
          <a:lstStyle/>
          <a:p>
            <a:fld id="{F78D3F45-0E9F-4035-8B25-309FAA3FB9DB}" type="slidenum">
              <a:rPr lang="en-GB" smtClean="0"/>
              <a:t>‹#›</a:t>
            </a:fld>
            <a:endParaRPr lang="en-GB"/>
          </a:p>
        </p:txBody>
      </p:sp>
    </p:spTree>
    <p:extLst>
      <p:ext uri="{BB962C8B-B14F-4D97-AF65-F5344CB8AC3E}">
        <p14:creationId xmlns:p14="http://schemas.microsoft.com/office/powerpoint/2010/main" val="424760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9E23B-0A68-4030-AA90-C220DACA8C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B71887-E67E-4FAD-A6A2-C82946DC20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84DB6B-D79F-48BD-B826-D792AD2FB0E6}"/>
              </a:ext>
            </a:extLst>
          </p:cNvPr>
          <p:cNvSpPr>
            <a:spLocks noGrp="1"/>
          </p:cNvSpPr>
          <p:nvPr>
            <p:ph type="dt" sz="half" idx="10"/>
          </p:nvPr>
        </p:nvSpPr>
        <p:spPr/>
        <p:txBody>
          <a:bodyPr/>
          <a:lstStyle/>
          <a:p>
            <a:fld id="{A4DED117-E1F9-4DA2-A77A-4A25B92F500F}" type="datetimeFigureOut">
              <a:rPr lang="en-GB" smtClean="0"/>
              <a:t>25/11/2024</a:t>
            </a:fld>
            <a:endParaRPr lang="en-GB"/>
          </a:p>
        </p:txBody>
      </p:sp>
      <p:sp>
        <p:nvSpPr>
          <p:cNvPr id="5" name="Footer Placeholder 4">
            <a:extLst>
              <a:ext uri="{FF2B5EF4-FFF2-40B4-BE49-F238E27FC236}">
                <a16:creationId xmlns:a16="http://schemas.microsoft.com/office/drawing/2014/main" id="{2D58CF62-D2D8-4EA5-8ED6-C3BC8A2346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B4B005-022A-4BBC-8D4D-EE4439C71726}"/>
              </a:ext>
            </a:extLst>
          </p:cNvPr>
          <p:cNvSpPr>
            <a:spLocks noGrp="1"/>
          </p:cNvSpPr>
          <p:nvPr>
            <p:ph type="sldNum" sz="quarter" idx="12"/>
          </p:nvPr>
        </p:nvSpPr>
        <p:spPr/>
        <p:txBody>
          <a:bodyPr/>
          <a:lstStyle/>
          <a:p>
            <a:fld id="{F78D3F45-0E9F-4035-8B25-309FAA3FB9DB}" type="slidenum">
              <a:rPr lang="en-GB" smtClean="0"/>
              <a:t>‹#›</a:t>
            </a:fld>
            <a:endParaRPr lang="en-GB"/>
          </a:p>
        </p:txBody>
      </p:sp>
    </p:spTree>
    <p:extLst>
      <p:ext uri="{BB962C8B-B14F-4D97-AF65-F5344CB8AC3E}">
        <p14:creationId xmlns:p14="http://schemas.microsoft.com/office/powerpoint/2010/main" val="202238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99B5-EF55-451E-9D0F-10281457F9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DB3BD8-82EC-41ED-9410-7BCA341B79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D4A859B-2979-47E8-8806-938E1390DF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820EA1-277E-45BA-9C79-FA7406D75C27}"/>
              </a:ext>
            </a:extLst>
          </p:cNvPr>
          <p:cNvSpPr>
            <a:spLocks noGrp="1"/>
          </p:cNvSpPr>
          <p:nvPr>
            <p:ph type="dt" sz="half" idx="10"/>
          </p:nvPr>
        </p:nvSpPr>
        <p:spPr/>
        <p:txBody>
          <a:bodyPr/>
          <a:lstStyle/>
          <a:p>
            <a:fld id="{A4DED117-E1F9-4DA2-A77A-4A25B92F500F}" type="datetimeFigureOut">
              <a:rPr lang="en-GB" smtClean="0"/>
              <a:t>25/11/2024</a:t>
            </a:fld>
            <a:endParaRPr lang="en-GB"/>
          </a:p>
        </p:txBody>
      </p:sp>
      <p:sp>
        <p:nvSpPr>
          <p:cNvPr id="6" name="Footer Placeholder 5">
            <a:extLst>
              <a:ext uri="{FF2B5EF4-FFF2-40B4-BE49-F238E27FC236}">
                <a16:creationId xmlns:a16="http://schemas.microsoft.com/office/drawing/2014/main" id="{6B38F481-95E9-40F0-A090-EF81E674D9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71096E-9E44-4A64-A672-ADBBB478A760}"/>
              </a:ext>
            </a:extLst>
          </p:cNvPr>
          <p:cNvSpPr>
            <a:spLocks noGrp="1"/>
          </p:cNvSpPr>
          <p:nvPr>
            <p:ph type="sldNum" sz="quarter" idx="12"/>
          </p:nvPr>
        </p:nvSpPr>
        <p:spPr/>
        <p:txBody>
          <a:bodyPr/>
          <a:lstStyle/>
          <a:p>
            <a:fld id="{F78D3F45-0E9F-4035-8B25-309FAA3FB9DB}" type="slidenum">
              <a:rPr lang="en-GB" smtClean="0"/>
              <a:t>‹#›</a:t>
            </a:fld>
            <a:endParaRPr lang="en-GB"/>
          </a:p>
        </p:txBody>
      </p:sp>
    </p:spTree>
    <p:extLst>
      <p:ext uri="{BB962C8B-B14F-4D97-AF65-F5344CB8AC3E}">
        <p14:creationId xmlns:p14="http://schemas.microsoft.com/office/powerpoint/2010/main" val="93154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9FB8-D735-4610-A3B3-6A8A1C4B9E4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D47F51-34C2-4695-9E0A-D0D5155E26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A72CE9-B478-4308-A351-5072C6F36A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AFC29A-9E29-4267-8FDA-3672086300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49F2A8-2C16-4196-80AC-3CF7C218E2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8F5AA8-ED06-438A-A457-64D8ACCF1A36}"/>
              </a:ext>
            </a:extLst>
          </p:cNvPr>
          <p:cNvSpPr>
            <a:spLocks noGrp="1"/>
          </p:cNvSpPr>
          <p:nvPr>
            <p:ph type="dt" sz="half" idx="10"/>
          </p:nvPr>
        </p:nvSpPr>
        <p:spPr/>
        <p:txBody>
          <a:bodyPr/>
          <a:lstStyle/>
          <a:p>
            <a:fld id="{A4DED117-E1F9-4DA2-A77A-4A25B92F500F}" type="datetimeFigureOut">
              <a:rPr lang="en-GB" smtClean="0"/>
              <a:t>25/11/2024</a:t>
            </a:fld>
            <a:endParaRPr lang="en-GB"/>
          </a:p>
        </p:txBody>
      </p:sp>
      <p:sp>
        <p:nvSpPr>
          <p:cNvPr id="8" name="Footer Placeholder 7">
            <a:extLst>
              <a:ext uri="{FF2B5EF4-FFF2-40B4-BE49-F238E27FC236}">
                <a16:creationId xmlns:a16="http://schemas.microsoft.com/office/drawing/2014/main" id="{E4FFFC7F-1CBF-4799-B8E5-854DF4738E2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BEE1E8D-B3BF-4EEB-8C2B-E530C59B9B09}"/>
              </a:ext>
            </a:extLst>
          </p:cNvPr>
          <p:cNvSpPr>
            <a:spLocks noGrp="1"/>
          </p:cNvSpPr>
          <p:nvPr>
            <p:ph type="sldNum" sz="quarter" idx="12"/>
          </p:nvPr>
        </p:nvSpPr>
        <p:spPr/>
        <p:txBody>
          <a:bodyPr/>
          <a:lstStyle/>
          <a:p>
            <a:fld id="{F78D3F45-0E9F-4035-8B25-309FAA3FB9DB}" type="slidenum">
              <a:rPr lang="en-GB" smtClean="0"/>
              <a:t>‹#›</a:t>
            </a:fld>
            <a:endParaRPr lang="en-GB"/>
          </a:p>
        </p:txBody>
      </p:sp>
    </p:spTree>
    <p:extLst>
      <p:ext uri="{BB962C8B-B14F-4D97-AF65-F5344CB8AC3E}">
        <p14:creationId xmlns:p14="http://schemas.microsoft.com/office/powerpoint/2010/main" val="2598009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E3968-58EE-40A5-8BAC-65EB4E8CE1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2BB389-800C-4C9F-809A-6A7EB5E6A42B}"/>
              </a:ext>
            </a:extLst>
          </p:cNvPr>
          <p:cNvSpPr>
            <a:spLocks noGrp="1"/>
          </p:cNvSpPr>
          <p:nvPr>
            <p:ph type="dt" sz="half" idx="10"/>
          </p:nvPr>
        </p:nvSpPr>
        <p:spPr/>
        <p:txBody>
          <a:bodyPr/>
          <a:lstStyle/>
          <a:p>
            <a:fld id="{A4DED117-E1F9-4DA2-A77A-4A25B92F500F}" type="datetimeFigureOut">
              <a:rPr lang="en-GB" smtClean="0"/>
              <a:t>25/11/2024</a:t>
            </a:fld>
            <a:endParaRPr lang="en-GB"/>
          </a:p>
        </p:txBody>
      </p:sp>
      <p:sp>
        <p:nvSpPr>
          <p:cNvPr id="4" name="Footer Placeholder 3">
            <a:extLst>
              <a:ext uri="{FF2B5EF4-FFF2-40B4-BE49-F238E27FC236}">
                <a16:creationId xmlns:a16="http://schemas.microsoft.com/office/drawing/2014/main" id="{C1D4FAB9-9483-4F62-8975-F2AC0351D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67AEFA-6219-4158-AD03-7157CBAB32E0}"/>
              </a:ext>
            </a:extLst>
          </p:cNvPr>
          <p:cNvSpPr>
            <a:spLocks noGrp="1"/>
          </p:cNvSpPr>
          <p:nvPr>
            <p:ph type="sldNum" sz="quarter" idx="12"/>
          </p:nvPr>
        </p:nvSpPr>
        <p:spPr/>
        <p:txBody>
          <a:bodyPr/>
          <a:lstStyle/>
          <a:p>
            <a:fld id="{F78D3F45-0E9F-4035-8B25-309FAA3FB9DB}" type="slidenum">
              <a:rPr lang="en-GB" smtClean="0"/>
              <a:t>‹#›</a:t>
            </a:fld>
            <a:endParaRPr lang="en-GB"/>
          </a:p>
        </p:txBody>
      </p:sp>
    </p:spTree>
    <p:extLst>
      <p:ext uri="{BB962C8B-B14F-4D97-AF65-F5344CB8AC3E}">
        <p14:creationId xmlns:p14="http://schemas.microsoft.com/office/powerpoint/2010/main" val="266931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38799C-3716-48E1-B72B-A866AD333862}"/>
              </a:ext>
            </a:extLst>
          </p:cNvPr>
          <p:cNvSpPr>
            <a:spLocks noGrp="1"/>
          </p:cNvSpPr>
          <p:nvPr>
            <p:ph type="dt" sz="half" idx="10"/>
          </p:nvPr>
        </p:nvSpPr>
        <p:spPr/>
        <p:txBody>
          <a:bodyPr/>
          <a:lstStyle/>
          <a:p>
            <a:fld id="{A4DED117-E1F9-4DA2-A77A-4A25B92F500F}" type="datetimeFigureOut">
              <a:rPr lang="en-GB" smtClean="0"/>
              <a:t>25/11/2024</a:t>
            </a:fld>
            <a:endParaRPr lang="en-GB"/>
          </a:p>
        </p:txBody>
      </p:sp>
      <p:sp>
        <p:nvSpPr>
          <p:cNvPr id="3" name="Footer Placeholder 2">
            <a:extLst>
              <a:ext uri="{FF2B5EF4-FFF2-40B4-BE49-F238E27FC236}">
                <a16:creationId xmlns:a16="http://schemas.microsoft.com/office/drawing/2014/main" id="{C6B5FBF7-184D-4FBF-BBC6-B3404016A6F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525D0C-F9C3-4EAA-B19B-92B0C2CB6DFB}"/>
              </a:ext>
            </a:extLst>
          </p:cNvPr>
          <p:cNvSpPr>
            <a:spLocks noGrp="1"/>
          </p:cNvSpPr>
          <p:nvPr>
            <p:ph type="sldNum" sz="quarter" idx="12"/>
          </p:nvPr>
        </p:nvSpPr>
        <p:spPr/>
        <p:txBody>
          <a:bodyPr/>
          <a:lstStyle/>
          <a:p>
            <a:fld id="{F78D3F45-0E9F-4035-8B25-309FAA3FB9DB}" type="slidenum">
              <a:rPr lang="en-GB" smtClean="0"/>
              <a:t>‹#›</a:t>
            </a:fld>
            <a:endParaRPr lang="en-GB"/>
          </a:p>
        </p:txBody>
      </p:sp>
    </p:spTree>
    <p:extLst>
      <p:ext uri="{BB962C8B-B14F-4D97-AF65-F5344CB8AC3E}">
        <p14:creationId xmlns:p14="http://schemas.microsoft.com/office/powerpoint/2010/main" val="155225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D204D-717A-4037-A5EB-62C33EB706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AB638B-A999-4F5E-A078-C860B28B8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DBEDFE-2F12-471F-8954-1FF881442C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ED5653-743F-49ED-BA54-045DE671739F}"/>
              </a:ext>
            </a:extLst>
          </p:cNvPr>
          <p:cNvSpPr>
            <a:spLocks noGrp="1"/>
          </p:cNvSpPr>
          <p:nvPr>
            <p:ph type="dt" sz="half" idx="10"/>
          </p:nvPr>
        </p:nvSpPr>
        <p:spPr/>
        <p:txBody>
          <a:bodyPr/>
          <a:lstStyle/>
          <a:p>
            <a:fld id="{A4DED117-E1F9-4DA2-A77A-4A25B92F500F}" type="datetimeFigureOut">
              <a:rPr lang="en-GB" smtClean="0"/>
              <a:t>25/11/2024</a:t>
            </a:fld>
            <a:endParaRPr lang="en-GB"/>
          </a:p>
        </p:txBody>
      </p:sp>
      <p:sp>
        <p:nvSpPr>
          <p:cNvPr id="6" name="Footer Placeholder 5">
            <a:extLst>
              <a:ext uri="{FF2B5EF4-FFF2-40B4-BE49-F238E27FC236}">
                <a16:creationId xmlns:a16="http://schemas.microsoft.com/office/drawing/2014/main" id="{299D9580-CE62-49CC-BAAC-3D04E6D328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82E135-442D-48A1-A8BB-79D147A8A936}"/>
              </a:ext>
            </a:extLst>
          </p:cNvPr>
          <p:cNvSpPr>
            <a:spLocks noGrp="1"/>
          </p:cNvSpPr>
          <p:nvPr>
            <p:ph type="sldNum" sz="quarter" idx="12"/>
          </p:nvPr>
        </p:nvSpPr>
        <p:spPr/>
        <p:txBody>
          <a:bodyPr/>
          <a:lstStyle/>
          <a:p>
            <a:fld id="{F78D3F45-0E9F-4035-8B25-309FAA3FB9DB}" type="slidenum">
              <a:rPr lang="en-GB" smtClean="0"/>
              <a:t>‹#›</a:t>
            </a:fld>
            <a:endParaRPr lang="en-GB"/>
          </a:p>
        </p:txBody>
      </p:sp>
    </p:spTree>
    <p:extLst>
      <p:ext uri="{BB962C8B-B14F-4D97-AF65-F5344CB8AC3E}">
        <p14:creationId xmlns:p14="http://schemas.microsoft.com/office/powerpoint/2010/main" val="181464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FAE3-B986-47DA-8A79-C9B26EAEF0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7F9885-7326-42DE-826D-86181D08A5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AE9BB3D-8418-4413-9037-520D657D9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14311E-6CEC-45CF-A4F5-AEF28DFDD0ED}"/>
              </a:ext>
            </a:extLst>
          </p:cNvPr>
          <p:cNvSpPr>
            <a:spLocks noGrp="1"/>
          </p:cNvSpPr>
          <p:nvPr>
            <p:ph type="dt" sz="half" idx="10"/>
          </p:nvPr>
        </p:nvSpPr>
        <p:spPr/>
        <p:txBody>
          <a:bodyPr/>
          <a:lstStyle/>
          <a:p>
            <a:fld id="{A4DED117-E1F9-4DA2-A77A-4A25B92F500F}" type="datetimeFigureOut">
              <a:rPr lang="en-GB" smtClean="0"/>
              <a:t>25/11/2024</a:t>
            </a:fld>
            <a:endParaRPr lang="en-GB"/>
          </a:p>
        </p:txBody>
      </p:sp>
      <p:sp>
        <p:nvSpPr>
          <p:cNvPr id="6" name="Footer Placeholder 5">
            <a:extLst>
              <a:ext uri="{FF2B5EF4-FFF2-40B4-BE49-F238E27FC236}">
                <a16:creationId xmlns:a16="http://schemas.microsoft.com/office/drawing/2014/main" id="{2B7AAEDA-9CB9-4449-BF81-2931F9A204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3094A3-BF2E-4D16-A2DE-BA49E41F58ED}"/>
              </a:ext>
            </a:extLst>
          </p:cNvPr>
          <p:cNvSpPr>
            <a:spLocks noGrp="1"/>
          </p:cNvSpPr>
          <p:nvPr>
            <p:ph type="sldNum" sz="quarter" idx="12"/>
          </p:nvPr>
        </p:nvSpPr>
        <p:spPr/>
        <p:txBody>
          <a:bodyPr/>
          <a:lstStyle/>
          <a:p>
            <a:fld id="{F78D3F45-0E9F-4035-8B25-309FAA3FB9DB}" type="slidenum">
              <a:rPr lang="en-GB" smtClean="0"/>
              <a:t>‹#›</a:t>
            </a:fld>
            <a:endParaRPr lang="en-GB"/>
          </a:p>
        </p:txBody>
      </p:sp>
    </p:spTree>
    <p:extLst>
      <p:ext uri="{BB962C8B-B14F-4D97-AF65-F5344CB8AC3E}">
        <p14:creationId xmlns:p14="http://schemas.microsoft.com/office/powerpoint/2010/main" val="3956153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EEF5CB-33D7-4909-932E-B95439C8D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EAC0A2-5B6D-43DA-B7DF-EB48178A0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0115EB-AE53-4AB0-93DC-94A02EC3E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ED117-E1F9-4DA2-A77A-4A25B92F500F}" type="datetimeFigureOut">
              <a:rPr lang="en-GB" smtClean="0"/>
              <a:t>25/11/2024</a:t>
            </a:fld>
            <a:endParaRPr lang="en-GB"/>
          </a:p>
        </p:txBody>
      </p:sp>
      <p:sp>
        <p:nvSpPr>
          <p:cNvPr id="5" name="Footer Placeholder 4">
            <a:extLst>
              <a:ext uri="{FF2B5EF4-FFF2-40B4-BE49-F238E27FC236}">
                <a16:creationId xmlns:a16="http://schemas.microsoft.com/office/drawing/2014/main" id="{2CE2A7F5-C879-4DB5-8A05-56D9AF6E8F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1CE0BA-3677-4A25-A53A-21D5FBDF38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D3F45-0E9F-4035-8B25-309FAA3FB9DB}" type="slidenum">
              <a:rPr lang="en-GB" smtClean="0"/>
              <a:t>‹#›</a:t>
            </a:fld>
            <a:endParaRPr lang="en-GB"/>
          </a:p>
        </p:txBody>
      </p:sp>
    </p:spTree>
    <p:extLst>
      <p:ext uri="{BB962C8B-B14F-4D97-AF65-F5344CB8AC3E}">
        <p14:creationId xmlns:p14="http://schemas.microsoft.com/office/powerpoint/2010/main" val="1248522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36mQFefBylM?start=5&amp;feature=oembed" TargetMode="External"/><Relationship Id="rId6" Type="http://schemas.openxmlformats.org/officeDocument/2006/relationships/image" Target="../media/image15.jpeg"/><Relationship Id="rId5" Type="http://schemas.openxmlformats.org/officeDocument/2006/relationships/image" Target="../media/image2.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ideo" Target="https://www.youtube.com/embed/hVYaqoMYRYs?feature=oembed" TargetMode="External"/><Relationship Id="rId6" Type="http://schemas.openxmlformats.org/officeDocument/2006/relationships/image" Target="../media/image18.jpeg"/><Relationship Id="rId5" Type="http://schemas.openxmlformats.org/officeDocument/2006/relationships/image" Target="../media/image1.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8" Type="http://schemas.openxmlformats.org/officeDocument/2006/relationships/hyperlink" Target="https://whatworks-csc.org.uk/wp-content/uploads/EMMIE-Summary-43-Domestic-violence-perpetrator-programmes-1.pdf" TargetMode="External"/><Relationship Id="rId3" Type="http://schemas.openxmlformats.org/officeDocument/2006/relationships/hyperlink" Target="http://respectphoneline.org.uk/" TargetMode="External"/><Relationship Id="rId7" Type="http://schemas.openxmlformats.org/officeDocument/2006/relationships/hyperlink" Target="https://eprints.worc.ac.uk/8499/7/AAM-8499-Bowen-2020-Coercive-control-of-women-as-mothers-via-strategic-mother-child-separation.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f.hubspotusercontent00.net/hubfs/5507857/Free%20Downloads/PerpManipulation_4721.pdf?__hsfp=4090355846&amp;__hssc=251652889.6.1617986872927&amp;__hstc=251652889.a260f3fab162465bb2696b444cfdcf6c.1597609836284.1617891735915.1617971424578.421#:~:text=Perpetrators%20manipulate%20systems%20to%20bolster%20their%20own%20power,adult%20and%20child%20survivors%20further.%20For%20example%2C%20they" TargetMode="External"/><Relationship Id="rId5" Type="http://schemas.openxmlformats.org/officeDocument/2006/relationships/hyperlink" Target="https://interventionsalliance.com/perpetrator-programme-helps-stalker-to-change-harmful-behaviour/" TargetMode="External"/><Relationship Id="rId10" Type="http://schemas.openxmlformats.org/officeDocument/2006/relationships/image" Target="../media/image2.png"/><Relationship Id="rId4" Type="http://schemas.openxmlformats.org/officeDocument/2006/relationships/hyperlink" Target="https://www.healthysurrey.org.uk/your-health/domestic-abuse" TargetMode="External"/><Relationship Id="rId9"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REYSPosRHjU?feature=oembed" TargetMode="Externa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2.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Surrey-Domestic-Abuse-Partnership-Landscape-Logo">
            <a:extLst>
              <a:ext uri="{FF2B5EF4-FFF2-40B4-BE49-F238E27FC236}">
                <a16:creationId xmlns:a16="http://schemas.microsoft.com/office/drawing/2014/main" id="{EBD334A0-72C1-4C7A-A88D-1A1EFA7CC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20" y="393658"/>
            <a:ext cx="5315171" cy="14443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8736BF-1450-468E-884A-37D2A33280A6}"/>
              </a:ext>
            </a:extLst>
          </p:cNvPr>
          <p:cNvSpPr>
            <a:spLocks noGrp="1"/>
          </p:cNvSpPr>
          <p:nvPr>
            <p:ph type="ctrTitle"/>
          </p:nvPr>
        </p:nvSpPr>
        <p:spPr>
          <a:xfrm>
            <a:off x="1399822" y="1989489"/>
            <a:ext cx="9144000" cy="2108599"/>
          </a:xfrm>
        </p:spPr>
        <p:txBody>
          <a:bodyPr>
            <a:noAutofit/>
          </a:bodyPr>
          <a:lstStyle/>
          <a:p>
            <a:r>
              <a:rPr lang="en-GB" sz="7200" b="1" dirty="0">
                <a:cs typeface="Arial" panose="020B0604020202020204" pitchFamily="34" charset="0"/>
              </a:rPr>
              <a:t>Introduction to Domestic Abuse</a:t>
            </a:r>
          </a:p>
        </p:txBody>
      </p:sp>
      <p:sp>
        <p:nvSpPr>
          <p:cNvPr id="3" name="Subtitle 2">
            <a:extLst>
              <a:ext uri="{FF2B5EF4-FFF2-40B4-BE49-F238E27FC236}">
                <a16:creationId xmlns:a16="http://schemas.microsoft.com/office/drawing/2014/main" id="{8806B42B-060E-4514-9462-A994253A6525}"/>
              </a:ext>
            </a:extLst>
          </p:cNvPr>
          <p:cNvSpPr>
            <a:spLocks noGrp="1"/>
          </p:cNvSpPr>
          <p:nvPr>
            <p:ph type="subTitle" idx="1"/>
          </p:nvPr>
        </p:nvSpPr>
        <p:spPr>
          <a:xfrm>
            <a:off x="1524000" y="6393847"/>
            <a:ext cx="9144000" cy="318053"/>
          </a:xfrm>
        </p:spPr>
        <p:txBody>
          <a:bodyPr>
            <a:normAutofit/>
          </a:bodyPr>
          <a:lstStyle/>
          <a:p>
            <a:r>
              <a:rPr lang="en-GB" sz="1600" dirty="0"/>
              <a:t>Created by Bridie on behalf of ESDAS 2023</a:t>
            </a:r>
          </a:p>
        </p:txBody>
      </p:sp>
      <p:sp>
        <p:nvSpPr>
          <p:cNvPr id="5" name="TextBox 4">
            <a:extLst>
              <a:ext uri="{FF2B5EF4-FFF2-40B4-BE49-F238E27FC236}">
                <a16:creationId xmlns:a16="http://schemas.microsoft.com/office/drawing/2014/main" id="{0B0E24E6-BE0D-E035-55C1-BF01B29D1891}"/>
              </a:ext>
            </a:extLst>
          </p:cNvPr>
          <p:cNvSpPr txBox="1"/>
          <p:nvPr/>
        </p:nvSpPr>
        <p:spPr>
          <a:xfrm>
            <a:off x="1399822" y="4358283"/>
            <a:ext cx="10555112" cy="1323439"/>
          </a:xfrm>
          <a:prstGeom prst="rect">
            <a:avLst/>
          </a:prstGeom>
          <a:noFill/>
        </p:spPr>
        <p:txBody>
          <a:bodyPr wrap="square" rtlCol="0">
            <a:spAutoFit/>
          </a:bodyPr>
          <a:lstStyle/>
          <a:p>
            <a:r>
              <a:rPr lang="en-GB" sz="4000" b="1" dirty="0">
                <a:solidFill>
                  <a:srgbClr val="993366"/>
                </a:solidFill>
                <a:latin typeface="+mj-lt"/>
              </a:rPr>
              <a:t>Trainer: 	Bridie Anderson</a:t>
            </a:r>
          </a:p>
          <a:p>
            <a:r>
              <a:rPr lang="en-GB" sz="4000" b="1" dirty="0">
                <a:solidFill>
                  <a:srgbClr val="993366"/>
                </a:solidFill>
                <a:latin typeface="+mj-lt"/>
              </a:rPr>
              <a:t>Date</a:t>
            </a:r>
            <a:r>
              <a:rPr lang="en-GB" sz="4000" b="1">
                <a:solidFill>
                  <a:srgbClr val="993366"/>
                </a:solidFill>
                <a:latin typeface="+mj-lt"/>
              </a:rPr>
              <a:t>: 	25.11.24</a:t>
            </a:r>
            <a:endParaRPr lang="en-GB" sz="4000" b="1" dirty="0">
              <a:solidFill>
                <a:srgbClr val="993366"/>
              </a:solidFill>
              <a:latin typeface="+mj-lt"/>
            </a:endParaRPr>
          </a:p>
        </p:txBody>
      </p:sp>
    </p:spTree>
    <p:extLst>
      <p:ext uri="{BB962C8B-B14F-4D97-AF65-F5344CB8AC3E}">
        <p14:creationId xmlns:p14="http://schemas.microsoft.com/office/powerpoint/2010/main" val="4166323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DF03-84EA-4CCF-9D42-9693C082E138}"/>
              </a:ext>
            </a:extLst>
          </p:cNvPr>
          <p:cNvSpPr>
            <a:spLocks noGrp="1"/>
          </p:cNvSpPr>
          <p:nvPr>
            <p:ph type="title"/>
          </p:nvPr>
        </p:nvSpPr>
        <p:spPr>
          <a:xfrm>
            <a:off x="838200" y="365125"/>
            <a:ext cx="8116957" cy="1325563"/>
          </a:xfrm>
        </p:spPr>
        <p:txBody>
          <a:bodyPr>
            <a:normAutofit/>
          </a:bodyPr>
          <a:lstStyle/>
          <a:p>
            <a:r>
              <a:rPr lang="en-GB" sz="5400" b="1" dirty="0">
                <a:solidFill>
                  <a:srgbClr val="7030A0"/>
                </a:solidFill>
                <a:latin typeface="+mj-lt"/>
              </a:rPr>
              <a:t>What is Domestic Abuse </a:t>
            </a:r>
            <a:endParaRPr lang="en-GB" sz="5400" b="1" dirty="0"/>
          </a:p>
        </p:txBody>
      </p:sp>
      <p:sp>
        <p:nvSpPr>
          <p:cNvPr id="3" name="Content Placeholder 2">
            <a:extLst>
              <a:ext uri="{FF2B5EF4-FFF2-40B4-BE49-F238E27FC236}">
                <a16:creationId xmlns:a16="http://schemas.microsoft.com/office/drawing/2014/main" id="{C584E9A3-B87E-4515-84D1-81934C5BA169}"/>
              </a:ext>
            </a:extLst>
          </p:cNvPr>
          <p:cNvSpPr>
            <a:spLocks noGrp="1"/>
          </p:cNvSpPr>
          <p:nvPr>
            <p:ph idx="1"/>
          </p:nvPr>
        </p:nvSpPr>
        <p:spPr/>
        <p:txBody>
          <a:bodyPr>
            <a:normAutofit/>
          </a:bodyPr>
          <a:lstStyle/>
          <a:p>
            <a:pPr marL="0" indent="0">
              <a:buNone/>
            </a:pPr>
            <a:endParaRPr lang="en-GB" sz="4800" b="1" dirty="0">
              <a:solidFill>
                <a:srgbClr val="7030A0"/>
              </a:solidFill>
              <a:latin typeface="+mj-lt"/>
            </a:endParaRPr>
          </a:p>
          <a:p>
            <a:pPr marL="0" indent="0">
              <a:buNone/>
            </a:pPr>
            <a:endParaRPr lang="en-GB" sz="1800" b="1" dirty="0">
              <a:solidFill>
                <a:srgbClr val="7030A0"/>
              </a:solidFill>
              <a:latin typeface="+mj-lt"/>
            </a:endParaRPr>
          </a:p>
          <a:p>
            <a:pPr marL="0" indent="0">
              <a:buNone/>
            </a:pPr>
            <a:endParaRPr lang="en-GB" sz="1800" b="1" dirty="0">
              <a:solidFill>
                <a:srgbClr val="7030A0"/>
              </a:solidFill>
              <a:latin typeface="+mj-lt"/>
            </a:endParaRPr>
          </a:p>
        </p:txBody>
      </p:sp>
      <p:pic>
        <p:nvPicPr>
          <p:cNvPr id="1026" name="Picture 2" descr="Surrey-Domestic-Abuse-Partnership-Landscape-Logo">
            <a:extLst>
              <a:ext uri="{FF2B5EF4-FFF2-40B4-BE49-F238E27FC236}">
                <a16:creationId xmlns:a16="http://schemas.microsoft.com/office/drawing/2014/main" id="{BF0E932A-D911-4621-8746-AB4292ADB9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4142" y="333755"/>
            <a:ext cx="2554475" cy="694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DA2F4A3-C003-40DF-9DA9-E5691C56A8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38537" y="6516688"/>
            <a:ext cx="5114925" cy="26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nline Media 5" title="Hidden in Plain Sight - Coercive Control and Domestic Abuse">
            <a:hlinkClick r:id="" action="ppaction://media"/>
            <a:extLst>
              <a:ext uri="{FF2B5EF4-FFF2-40B4-BE49-F238E27FC236}">
                <a16:creationId xmlns:a16="http://schemas.microsoft.com/office/drawing/2014/main" id="{13A9B849-EB83-5DBC-E9DA-D5118BD7C73A}"/>
              </a:ext>
            </a:extLst>
          </p:cNvPr>
          <p:cNvPicPr>
            <a:picLocks noRot="1" noChangeAspect="1"/>
          </p:cNvPicPr>
          <p:nvPr>
            <a:videoFile r:link="rId1"/>
          </p:nvPr>
        </p:nvPicPr>
        <p:blipFill>
          <a:blip r:embed="rId6"/>
          <a:stretch>
            <a:fillRect/>
          </a:stretch>
        </p:blipFill>
        <p:spPr>
          <a:xfrm>
            <a:off x="1846277" y="1544638"/>
            <a:ext cx="8499444" cy="4802187"/>
          </a:xfrm>
          <a:prstGeom prst="rect">
            <a:avLst/>
          </a:prstGeom>
        </p:spPr>
      </p:pic>
    </p:spTree>
    <p:extLst>
      <p:ext uri="{BB962C8B-B14F-4D97-AF65-F5344CB8AC3E}">
        <p14:creationId xmlns:p14="http://schemas.microsoft.com/office/powerpoint/2010/main" val="126216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59E70A4-9B0F-D659-F671-64B847BD24AB}"/>
              </a:ext>
            </a:extLst>
          </p:cNvPr>
          <p:cNvSpPr>
            <a:spLocks noGrp="1"/>
          </p:cNvSpPr>
          <p:nvPr>
            <p:ph type="subTitle" idx="1"/>
          </p:nvPr>
        </p:nvSpPr>
        <p:spPr>
          <a:xfrm>
            <a:off x="459068" y="567323"/>
            <a:ext cx="4649380" cy="819025"/>
          </a:xfrm>
        </p:spPr>
        <p:txBody>
          <a:bodyPr>
            <a:normAutofit/>
          </a:bodyPr>
          <a:lstStyle/>
          <a:p>
            <a:pPr algn="l">
              <a:spcAft>
                <a:spcPts val="1200"/>
              </a:spcAft>
            </a:pPr>
            <a:r>
              <a:rPr lang="en-GB" sz="4800" b="1" dirty="0">
                <a:latin typeface="+mj-lt"/>
              </a:rPr>
              <a:t>Impact on victims</a:t>
            </a:r>
          </a:p>
        </p:txBody>
      </p:sp>
      <p:pic>
        <p:nvPicPr>
          <p:cNvPr id="5" name="Picture 4" descr="Woman by the beach">
            <a:extLst>
              <a:ext uri="{FF2B5EF4-FFF2-40B4-BE49-F238E27FC236}">
                <a16:creationId xmlns:a16="http://schemas.microsoft.com/office/drawing/2014/main" id="{AEEBB175-3530-E7E2-02C3-6FC226A39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068" y="1837309"/>
            <a:ext cx="5652319" cy="3773837"/>
          </a:xfrm>
          <a:prstGeom prst="rect">
            <a:avLst/>
          </a:prstGeom>
          <a:effectLst>
            <a:softEdge rad="190500"/>
          </a:effectLst>
        </p:spPr>
      </p:pic>
      <p:sp>
        <p:nvSpPr>
          <p:cNvPr id="6" name="TextBox 5">
            <a:extLst>
              <a:ext uri="{FF2B5EF4-FFF2-40B4-BE49-F238E27FC236}">
                <a16:creationId xmlns:a16="http://schemas.microsoft.com/office/drawing/2014/main" id="{9458F4A4-1A4E-D6E6-D8F6-6A5206FCF704}"/>
              </a:ext>
            </a:extLst>
          </p:cNvPr>
          <p:cNvSpPr txBox="1"/>
          <p:nvPr/>
        </p:nvSpPr>
        <p:spPr>
          <a:xfrm>
            <a:off x="6282593" y="1837309"/>
            <a:ext cx="5804718" cy="4154984"/>
          </a:xfrm>
          <a:prstGeom prst="rect">
            <a:avLst/>
          </a:prstGeom>
          <a:noFill/>
        </p:spPr>
        <p:txBody>
          <a:bodyPr wrap="square" rtlCol="0">
            <a:spAutoFit/>
          </a:bodyPr>
          <a:lstStyle/>
          <a:p>
            <a:r>
              <a:rPr lang="en-GB" sz="2400" dirty="0"/>
              <a:t>Fear			Hopelessness</a:t>
            </a:r>
          </a:p>
          <a:p>
            <a:r>
              <a:rPr lang="en-GB" sz="2400" dirty="0"/>
              <a:t>Confusion		Depression</a:t>
            </a:r>
          </a:p>
          <a:p>
            <a:r>
              <a:rPr lang="en-GB" sz="2400" dirty="0"/>
              <a:t>Hope			Self hatred</a:t>
            </a:r>
          </a:p>
          <a:p>
            <a:r>
              <a:rPr lang="en-GB" sz="2400" dirty="0"/>
              <a:t>Mistrust		Headaches</a:t>
            </a:r>
          </a:p>
          <a:p>
            <a:r>
              <a:rPr lang="en-GB" sz="2400" dirty="0"/>
              <a:t>Love/ hate		Gastrointestinal issues</a:t>
            </a:r>
          </a:p>
          <a:p>
            <a:r>
              <a:rPr lang="en-GB" sz="2400" dirty="0"/>
              <a:t>Exhaustion		Alcohol and substance Chronic fatigue	misuse</a:t>
            </a:r>
          </a:p>
          <a:p>
            <a:r>
              <a:rPr lang="en-GB" sz="2400" dirty="0"/>
              <a:t>Hypervigilance		Distressed</a:t>
            </a:r>
          </a:p>
          <a:p>
            <a:r>
              <a:rPr lang="en-GB" sz="2400" dirty="0"/>
              <a:t>Exaggerated startle 	Trauma</a:t>
            </a:r>
          </a:p>
          <a:p>
            <a:r>
              <a:rPr lang="en-GB" sz="2400" dirty="0"/>
              <a:t>response		Angry</a:t>
            </a:r>
          </a:p>
          <a:p>
            <a:r>
              <a:rPr lang="en-GB" sz="2400" dirty="0"/>
              <a:t>Unstable mood	Ashamed</a:t>
            </a:r>
          </a:p>
        </p:txBody>
      </p:sp>
      <p:pic>
        <p:nvPicPr>
          <p:cNvPr id="4" name="Picture 2" descr="Surrey-Domestic-Abuse-Partnership-Landscape-Logo">
            <a:extLst>
              <a:ext uri="{FF2B5EF4-FFF2-40B4-BE49-F238E27FC236}">
                <a16:creationId xmlns:a16="http://schemas.microsoft.com/office/drawing/2014/main" id="{18F51FC2-83AD-DC1B-9498-AF6705C7E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142" y="333755"/>
            <a:ext cx="2554475" cy="69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933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65D256-8434-8D96-7783-414F5544D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1120" y="685351"/>
            <a:ext cx="6621336" cy="54872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A7A371C-A6B6-284E-93B9-8F3BB323C5C9}"/>
              </a:ext>
            </a:extLst>
          </p:cNvPr>
          <p:cNvSpPr txBox="1"/>
          <p:nvPr/>
        </p:nvSpPr>
        <p:spPr>
          <a:xfrm>
            <a:off x="689317" y="2302971"/>
            <a:ext cx="2293034" cy="2677656"/>
          </a:xfrm>
          <a:prstGeom prst="rect">
            <a:avLst/>
          </a:prstGeom>
          <a:noFill/>
        </p:spPr>
        <p:txBody>
          <a:bodyPr wrap="square">
            <a:spAutoFit/>
          </a:bodyPr>
          <a:lstStyle/>
          <a:p>
            <a:r>
              <a:rPr lang="en-GB" sz="2800" dirty="0">
                <a:latin typeface="Calibri" panose="020F0502020204030204" pitchFamily="34" charset="0"/>
                <a:cs typeface="Calibri" panose="020F0502020204030204" pitchFamily="34" charset="0"/>
              </a:rPr>
              <a:t>What barriers may be present for victims from marginalised communities?</a:t>
            </a:r>
            <a:endParaRPr lang="en-GB" sz="2800" dirty="0"/>
          </a:p>
        </p:txBody>
      </p:sp>
      <p:sp>
        <p:nvSpPr>
          <p:cNvPr id="7" name="Subtitle 2">
            <a:extLst>
              <a:ext uri="{FF2B5EF4-FFF2-40B4-BE49-F238E27FC236}">
                <a16:creationId xmlns:a16="http://schemas.microsoft.com/office/drawing/2014/main" id="{77346571-46E9-6AF2-F51D-31BAD1BAA4DB}"/>
              </a:ext>
            </a:extLst>
          </p:cNvPr>
          <p:cNvSpPr>
            <a:spLocks noGrp="1"/>
          </p:cNvSpPr>
          <p:nvPr>
            <p:ph type="subTitle" idx="1"/>
          </p:nvPr>
        </p:nvSpPr>
        <p:spPr>
          <a:xfrm>
            <a:off x="460642" y="449338"/>
            <a:ext cx="4649380" cy="819025"/>
          </a:xfrm>
        </p:spPr>
        <p:txBody>
          <a:bodyPr>
            <a:normAutofit/>
          </a:bodyPr>
          <a:lstStyle/>
          <a:p>
            <a:pPr algn="l">
              <a:spcAft>
                <a:spcPts val="1200"/>
              </a:spcAft>
            </a:pPr>
            <a:r>
              <a:rPr lang="en-GB" sz="4800" b="1" dirty="0">
                <a:latin typeface="+mj-lt"/>
              </a:rPr>
              <a:t>Intersectionality</a:t>
            </a:r>
          </a:p>
        </p:txBody>
      </p:sp>
      <p:pic>
        <p:nvPicPr>
          <p:cNvPr id="4" name="Picture 2" descr="Surrey-Domestic-Abuse-Partnership-Landscape-Logo">
            <a:extLst>
              <a:ext uri="{FF2B5EF4-FFF2-40B4-BE49-F238E27FC236}">
                <a16:creationId xmlns:a16="http://schemas.microsoft.com/office/drawing/2014/main" id="{45C54D57-3C12-4C57-90B0-6439AD80DA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4142" y="333755"/>
            <a:ext cx="2554475" cy="69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311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65D256-8434-8D96-7783-414F5544D1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966" y="2010060"/>
            <a:ext cx="3176285" cy="263228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77346571-46E9-6AF2-F51D-31BAD1BAA4DB}"/>
              </a:ext>
            </a:extLst>
          </p:cNvPr>
          <p:cNvSpPr>
            <a:spLocks noGrp="1"/>
          </p:cNvSpPr>
          <p:nvPr>
            <p:ph type="subTitle" idx="1"/>
          </p:nvPr>
        </p:nvSpPr>
        <p:spPr>
          <a:xfrm>
            <a:off x="460642" y="449338"/>
            <a:ext cx="4649380" cy="819025"/>
          </a:xfrm>
        </p:spPr>
        <p:txBody>
          <a:bodyPr>
            <a:normAutofit/>
          </a:bodyPr>
          <a:lstStyle/>
          <a:p>
            <a:pPr algn="l">
              <a:spcAft>
                <a:spcPts val="1200"/>
              </a:spcAft>
            </a:pPr>
            <a:r>
              <a:rPr lang="en-GB" sz="4800" b="1" dirty="0">
                <a:latin typeface="+mj-lt"/>
              </a:rPr>
              <a:t>Intersectionality</a:t>
            </a:r>
          </a:p>
        </p:txBody>
      </p:sp>
      <p:pic>
        <p:nvPicPr>
          <p:cNvPr id="4" name="Picture 2" descr="Surrey-Domestic-Abuse-Partnership-Landscape-Logo">
            <a:extLst>
              <a:ext uri="{FF2B5EF4-FFF2-40B4-BE49-F238E27FC236}">
                <a16:creationId xmlns:a16="http://schemas.microsoft.com/office/drawing/2014/main" id="{45C54D57-3C12-4C57-90B0-6439AD80DA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4142" y="333755"/>
            <a:ext cx="2554475" cy="694151"/>
          </a:xfrm>
          <a:prstGeom prst="rect">
            <a:avLst/>
          </a:prstGeom>
          <a:noFill/>
          <a:extLst>
            <a:ext uri="{909E8E84-426E-40DD-AFC4-6F175D3DCCD1}">
              <a14:hiddenFill xmlns:a14="http://schemas.microsoft.com/office/drawing/2010/main">
                <a:solidFill>
                  <a:srgbClr val="FFFFFF"/>
                </a:solidFill>
              </a14:hiddenFill>
            </a:ext>
          </a:extLst>
        </p:spPr>
      </p:pic>
      <p:pic>
        <p:nvPicPr>
          <p:cNvPr id="2" name="Online Media 1" title="(BSL) The Road We've Had To Walk #DeserveToBeHeard">
            <a:hlinkClick r:id="" action="ppaction://media"/>
            <a:extLst>
              <a:ext uri="{FF2B5EF4-FFF2-40B4-BE49-F238E27FC236}">
                <a16:creationId xmlns:a16="http://schemas.microsoft.com/office/drawing/2014/main" id="{AFFB3D59-C78D-AE13-9FC2-A16992B60F2F}"/>
              </a:ext>
            </a:extLst>
          </p:cNvPr>
          <p:cNvPicPr>
            <a:picLocks noRot="1" noChangeAspect="1"/>
          </p:cNvPicPr>
          <p:nvPr>
            <a:videoFile r:link="rId1"/>
          </p:nvPr>
        </p:nvPicPr>
        <p:blipFill>
          <a:blip r:embed="rId6"/>
          <a:stretch>
            <a:fillRect/>
          </a:stretch>
        </p:blipFill>
        <p:spPr>
          <a:xfrm>
            <a:off x="4146061" y="1761881"/>
            <a:ext cx="6748310" cy="3812795"/>
          </a:xfrm>
          <a:prstGeom prst="rect">
            <a:avLst/>
          </a:prstGeom>
        </p:spPr>
      </p:pic>
      <p:sp>
        <p:nvSpPr>
          <p:cNvPr id="5" name="TextBox 4">
            <a:extLst>
              <a:ext uri="{FF2B5EF4-FFF2-40B4-BE49-F238E27FC236}">
                <a16:creationId xmlns:a16="http://schemas.microsoft.com/office/drawing/2014/main" id="{9107BBD1-241E-9631-339C-66DF1F1B23B2}"/>
              </a:ext>
            </a:extLst>
          </p:cNvPr>
          <p:cNvSpPr txBox="1"/>
          <p:nvPr/>
        </p:nvSpPr>
        <p:spPr>
          <a:xfrm>
            <a:off x="1184031" y="6096000"/>
            <a:ext cx="10093569" cy="369332"/>
          </a:xfrm>
          <a:prstGeom prst="rect">
            <a:avLst/>
          </a:prstGeom>
          <a:noFill/>
        </p:spPr>
        <p:txBody>
          <a:bodyPr wrap="square" rtlCol="0">
            <a:spAutoFit/>
          </a:bodyPr>
          <a:lstStyle/>
          <a:p>
            <a:r>
              <a:rPr lang="en-GB" dirty="0"/>
              <a:t>Women’s Aid – Deserve to be heard</a:t>
            </a:r>
          </a:p>
        </p:txBody>
      </p:sp>
    </p:spTree>
    <p:extLst>
      <p:ext uri="{BB962C8B-B14F-4D97-AF65-F5344CB8AC3E}">
        <p14:creationId xmlns:p14="http://schemas.microsoft.com/office/powerpoint/2010/main" val="123630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59E70A4-9B0F-D659-F671-64B847BD24AB}"/>
              </a:ext>
            </a:extLst>
          </p:cNvPr>
          <p:cNvSpPr>
            <a:spLocks noGrp="1"/>
          </p:cNvSpPr>
          <p:nvPr>
            <p:ph type="subTitle" idx="1"/>
          </p:nvPr>
        </p:nvSpPr>
        <p:spPr>
          <a:xfrm>
            <a:off x="459068" y="567323"/>
            <a:ext cx="4649380" cy="1402079"/>
          </a:xfrm>
        </p:spPr>
        <p:txBody>
          <a:bodyPr>
            <a:normAutofit lnSpcReduction="10000"/>
          </a:bodyPr>
          <a:lstStyle/>
          <a:p>
            <a:pPr algn="l">
              <a:spcAft>
                <a:spcPts val="1200"/>
              </a:spcAft>
            </a:pPr>
            <a:r>
              <a:rPr lang="en-GB" sz="4800" b="1" dirty="0">
                <a:latin typeface="+mj-lt"/>
              </a:rPr>
              <a:t>Unhelpful things to avoid saying</a:t>
            </a:r>
          </a:p>
        </p:txBody>
      </p:sp>
      <p:sp>
        <p:nvSpPr>
          <p:cNvPr id="4" name="Speech Bubble: Rectangle 3">
            <a:extLst>
              <a:ext uri="{FF2B5EF4-FFF2-40B4-BE49-F238E27FC236}">
                <a16:creationId xmlns:a16="http://schemas.microsoft.com/office/drawing/2014/main" id="{F630A2FB-2E93-1EFC-EFDE-41D2D2DE3E14}"/>
              </a:ext>
            </a:extLst>
          </p:cNvPr>
          <p:cNvSpPr/>
          <p:nvPr/>
        </p:nvSpPr>
        <p:spPr>
          <a:xfrm>
            <a:off x="604911" y="2193858"/>
            <a:ext cx="3460652" cy="1079695"/>
          </a:xfrm>
          <a:prstGeom prst="wedgeRectCallout">
            <a:avLst>
              <a:gd name="adj1" fmla="val 65345"/>
              <a:gd name="adj2" fmla="val -3000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rPr>
              <a:t>You need to leave him/her</a:t>
            </a:r>
          </a:p>
        </p:txBody>
      </p:sp>
      <p:sp>
        <p:nvSpPr>
          <p:cNvPr id="7" name="Speech Bubble: Rectangle 6">
            <a:extLst>
              <a:ext uri="{FF2B5EF4-FFF2-40B4-BE49-F238E27FC236}">
                <a16:creationId xmlns:a16="http://schemas.microsoft.com/office/drawing/2014/main" id="{3E662E8A-350F-DB82-5D27-BF73D80DF7B7}"/>
              </a:ext>
            </a:extLst>
          </p:cNvPr>
          <p:cNvSpPr/>
          <p:nvPr/>
        </p:nvSpPr>
        <p:spPr>
          <a:xfrm>
            <a:off x="4789707" y="2726637"/>
            <a:ext cx="2612585" cy="1093831"/>
          </a:xfrm>
          <a:prstGeom prst="wedgeRectCallout">
            <a:avLst>
              <a:gd name="adj1" fmla="val 6403"/>
              <a:gd name="adj2" fmla="val -7561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rPr>
              <a:t>Your partner is a bad person</a:t>
            </a:r>
          </a:p>
        </p:txBody>
      </p:sp>
      <p:sp>
        <p:nvSpPr>
          <p:cNvPr id="8" name="Speech Bubble: Rectangle 7">
            <a:extLst>
              <a:ext uri="{FF2B5EF4-FFF2-40B4-BE49-F238E27FC236}">
                <a16:creationId xmlns:a16="http://schemas.microsoft.com/office/drawing/2014/main" id="{7BF560D3-42AE-6145-35CF-A171EA14D999}"/>
              </a:ext>
            </a:extLst>
          </p:cNvPr>
          <p:cNvSpPr/>
          <p:nvPr/>
        </p:nvSpPr>
        <p:spPr>
          <a:xfrm>
            <a:off x="501473" y="3669549"/>
            <a:ext cx="3460652" cy="1079695"/>
          </a:xfrm>
          <a:prstGeom prst="wedgeRectCallout">
            <a:avLst>
              <a:gd name="adj1" fmla="val -29370"/>
              <a:gd name="adj2" fmla="val 82044"/>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rPr>
              <a:t>Don’t go back if it’s that bad</a:t>
            </a:r>
          </a:p>
        </p:txBody>
      </p:sp>
      <p:sp>
        <p:nvSpPr>
          <p:cNvPr id="9" name="Speech Bubble: Rectangle 8">
            <a:extLst>
              <a:ext uri="{FF2B5EF4-FFF2-40B4-BE49-F238E27FC236}">
                <a16:creationId xmlns:a16="http://schemas.microsoft.com/office/drawing/2014/main" id="{2DD2D3B4-F1C0-E2C1-9FC4-DDB27BE9C758}"/>
              </a:ext>
            </a:extLst>
          </p:cNvPr>
          <p:cNvSpPr/>
          <p:nvPr/>
        </p:nvSpPr>
        <p:spPr>
          <a:xfrm>
            <a:off x="5353228" y="951451"/>
            <a:ext cx="3460652" cy="1079695"/>
          </a:xfrm>
          <a:prstGeom prst="wedgeRectCallout">
            <a:avLst>
              <a:gd name="adj1" fmla="val -44817"/>
              <a:gd name="adj2" fmla="val 7943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rPr>
              <a:t>We can keep you safe</a:t>
            </a:r>
          </a:p>
        </p:txBody>
      </p:sp>
      <p:sp>
        <p:nvSpPr>
          <p:cNvPr id="10" name="Speech Bubble: Rectangle 9">
            <a:extLst>
              <a:ext uri="{FF2B5EF4-FFF2-40B4-BE49-F238E27FC236}">
                <a16:creationId xmlns:a16="http://schemas.microsoft.com/office/drawing/2014/main" id="{882094C2-38A5-996D-E08D-9C13494BFBE4}"/>
              </a:ext>
            </a:extLst>
          </p:cNvPr>
          <p:cNvSpPr/>
          <p:nvPr/>
        </p:nvSpPr>
        <p:spPr>
          <a:xfrm>
            <a:off x="7887286" y="2274617"/>
            <a:ext cx="3460652" cy="1079695"/>
          </a:xfrm>
          <a:prstGeom prst="wedgeRectCallout">
            <a:avLst>
              <a:gd name="adj1" fmla="val 40142"/>
              <a:gd name="adj2" fmla="val -76914"/>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rPr>
              <a:t>You need to fight back, stand up for yourself</a:t>
            </a:r>
          </a:p>
        </p:txBody>
      </p:sp>
      <p:sp>
        <p:nvSpPr>
          <p:cNvPr id="11" name="Speech Bubble: Rectangle 10">
            <a:extLst>
              <a:ext uri="{FF2B5EF4-FFF2-40B4-BE49-F238E27FC236}">
                <a16:creationId xmlns:a16="http://schemas.microsoft.com/office/drawing/2014/main" id="{050D3214-EADD-D929-38CE-12936838DE6A}"/>
              </a:ext>
            </a:extLst>
          </p:cNvPr>
          <p:cNvSpPr/>
          <p:nvPr/>
        </p:nvSpPr>
        <p:spPr>
          <a:xfrm>
            <a:off x="501474" y="5241536"/>
            <a:ext cx="3460652" cy="1079695"/>
          </a:xfrm>
          <a:prstGeom prst="wedgeRectCallout">
            <a:avLst>
              <a:gd name="adj1" fmla="val 10874"/>
              <a:gd name="adj2" fmla="val -70399"/>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rPr>
              <a:t>You need to leave for the kids' sake</a:t>
            </a:r>
          </a:p>
        </p:txBody>
      </p:sp>
      <p:sp>
        <p:nvSpPr>
          <p:cNvPr id="12" name="Speech Bubble: Rectangle 11">
            <a:extLst>
              <a:ext uri="{FF2B5EF4-FFF2-40B4-BE49-F238E27FC236}">
                <a16:creationId xmlns:a16="http://schemas.microsoft.com/office/drawing/2014/main" id="{DFC445D9-7D13-C52E-24D2-EA2DBF6D2D74}"/>
              </a:ext>
            </a:extLst>
          </p:cNvPr>
          <p:cNvSpPr/>
          <p:nvPr/>
        </p:nvSpPr>
        <p:spPr>
          <a:xfrm>
            <a:off x="4368574" y="4201461"/>
            <a:ext cx="3002898" cy="2327353"/>
          </a:xfrm>
          <a:prstGeom prst="wedgeRectCallout">
            <a:avLst>
              <a:gd name="adj1" fmla="val -50904"/>
              <a:gd name="adj2" fmla="val -6531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rPr>
              <a:t>Get someone to have a word with them, a friend, family member to tell them to stop</a:t>
            </a:r>
          </a:p>
        </p:txBody>
      </p:sp>
      <p:sp>
        <p:nvSpPr>
          <p:cNvPr id="13" name="Speech Bubble: Rectangle 12">
            <a:extLst>
              <a:ext uri="{FF2B5EF4-FFF2-40B4-BE49-F238E27FC236}">
                <a16:creationId xmlns:a16="http://schemas.microsoft.com/office/drawing/2014/main" id="{E3A91A43-3AF1-1F73-917F-588C5547B54F}"/>
              </a:ext>
            </a:extLst>
          </p:cNvPr>
          <p:cNvSpPr/>
          <p:nvPr/>
        </p:nvSpPr>
        <p:spPr>
          <a:xfrm>
            <a:off x="7929690" y="3661615"/>
            <a:ext cx="3460652" cy="1079695"/>
          </a:xfrm>
          <a:prstGeom prst="wedgeRectCallout">
            <a:avLst>
              <a:gd name="adj1" fmla="val 66565"/>
              <a:gd name="adj2" fmla="val -27402"/>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rPr>
              <a:t>You need to leave them</a:t>
            </a:r>
          </a:p>
        </p:txBody>
      </p:sp>
      <p:sp>
        <p:nvSpPr>
          <p:cNvPr id="14" name="Speech Bubble: Rectangle 13">
            <a:extLst>
              <a:ext uri="{FF2B5EF4-FFF2-40B4-BE49-F238E27FC236}">
                <a16:creationId xmlns:a16="http://schemas.microsoft.com/office/drawing/2014/main" id="{7FFC6605-9CEE-A8AD-9B74-B1F62705D951}"/>
              </a:ext>
            </a:extLst>
          </p:cNvPr>
          <p:cNvSpPr/>
          <p:nvPr/>
        </p:nvSpPr>
        <p:spPr>
          <a:xfrm>
            <a:off x="7792477" y="5308924"/>
            <a:ext cx="2702021" cy="1219891"/>
          </a:xfrm>
          <a:prstGeom prst="wedgeRectCallout">
            <a:avLst>
              <a:gd name="adj1" fmla="val 45451"/>
              <a:gd name="adj2" fmla="val -7561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rPr>
              <a:t>You are a victim and need protecting</a:t>
            </a:r>
          </a:p>
        </p:txBody>
      </p:sp>
      <p:pic>
        <p:nvPicPr>
          <p:cNvPr id="5" name="Picture 2" descr="Surrey-Domestic-Abuse-Partnership-Landscape-Logo">
            <a:extLst>
              <a:ext uri="{FF2B5EF4-FFF2-40B4-BE49-F238E27FC236}">
                <a16:creationId xmlns:a16="http://schemas.microsoft.com/office/drawing/2014/main" id="{C8F92296-251E-DB41-7209-DC7E57B45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142" y="333755"/>
            <a:ext cx="2554475" cy="69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613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59E70A4-9B0F-D659-F671-64B847BD24AB}"/>
              </a:ext>
            </a:extLst>
          </p:cNvPr>
          <p:cNvSpPr>
            <a:spLocks noGrp="1"/>
          </p:cNvSpPr>
          <p:nvPr>
            <p:ph type="subTitle" idx="1"/>
          </p:nvPr>
        </p:nvSpPr>
        <p:spPr>
          <a:xfrm>
            <a:off x="459068" y="567323"/>
            <a:ext cx="4649380" cy="1402079"/>
          </a:xfrm>
        </p:spPr>
        <p:txBody>
          <a:bodyPr>
            <a:normAutofit lnSpcReduction="10000"/>
          </a:bodyPr>
          <a:lstStyle/>
          <a:p>
            <a:pPr algn="l">
              <a:spcAft>
                <a:spcPts val="1200"/>
              </a:spcAft>
            </a:pPr>
            <a:r>
              <a:rPr lang="en-GB" sz="4800" b="1" dirty="0">
                <a:latin typeface="+mj-lt"/>
              </a:rPr>
              <a:t>Helpful things to say</a:t>
            </a:r>
          </a:p>
        </p:txBody>
      </p:sp>
      <p:sp>
        <p:nvSpPr>
          <p:cNvPr id="10" name="Speech Bubble: Rectangle 9">
            <a:extLst>
              <a:ext uri="{FF2B5EF4-FFF2-40B4-BE49-F238E27FC236}">
                <a16:creationId xmlns:a16="http://schemas.microsoft.com/office/drawing/2014/main" id="{882094C2-38A5-996D-E08D-9C13494BFBE4}"/>
              </a:ext>
            </a:extLst>
          </p:cNvPr>
          <p:cNvSpPr/>
          <p:nvPr/>
        </p:nvSpPr>
        <p:spPr>
          <a:xfrm>
            <a:off x="8413573" y="1525015"/>
            <a:ext cx="3298299" cy="1272764"/>
          </a:xfrm>
          <a:prstGeom prst="wedgeRectCallout">
            <a:avLst>
              <a:gd name="adj1" fmla="val 47846"/>
              <a:gd name="adj2" fmla="val 63766"/>
            </a:avLst>
          </a:prstGeom>
          <a:solidFill>
            <a:srgbClr val="894776"/>
          </a:solidFill>
          <a:ln>
            <a:solidFill>
              <a:srgbClr val="894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mj-lt"/>
              </a:rPr>
              <a:t>It sounds like you are dealing with a very difficult situation </a:t>
            </a:r>
          </a:p>
        </p:txBody>
      </p:sp>
      <p:sp>
        <p:nvSpPr>
          <p:cNvPr id="13" name="Speech Bubble: Rectangle 12">
            <a:extLst>
              <a:ext uri="{FF2B5EF4-FFF2-40B4-BE49-F238E27FC236}">
                <a16:creationId xmlns:a16="http://schemas.microsoft.com/office/drawing/2014/main" id="{E3A91A43-3AF1-1F73-917F-588C5547B54F}"/>
              </a:ext>
            </a:extLst>
          </p:cNvPr>
          <p:cNvSpPr/>
          <p:nvPr/>
        </p:nvSpPr>
        <p:spPr>
          <a:xfrm>
            <a:off x="8070166" y="3131985"/>
            <a:ext cx="3460652" cy="1200065"/>
          </a:xfrm>
          <a:prstGeom prst="wedgeRectCallout">
            <a:avLst>
              <a:gd name="adj1" fmla="val 66565"/>
              <a:gd name="adj2" fmla="val -27402"/>
            </a:avLst>
          </a:prstGeom>
          <a:solidFill>
            <a:srgbClr val="894776"/>
          </a:solidFill>
          <a:ln>
            <a:solidFill>
              <a:srgbClr val="894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mj-lt"/>
              </a:rPr>
              <a:t>I can see how hard this is for you and we can get you some support</a:t>
            </a:r>
          </a:p>
        </p:txBody>
      </p:sp>
      <p:sp>
        <p:nvSpPr>
          <p:cNvPr id="18" name="Speech Bubble: Rectangle 17">
            <a:extLst>
              <a:ext uri="{FF2B5EF4-FFF2-40B4-BE49-F238E27FC236}">
                <a16:creationId xmlns:a16="http://schemas.microsoft.com/office/drawing/2014/main" id="{E50F4260-2718-81F9-BBB5-3992D388E97C}"/>
              </a:ext>
            </a:extLst>
          </p:cNvPr>
          <p:cNvSpPr/>
          <p:nvPr/>
        </p:nvSpPr>
        <p:spPr>
          <a:xfrm>
            <a:off x="4437638" y="3962805"/>
            <a:ext cx="3087441" cy="2550537"/>
          </a:xfrm>
          <a:prstGeom prst="wedgeRectCallout">
            <a:avLst>
              <a:gd name="adj1" fmla="val -50904"/>
              <a:gd name="adj2" fmla="val -65318"/>
            </a:avLst>
          </a:prstGeom>
          <a:solidFill>
            <a:srgbClr val="894776"/>
          </a:solidFill>
          <a:ln>
            <a:solidFill>
              <a:srgbClr val="894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mj-lt"/>
              </a:rPr>
              <a:t>Have you spoken to anyone about it? Did you know there are independent specialists who can support you?</a:t>
            </a:r>
          </a:p>
        </p:txBody>
      </p:sp>
      <p:sp>
        <p:nvSpPr>
          <p:cNvPr id="19" name="Speech Bubble: Rectangle 18">
            <a:extLst>
              <a:ext uri="{FF2B5EF4-FFF2-40B4-BE49-F238E27FC236}">
                <a16:creationId xmlns:a16="http://schemas.microsoft.com/office/drawing/2014/main" id="{691070F0-E005-F3BF-16CA-11105708FE0F}"/>
              </a:ext>
            </a:extLst>
          </p:cNvPr>
          <p:cNvSpPr/>
          <p:nvPr/>
        </p:nvSpPr>
        <p:spPr>
          <a:xfrm>
            <a:off x="7708569" y="4511171"/>
            <a:ext cx="3709708" cy="2002171"/>
          </a:xfrm>
          <a:prstGeom prst="wedgeRectCallout">
            <a:avLst>
              <a:gd name="adj1" fmla="val 61856"/>
              <a:gd name="adj2" fmla="val -15127"/>
            </a:avLst>
          </a:prstGeom>
          <a:solidFill>
            <a:srgbClr val="894776"/>
          </a:solidFill>
          <a:ln>
            <a:solidFill>
              <a:srgbClr val="894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mj-lt"/>
              </a:rPr>
              <a:t>Would you like me to refer you to some support, so someone can talk to and help you keep decide what to do?</a:t>
            </a:r>
          </a:p>
        </p:txBody>
      </p:sp>
      <p:sp>
        <p:nvSpPr>
          <p:cNvPr id="20" name="Speech Bubble: Rectangle 19">
            <a:extLst>
              <a:ext uri="{FF2B5EF4-FFF2-40B4-BE49-F238E27FC236}">
                <a16:creationId xmlns:a16="http://schemas.microsoft.com/office/drawing/2014/main" id="{BFD7B201-AFCE-520B-E913-2121BDCDFDBA}"/>
              </a:ext>
            </a:extLst>
          </p:cNvPr>
          <p:cNvSpPr/>
          <p:nvPr/>
        </p:nvSpPr>
        <p:spPr>
          <a:xfrm>
            <a:off x="661182" y="2156235"/>
            <a:ext cx="3583744" cy="1272765"/>
          </a:xfrm>
          <a:prstGeom prst="wedgeRectCallout">
            <a:avLst>
              <a:gd name="adj1" fmla="val 65345"/>
              <a:gd name="adj2" fmla="val -30008"/>
            </a:avLst>
          </a:prstGeom>
          <a:solidFill>
            <a:srgbClr val="894776"/>
          </a:solidFill>
          <a:ln>
            <a:solidFill>
              <a:srgbClr val="894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mj-lt"/>
              </a:rPr>
              <a:t>No one deserves to be made to feel afraid or be harmed</a:t>
            </a:r>
          </a:p>
        </p:txBody>
      </p:sp>
      <p:sp>
        <p:nvSpPr>
          <p:cNvPr id="21" name="Speech Bubble: Rectangle 20">
            <a:extLst>
              <a:ext uri="{FF2B5EF4-FFF2-40B4-BE49-F238E27FC236}">
                <a16:creationId xmlns:a16="http://schemas.microsoft.com/office/drawing/2014/main" id="{BD036F08-BA75-4786-2735-31B954D10373}"/>
              </a:ext>
            </a:extLst>
          </p:cNvPr>
          <p:cNvSpPr/>
          <p:nvPr/>
        </p:nvSpPr>
        <p:spPr>
          <a:xfrm>
            <a:off x="5161456" y="2376677"/>
            <a:ext cx="2519504" cy="1239156"/>
          </a:xfrm>
          <a:prstGeom prst="wedgeRectCallout">
            <a:avLst>
              <a:gd name="adj1" fmla="val 6403"/>
              <a:gd name="adj2" fmla="val -75611"/>
            </a:avLst>
          </a:prstGeom>
          <a:solidFill>
            <a:srgbClr val="894776"/>
          </a:solidFill>
          <a:ln>
            <a:solidFill>
              <a:srgbClr val="894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mj-lt"/>
              </a:rPr>
              <a:t>Everyone deserves to feel loved and safe</a:t>
            </a:r>
          </a:p>
        </p:txBody>
      </p:sp>
      <p:sp>
        <p:nvSpPr>
          <p:cNvPr id="22" name="Speech Bubble: Rectangle 21">
            <a:extLst>
              <a:ext uri="{FF2B5EF4-FFF2-40B4-BE49-F238E27FC236}">
                <a16:creationId xmlns:a16="http://schemas.microsoft.com/office/drawing/2014/main" id="{1454FF12-7370-34C0-9E2D-7711A0EA9A70}"/>
              </a:ext>
            </a:extLst>
          </p:cNvPr>
          <p:cNvSpPr/>
          <p:nvPr/>
        </p:nvSpPr>
        <p:spPr>
          <a:xfrm>
            <a:off x="486917" y="3615833"/>
            <a:ext cx="3583744" cy="1402079"/>
          </a:xfrm>
          <a:prstGeom prst="wedgeRectCallout">
            <a:avLst>
              <a:gd name="adj1" fmla="val -31333"/>
              <a:gd name="adj2" fmla="val 61977"/>
            </a:avLst>
          </a:prstGeom>
          <a:solidFill>
            <a:srgbClr val="894776"/>
          </a:solidFill>
          <a:ln>
            <a:solidFill>
              <a:srgbClr val="894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mj-lt"/>
              </a:rPr>
              <a:t>If this was happening to friend, what advice would you give them?</a:t>
            </a:r>
          </a:p>
        </p:txBody>
      </p:sp>
      <p:sp>
        <p:nvSpPr>
          <p:cNvPr id="23" name="Speech Bubble: Rectangle 22">
            <a:extLst>
              <a:ext uri="{FF2B5EF4-FFF2-40B4-BE49-F238E27FC236}">
                <a16:creationId xmlns:a16="http://schemas.microsoft.com/office/drawing/2014/main" id="{959CBD48-3235-F9BE-C5FD-61E6BE27AD3C}"/>
              </a:ext>
            </a:extLst>
          </p:cNvPr>
          <p:cNvSpPr/>
          <p:nvPr/>
        </p:nvSpPr>
        <p:spPr>
          <a:xfrm>
            <a:off x="4792094" y="784333"/>
            <a:ext cx="3298300" cy="1079695"/>
          </a:xfrm>
          <a:prstGeom prst="wedgeRectCallout">
            <a:avLst>
              <a:gd name="adj1" fmla="val -35061"/>
              <a:gd name="adj2" fmla="val 64388"/>
            </a:avLst>
          </a:prstGeom>
          <a:solidFill>
            <a:srgbClr val="894776"/>
          </a:solidFill>
          <a:ln>
            <a:solidFill>
              <a:srgbClr val="894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mj-lt"/>
              </a:rPr>
              <a:t>You are safe here and can stay as long as you need</a:t>
            </a:r>
          </a:p>
        </p:txBody>
      </p:sp>
      <p:sp>
        <p:nvSpPr>
          <p:cNvPr id="24" name="Speech Bubble: Rectangle 23">
            <a:extLst>
              <a:ext uri="{FF2B5EF4-FFF2-40B4-BE49-F238E27FC236}">
                <a16:creationId xmlns:a16="http://schemas.microsoft.com/office/drawing/2014/main" id="{53CE7F25-9B32-D696-3981-316797F71DA5}"/>
              </a:ext>
            </a:extLst>
          </p:cNvPr>
          <p:cNvSpPr/>
          <p:nvPr/>
        </p:nvSpPr>
        <p:spPr>
          <a:xfrm>
            <a:off x="610008" y="5433647"/>
            <a:ext cx="3460652" cy="1079695"/>
          </a:xfrm>
          <a:prstGeom prst="wedgeRectCallout">
            <a:avLst>
              <a:gd name="adj1" fmla="val 26728"/>
              <a:gd name="adj2" fmla="val -80823"/>
            </a:avLst>
          </a:prstGeom>
          <a:solidFill>
            <a:srgbClr val="894776"/>
          </a:solidFill>
          <a:ln>
            <a:solidFill>
              <a:srgbClr val="894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mj-lt"/>
              </a:rPr>
              <a:t>There is no judgement here, what do you need?</a:t>
            </a:r>
          </a:p>
        </p:txBody>
      </p:sp>
      <p:pic>
        <p:nvPicPr>
          <p:cNvPr id="4" name="Picture 2" descr="Surrey-Domestic-Abuse-Partnership-Landscape-Logo">
            <a:extLst>
              <a:ext uri="{FF2B5EF4-FFF2-40B4-BE49-F238E27FC236}">
                <a16:creationId xmlns:a16="http://schemas.microsoft.com/office/drawing/2014/main" id="{EF9F0EDF-420C-2812-C2DE-F4B5D47E9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142" y="333755"/>
            <a:ext cx="2554475" cy="69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02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59E70A4-9B0F-D659-F671-64B847BD24AB}"/>
              </a:ext>
            </a:extLst>
          </p:cNvPr>
          <p:cNvSpPr>
            <a:spLocks noGrp="1"/>
          </p:cNvSpPr>
          <p:nvPr>
            <p:ph type="subTitle" idx="1"/>
          </p:nvPr>
        </p:nvSpPr>
        <p:spPr>
          <a:xfrm>
            <a:off x="838200" y="1646739"/>
            <a:ext cx="9631680" cy="4777507"/>
          </a:xfrm>
        </p:spPr>
        <p:txBody>
          <a:bodyPr>
            <a:normAutofit fontScale="77500" lnSpcReduction="20000"/>
          </a:bodyPr>
          <a:lstStyle/>
          <a:p>
            <a:pPr algn="l">
              <a:spcAft>
                <a:spcPts val="1200"/>
              </a:spcAft>
            </a:pPr>
            <a:r>
              <a:rPr lang="en-GB" sz="4300" b="1" dirty="0">
                <a:latin typeface="+mj-lt"/>
              </a:rPr>
              <a:t>Domestic Abuse Outreach Services</a:t>
            </a:r>
            <a:endParaRPr lang="en-GB" sz="3200" b="1" dirty="0"/>
          </a:p>
          <a:p>
            <a:pPr algn="l">
              <a:lnSpc>
                <a:spcPct val="120000"/>
              </a:lnSpc>
              <a:spcAft>
                <a:spcPts val="1200"/>
              </a:spcAft>
            </a:pPr>
            <a:r>
              <a:rPr lang="en-GB" sz="3200" kern="0" dirty="0"/>
              <a:t>Outreach services offer an </a:t>
            </a:r>
            <a:r>
              <a:rPr lang="en-GB" sz="3200" b="1" kern="0" dirty="0">
                <a:solidFill>
                  <a:srgbClr val="7030A0"/>
                </a:solidFill>
              </a:rPr>
              <a:t>independent, confidential</a:t>
            </a:r>
            <a:r>
              <a:rPr lang="en-GB" sz="3200" kern="0" dirty="0"/>
              <a:t>, listening service to anyone affected by domestic abuse. </a:t>
            </a:r>
          </a:p>
          <a:p>
            <a:pPr algn="l">
              <a:lnSpc>
                <a:spcPct val="120000"/>
              </a:lnSpc>
              <a:spcAft>
                <a:spcPts val="1200"/>
              </a:spcAft>
            </a:pPr>
            <a:r>
              <a:rPr lang="en-GB" sz="3200" kern="0" dirty="0"/>
              <a:t>They are free and impartial services, which can assist by giving </a:t>
            </a:r>
            <a:r>
              <a:rPr lang="en-GB" sz="3200" b="1" kern="0" dirty="0">
                <a:solidFill>
                  <a:srgbClr val="7030A0"/>
                </a:solidFill>
              </a:rPr>
              <a:t>practical help and emotional support </a:t>
            </a:r>
            <a:r>
              <a:rPr lang="en-GB" sz="3200" kern="0" dirty="0"/>
              <a:t>as well as providing information on a wide range of issues including housing, benefits, safety planning and the needs of children affected by domestic abuse. </a:t>
            </a:r>
          </a:p>
          <a:p>
            <a:pPr algn="l">
              <a:lnSpc>
                <a:spcPct val="120000"/>
              </a:lnSpc>
              <a:spcAft>
                <a:spcPts val="1200"/>
              </a:spcAft>
            </a:pPr>
            <a:r>
              <a:rPr lang="en-GB" sz="3200" kern="0" dirty="0"/>
              <a:t>They can also assist with accessing refuge accommodation if you/someone you are supporting needs to leave home in order to remain safe. </a:t>
            </a:r>
          </a:p>
        </p:txBody>
      </p:sp>
      <p:pic>
        <p:nvPicPr>
          <p:cNvPr id="4" name="Picture 2" descr="Surrey-Domestic-Abuse-Partnership-Landscape-Logo">
            <a:extLst>
              <a:ext uri="{FF2B5EF4-FFF2-40B4-BE49-F238E27FC236}">
                <a16:creationId xmlns:a16="http://schemas.microsoft.com/office/drawing/2014/main" id="{BF97ADA4-4530-A40B-2957-5BA97C24B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142" y="333755"/>
            <a:ext cx="2554475" cy="69415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12A52229-2E8A-60C1-3B5D-BCC39354D3D6}"/>
              </a:ext>
            </a:extLst>
          </p:cNvPr>
          <p:cNvSpPr txBox="1">
            <a:spLocks/>
          </p:cNvSpPr>
          <p:nvPr/>
        </p:nvSpPr>
        <p:spPr>
          <a:xfrm>
            <a:off x="838200" y="433754"/>
            <a:ext cx="8116957" cy="9098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dirty="0"/>
              <a:t>Specialist Support</a:t>
            </a:r>
          </a:p>
        </p:txBody>
      </p:sp>
    </p:spTree>
    <p:extLst>
      <p:ext uri="{BB962C8B-B14F-4D97-AF65-F5344CB8AC3E}">
        <p14:creationId xmlns:p14="http://schemas.microsoft.com/office/powerpoint/2010/main" val="277425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59E70A4-9B0F-D659-F671-64B847BD24AB}"/>
              </a:ext>
            </a:extLst>
          </p:cNvPr>
          <p:cNvSpPr>
            <a:spLocks noGrp="1"/>
          </p:cNvSpPr>
          <p:nvPr>
            <p:ph type="subTitle" idx="1"/>
          </p:nvPr>
        </p:nvSpPr>
        <p:spPr>
          <a:xfrm>
            <a:off x="780288" y="1133856"/>
            <a:ext cx="9631680" cy="5017007"/>
          </a:xfrm>
        </p:spPr>
        <p:txBody>
          <a:bodyPr>
            <a:normAutofit fontScale="32500" lnSpcReduction="20000"/>
          </a:bodyPr>
          <a:lstStyle/>
          <a:p>
            <a:pPr algn="l">
              <a:spcAft>
                <a:spcPts val="1200"/>
              </a:spcAft>
            </a:pPr>
            <a:r>
              <a:rPr lang="en-GB" sz="12800" b="1" dirty="0">
                <a:solidFill>
                  <a:srgbClr val="7030A0"/>
                </a:solidFill>
                <a:latin typeface="+mj-lt"/>
              </a:rPr>
              <a:t>Local Surrey Domestic Abuse Services </a:t>
            </a:r>
          </a:p>
          <a:p>
            <a:pPr algn="l">
              <a:spcAft>
                <a:spcPts val="1200"/>
              </a:spcAft>
            </a:pPr>
            <a:r>
              <a:rPr lang="en-GB" sz="8000" b="1" dirty="0"/>
              <a:t>Surrey Domestic Abuse Helpline Tel: </a:t>
            </a:r>
          </a:p>
          <a:p>
            <a:pPr algn="l">
              <a:spcAft>
                <a:spcPts val="1200"/>
              </a:spcAft>
            </a:pPr>
            <a:r>
              <a:rPr lang="en-GB" sz="8000" dirty="0"/>
              <a:t>01483 776822 (9am to 9pm 7 days a week) provided by YourSanctuary </a:t>
            </a:r>
          </a:p>
          <a:p>
            <a:pPr algn="l">
              <a:spcAft>
                <a:spcPts val="1200"/>
              </a:spcAft>
            </a:pPr>
            <a:r>
              <a:rPr lang="en-GB" sz="8000" b="1" dirty="0"/>
              <a:t>East Surrey Domestic Abuse Services (ESDAS) </a:t>
            </a:r>
            <a:r>
              <a:rPr lang="en-GB" sz="8000" dirty="0"/>
              <a:t>– on 01737 771350 (Covering Reigate and Banstead, Mole Valley and Tandridge) </a:t>
            </a:r>
          </a:p>
          <a:p>
            <a:pPr algn="l">
              <a:spcAft>
                <a:spcPts val="1200"/>
              </a:spcAft>
            </a:pPr>
            <a:r>
              <a:rPr lang="en-GB" sz="8000" b="1" dirty="0"/>
              <a:t>YourSanctuary</a:t>
            </a:r>
            <a:r>
              <a:rPr lang="en-GB" sz="8000" dirty="0"/>
              <a:t> – on 01483 776822 (Covering Woking, Runnymede and Surrey Heath) </a:t>
            </a:r>
          </a:p>
          <a:p>
            <a:pPr algn="l">
              <a:spcAft>
                <a:spcPts val="1200"/>
              </a:spcAft>
            </a:pPr>
            <a:r>
              <a:rPr lang="en-GB" sz="8000" b="1" dirty="0"/>
              <a:t>North Surrey Domestic Abuse Outreach </a:t>
            </a:r>
            <a:r>
              <a:rPr lang="en-GB" sz="8000" dirty="0"/>
              <a:t>– on 01932 260690 (Covering Epsom &amp; Ewell, Elmbridge and Spelthorne) </a:t>
            </a:r>
          </a:p>
          <a:p>
            <a:pPr algn="l">
              <a:spcAft>
                <a:spcPts val="1200"/>
              </a:spcAft>
            </a:pPr>
            <a:r>
              <a:rPr lang="en-GB" sz="8000" b="1" dirty="0"/>
              <a:t>South West Surrey Domestic Abuse Outreach </a:t>
            </a:r>
            <a:r>
              <a:rPr lang="en-GB" sz="8000" dirty="0"/>
              <a:t>– on 01483 898884 (Covering Guildford and Waverley) </a:t>
            </a:r>
            <a:endParaRPr lang="en-GB" sz="9400" b="1" dirty="0">
              <a:latin typeface="+mj-lt"/>
            </a:endParaRPr>
          </a:p>
        </p:txBody>
      </p:sp>
      <p:pic>
        <p:nvPicPr>
          <p:cNvPr id="4" name="Picture 2" descr="Surrey-Domestic-Abuse-Partnership-Landscape-Logo">
            <a:extLst>
              <a:ext uri="{FF2B5EF4-FFF2-40B4-BE49-F238E27FC236}">
                <a16:creationId xmlns:a16="http://schemas.microsoft.com/office/drawing/2014/main" id="{22066637-061A-B9BF-EDCF-7236810E4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142" y="333755"/>
            <a:ext cx="2554475" cy="69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437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F91C7-D073-4B2B-A6B7-FCC7609576CF}"/>
              </a:ext>
            </a:extLst>
          </p:cNvPr>
          <p:cNvSpPr>
            <a:spLocks noGrp="1"/>
          </p:cNvSpPr>
          <p:nvPr>
            <p:ph type="ctrTitle"/>
          </p:nvPr>
        </p:nvSpPr>
        <p:spPr>
          <a:xfrm>
            <a:off x="190501" y="152401"/>
            <a:ext cx="12001500" cy="1034484"/>
          </a:xfrm>
        </p:spPr>
        <p:txBody>
          <a:bodyPr wrap="square" anchor="t">
            <a:normAutofit fontScale="90000"/>
          </a:bodyPr>
          <a:lstStyle/>
          <a:p>
            <a:r>
              <a:rPr kumimoji="0" lang="en-GB"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YUVA (YOUTHS USING VIOLENCE AND ABUSE)</a:t>
            </a:r>
            <a:br>
              <a:rPr kumimoji="0" lang="en-GB"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GB"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 Programme for the WHOLE FAMILY</a:t>
            </a:r>
            <a:br>
              <a:rPr kumimoji="0" lang="en-GB"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endParaRPr lang="en-GB" sz="2400" dirty="0"/>
          </a:p>
        </p:txBody>
      </p:sp>
      <p:pic>
        <p:nvPicPr>
          <p:cNvPr id="4" name="Picture 2" descr="Bokeh of nature background">
            <a:extLst>
              <a:ext uri="{FF2B5EF4-FFF2-40B4-BE49-F238E27FC236}">
                <a16:creationId xmlns:a16="http://schemas.microsoft.com/office/drawing/2014/main" id="{203F8D3F-A839-39F3-4841-766A05AEA641}"/>
              </a:ext>
            </a:extLst>
          </p:cNvPr>
          <p:cNvPicPr>
            <a:picLocks noChangeAspect="1"/>
          </p:cNvPicPr>
          <p:nvPr/>
        </p:nvPicPr>
        <p:blipFill rotWithShape="1">
          <a:blip r:embed="rId3"/>
          <a:srcRect t="18142" b="33512"/>
          <a:stretch/>
        </p:blipFill>
        <p:spPr>
          <a:xfrm>
            <a:off x="20" y="152401"/>
            <a:ext cx="12191980" cy="6705599"/>
          </a:xfrm>
          <a:custGeom>
            <a:avLst/>
            <a:gdLst/>
            <a:ahLst/>
            <a:cxnLst/>
            <a:rect l="l" t="t" r="r" b="b"/>
            <a:pathLst>
              <a:path w="12192000" h="4317552">
                <a:moveTo>
                  <a:pt x="7327165" y="60"/>
                </a:moveTo>
                <a:cubicBezTo>
                  <a:pt x="8798454" y="-2521"/>
                  <a:pt x="11554118" y="80070"/>
                  <a:pt x="11933882" y="80070"/>
                </a:cubicBezTo>
                <a:cubicBezTo>
                  <a:pt x="11994255" y="80070"/>
                  <a:pt x="12047081" y="80070"/>
                  <a:pt x="12093304" y="80070"/>
                </a:cubicBezTo>
                <a:lnTo>
                  <a:pt x="12192000" y="80070"/>
                </a:lnTo>
                <a:lnTo>
                  <a:pt x="12192000" y="4317552"/>
                </a:lnTo>
                <a:lnTo>
                  <a:pt x="0" y="4317552"/>
                </a:lnTo>
                <a:lnTo>
                  <a:pt x="0" y="70061"/>
                </a:lnTo>
                <a:lnTo>
                  <a:pt x="272019" y="75122"/>
                </a:lnTo>
                <a:cubicBezTo>
                  <a:pt x="866922" y="88867"/>
                  <a:pt x="1578979" y="113302"/>
                  <a:pt x="1822418" y="64432"/>
                </a:cubicBezTo>
                <a:cubicBezTo>
                  <a:pt x="2211920" y="1878"/>
                  <a:pt x="5717437" y="64432"/>
                  <a:pt x="6558758" y="17516"/>
                </a:cubicBezTo>
                <a:cubicBezTo>
                  <a:pt x="6716507" y="5787"/>
                  <a:pt x="6987636" y="656"/>
                  <a:pt x="7327165" y="60"/>
                </a:cubicBezTo>
                <a:close/>
              </a:path>
            </a:pathLst>
          </a:custGeom>
        </p:spPr>
      </p:pic>
      <p:sp>
        <p:nvSpPr>
          <p:cNvPr id="5" name="TextBox 4">
            <a:extLst>
              <a:ext uri="{FF2B5EF4-FFF2-40B4-BE49-F238E27FC236}">
                <a16:creationId xmlns:a16="http://schemas.microsoft.com/office/drawing/2014/main" id="{1D999702-3663-4A49-8129-1B3A063EFAF2}"/>
              </a:ext>
            </a:extLst>
          </p:cNvPr>
          <p:cNvSpPr txBox="1"/>
          <p:nvPr/>
        </p:nvSpPr>
        <p:spPr>
          <a:xfrm>
            <a:off x="283428" y="735955"/>
            <a:ext cx="2976880" cy="5386090"/>
          </a:xfrm>
          <a:prstGeom prst="rect">
            <a:avLst/>
          </a:prstGeom>
          <a:solidFill>
            <a:schemeClr val="tx1"/>
          </a:solidFill>
        </p:spPr>
        <p:txBody>
          <a:bodyPr wrap="square" rtlCol="0">
            <a:spAutoFit/>
          </a:bodyPr>
          <a:lstStyle/>
          <a:p>
            <a:pPr lvl="0" algn="ctr"/>
            <a:r>
              <a:rPr lang="en-GB" b="1" dirty="0">
                <a:solidFill>
                  <a:schemeClr val="bg1"/>
                </a:solidFill>
                <a:latin typeface="Arial" panose="020B0604020202020204" pitchFamily="34" charset="0"/>
                <a:cs typeface="Arial" panose="020B0604020202020204" pitchFamily="34" charset="0"/>
              </a:rPr>
              <a:t>Who is YUVA for?</a:t>
            </a:r>
          </a:p>
          <a:p>
            <a:pPr lvl="0" indent="-285750">
              <a:buFont typeface="Arial" panose="020B0604020202020204" pitchFamily="34" charset="0"/>
              <a:buChar char="•"/>
            </a:pPr>
            <a:r>
              <a:rPr lang="en-GB" b="1" dirty="0">
                <a:solidFill>
                  <a:schemeClr val="accent2"/>
                </a:solidFill>
                <a:latin typeface="Arial" panose="020B0604020202020204" pitchFamily="34" charset="0"/>
                <a:cs typeface="Arial" panose="020B0604020202020204" pitchFamily="34" charset="0"/>
              </a:rPr>
              <a:t>Young people using abuse</a:t>
            </a:r>
            <a:r>
              <a:rPr lang="en-GB" b="1" dirty="0">
                <a:solidFill>
                  <a:schemeClr val="bg1"/>
                </a:solidFill>
                <a:latin typeface="Arial" panose="020B0604020202020204" pitchFamily="34" charset="0"/>
                <a:cs typeface="Arial" panose="020B0604020202020204" pitchFamily="34" charset="0"/>
              </a:rPr>
              <a:t> </a:t>
            </a:r>
          </a:p>
          <a:p>
            <a:pPr lvl="0" algn="ctr"/>
            <a:r>
              <a:rPr lang="en-GB" dirty="0">
                <a:solidFill>
                  <a:schemeClr val="bg1"/>
                </a:solidFill>
                <a:latin typeface="Arial" panose="020B0604020202020204" pitchFamily="34" charset="0"/>
                <a:cs typeface="Arial" panose="020B0604020202020204" pitchFamily="34" charset="0"/>
              </a:rPr>
              <a:t>(10 1:1 Behavioural change focused sessions)</a:t>
            </a:r>
          </a:p>
          <a:p>
            <a:pPr lvl="0"/>
            <a:endParaRPr lang="en-GB" sz="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solidFill>
                  <a:schemeClr val="accent2"/>
                </a:solidFill>
                <a:latin typeface="Arial" panose="020B0604020202020204" pitchFamily="34" charset="0"/>
                <a:cs typeface="Arial" panose="020B0604020202020204" pitchFamily="34" charset="0"/>
              </a:rPr>
              <a:t>Parents/Carers           </a:t>
            </a:r>
          </a:p>
          <a:p>
            <a:pPr lvl="0" algn="ctr"/>
            <a:r>
              <a:rPr lang="en-GB" dirty="0">
                <a:solidFill>
                  <a:schemeClr val="bg1"/>
                </a:solidFill>
                <a:latin typeface="Arial" panose="020B0604020202020204" pitchFamily="34" charset="0"/>
                <a:cs typeface="Arial" panose="020B0604020202020204" pitchFamily="34" charset="0"/>
              </a:rPr>
              <a:t>(9-week Psychoeducational support group)</a:t>
            </a:r>
          </a:p>
          <a:p>
            <a:pPr lvl="0"/>
            <a:endParaRPr lang="en-GB" sz="800" dirty="0">
              <a:solidFill>
                <a:schemeClr val="bg1"/>
              </a:solidFill>
              <a:latin typeface="Arial" panose="020B0604020202020204" pitchFamily="34" charset="0"/>
              <a:cs typeface="Arial" panose="020B0604020202020204" pitchFamily="34" charset="0"/>
            </a:endParaRPr>
          </a:p>
          <a:p>
            <a:pPr lvl="0" indent="-285750">
              <a:buFont typeface="Arial" panose="020B0604020202020204" pitchFamily="34" charset="0"/>
              <a:buChar char="•"/>
            </a:pPr>
            <a:r>
              <a:rPr lang="en-GB" b="1" dirty="0">
                <a:solidFill>
                  <a:schemeClr val="accent2"/>
                </a:solidFill>
                <a:latin typeface="Arial" panose="020B0604020202020204" pitchFamily="34" charset="0"/>
                <a:cs typeface="Arial" panose="020B0604020202020204" pitchFamily="34" charset="0"/>
              </a:rPr>
              <a:t>Teens using IPV and their partner/ex-partner </a:t>
            </a:r>
          </a:p>
          <a:p>
            <a:pPr lvl="0" algn="ctr"/>
            <a:r>
              <a:rPr lang="en-GB" dirty="0">
                <a:solidFill>
                  <a:schemeClr val="bg1"/>
                </a:solidFill>
                <a:latin typeface="Arial" panose="020B0604020202020204" pitchFamily="34" charset="0"/>
                <a:cs typeface="Arial" panose="020B0604020202020204" pitchFamily="34" charset="0"/>
              </a:rPr>
              <a:t>(1:1 sessions)</a:t>
            </a:r>
          </a:p>
          <a:p>
            <a:pPr lvl="0"/>
            <a:endParaRPr lang="en-US" sz="800"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b="1" dirty="0">
                <a:solidFill>
                  <a:schemeClr val="accent2"/>
                </a:solidFill>
                <a:latin typeface="Arial" panose="020B0604020202020204" pitchFamily="34" charset="0"/>
                <a:cs typeface="Arial" panose="020B0604020202020204" pitchFamily="34" charset="0"/>
              </a:rPr>
              <a:t>Siblings</a:t>
            </a:r>
            <a:r>
              <a:rPr lang="en-GB" dirty="0">
                <a:solidFill>
                  <a:schemeClr val="accent2"/>
                </a:solidFill>
                <a:latin typeface="Arial" panose="020B0604020202020204" pitchFamily="34" charset="0"/>
                <a:cs typeface="Arial" panose="020B0604020202020204" pitchFamily="34" charset="0"/>
              </a:rPr>
              <a:t> </a:t>
            </a:r>
          </a:p>
          <a:p>
            <a:pPr lvl="0" algn="ctr"/>
            <a:r>
              <a:rPr lang="en-GB" dirty="0">
                <a:solidFill>
                  <a:schemeClr val="bg1"/>
                </a:solidFill>
                <a:latin typeface="Arial" panose="020B0604020202020204" pitchFamily="34" charset="0"/>
                <a:cs typeface="Arial" panose="020B0604020202020204" pitchFamily="34" charset="0"/>
              </a:rPr>
              <a:t> (support sessions)</a:t>
            </a:r>
          </a:p>
          <a:p>
            <a:pPr lvl="0"/>
            <a:endParaRPr lang="en-GB" sz="800" dirty="0">
              <a:solidFill>
                <a:schemeClr val="bg1"/>
              </a:solidFill>
              <a:latin typeface="Arial" panose="020B0604020202020204" pitchFamily="34" charset="0"/>
              <a:cs typeface="Arial" panose="020B0604020202020204" pitchFamily="34" charset="0"/>
            </a:endParaRPr>
          </a:p>
          <a:p>
            <a:pPr lvl="0"/>
            <a:endParaRPr lang="en-GB" sz="800" dirty="0">
              <a:solidFill>
                <a:schemeClr val="bg1"/>
              </a:solidFill>
              <a:latin typeface="Arial" panose="020B0604020202020204" pitchFamily="34" charset="0"/>
              <a:cs typeface="Arial" panose="020B0604020202020204" pitchFamily="34" charset="0"/>
            </a:endParaRPr>
          </a:p>
          <a:p>
            <a:pPr lvl="0"/>
            <a:endParaRPr lang="en-GB" sz="800" dirty="0">
              <a:solidFill>
                <a:schemeClr val="bg1"/>
              </a:solidFill>
              <a:latin typeface="Arial" panose="020B0604020202020204" pitchFamily="34" charset="0"/>
              <a:cs typeface="Arial" panose="020B0604020202020204" pitchFamily="34" charset="0"/>
            </a:endParaRPr>
          </a:p>
          <a:p>
            <a:pPr lvl="0"/>
            <a:endParaRPr lang="en-GB" sz="800" dirty="0">
              <a:solidFill>
                <a:schemeClr val="bg1"/>
              </a:solidFill>
              <a:latin typeface="Arial" panose="020B0604020202020204" pitchFamily="34" charset="0"/>
              <a:cs typeface="Arial" panose="020B0604020202020204" pitchFamily="34" charset="0"/>
            </a:endParaRPr>
          </a:p>
          <a:p>
            <a:pPr lvl="0"/>
            <a:br>
              <a:rPr lang="en-GB" dirty="0">
                <a:solidFill>
                  <a:schemeClr val="bg1"/>
                </a:solidFill>
              </a:rPr>
            </a:br>
            <a:endParaRPr lang="en-GB" dirty="0">
              <a:solidFill>
                <a:schemeClr val="bg1"/>
              </a:solidFill>
            </a:endParaRPr>
          </a:p>
          <a:p>
            <a:pPr lvl="0"/>
            <a:endParaRPr lang="en-US" dirty="0">
              <a:solidFill>
                <a:schemeClr val="bg1"/>
              </a:solidFill>
            </a:endParaRPr>
          </a:p>
        </p:txBody>
      </p:sp>
      <p:sp>
        <p:nvSpPr>
          <p:cNvPr id="6" name="TextBox 5">
            <a:extLst>
              <a:ext uri="{FF2B5EF4-FFF2-40B4-BE49-F238E27FC236}">
                <a16:creationId xmlns:a16="http://schemas.microsoft.com/office/drawing/2014/main" id="{FC19BC6E-86DC-4EE1-9DBF-66043031F462}"/>
              </a:ext>
            </a:extLst>
          </p:cNvPr>
          <p:cNvSpPr txBox="1"/>
          <p:nvPr/>
        </p:nvSpPr>
        <p:spPr>
          <a:xfrm>
            <a:off x="3567712" y="735955"/>
            <a:ext cx="3912256" cy="5416868"/>
          </a:xfrm>
          <a:prstGeom prst="rect">
            <a:avLst/>
          </a:prstGeom>
          <a:solidFill>
            <a:schemeClr val="tx1"/>
          </a:solidFill>
        </p:spPr>
        <p:txBody>
          <a:bodyPr wrap="square" rtlCol="0">
            <a:spAutoFit/>
          </a:bodyPr>
          <a:lstStyle/>
          <a:p>
            <a:pPr lvl="0" algn="ctr"/>
            <a:r>
              <a:rPr lang="en-GB" b="1" dirty="0">
                <a:solidFill>
                  <a:schemeClr val="bg1"/>
                </a:solidFill>
                <a:latin typeface="Arial" panose="020B0604020202020204" pitchFamily="34" charset="0"/>
                <a:cs typeface="Arial" panose="020B0604020202020204" pitchFamily="34" charset="0"/>
              </a:rPr>
              <a:t>Referral Criteria</a:t>
            </a:r>
          </a:p>
          <a:p>
            <a:pPr marL="285750" lvl="0" indent="-285750">
              <a:buFont typeface="Arial" panose="020B0604020202020204" pitchFamily="34" charset="0"/>
              <a:buChar char="•"/>
            </a:pPr>
            <a:endParaRPr lang="en-GB" sz="800" dirty="0">
              <a:solidFill>
                <a:schemeClr val="accent2"/>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YP aged 11-18 (up to 25 with additional needs)</a:t>
            </a:r>
            <a:endParaRPr lang="en-US" sz="1600" dirty="0">
              <a:solidFill>
                <a:schemeClr val="bg1"/>
              </a:solidFill>
              <a:latin typeface="Arial" panose="020B0604020202020204" pitchFamily="34" charset="0"/>
              <a:cs typeface="Arial" panose="020B0604020202020204" pitchFamily="34" charset="0"/>
            </a:endParaRPr>
          </a:p>
          <a:p>
            <a:pPr lvl="0"/>
            <a:endParaRPr lang="en-US" sz="800" dirty="0">
              <a:solidFill>
                <a:schemeClr val="bg1"/>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Cannot work with YP if there is ongoing adult domestic abuse in the home</a:t>
            </a:r>
            <a:endParaRPr lang="en-US" sz="1600" dirty="0">
              <a:solidFill>
                <a:schemeClr val="bg1"/>
              </a:solidFill>
              <a:latin typeface="Arial" panose="020B0604020202020204" pitchFamily="34" charset="0"/>
              <a:cs typeface="Arial" panose="020B0604020202020204" pitchFamily="34" charset="0"/>
            </a:endParaRPr>
          </a:p>
          <a:p>
            <a:pPr lvl="0"/>
            <a:endParaRPr lang="en-US" sz="800" dirty="0">
              <a:solidFill>
                <a:schemeClr val="bg1"/>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Consent needed from both parent and YP</a:t>
            </a:r>
            <a:endParaRPr lang="en-US" sz="1600" dirty="0">
              <a:solidFill>
                <a:schemeClr val="bg1"/>
              </a:solidFill>
              <a:latin typeface="Arial" panose="020B0604020202020204" pitchFamily="34" charset="0"/>
              <a:cs typeface="Arial" panose="020B0604020202020204" pitchFamily="34" charset="0"/>
            </a:endParaRPr>
          </a:p>
          <a:p>
            <a:pPr lvl="0"/>
            <a:endParaRPr lang="en-US" sz="800" dirty="0">
              <a:solidFill>
                <a:schemeClr val="bg1"/>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Self referral is possible but professionals will be contacted</a:t>
            </a:r>
          </a:p>
          <a:p>
            <a:pPr lvl="0"/>
            <a:endParaRPr lang="en-US" sz="800" dirty="0">
              <a:solidFill>
                <a:schemeClr val="bg1"/>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Engagement needed from parent if YP engages in services </a:t>
            </a:r>
          </a:p>
          <a:p>
            <a:pPr lvl="0"/>
            <a:endParaRPr lang="en-US" sz="800" dirty="0">
              <a:solidFill>
                <a:schemeClr val="bg1"/>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Parent can engage without YP, but YP needs to be within referral age range</a:t>
            </a:r>
          </a:p>
          <a:p>
            <a:pPr lvl="0"/>
            <a:endParaRPr lang="en-US" sz="800" dirty="0">
              <a:solidFill>
                <a:schemeClr val="bg1"/>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Engagement with partner/ex partner or sibling of teen using IPV, only </a:t>
            </a:r>
            <a:r>
              <a:rPr lang="en-US" sz="1600" i="1" dirty="0">
                <a:solidFill>
                  <a:schemeClr val="bg1"/>
                </a:solidFill>
                <a:latin typeface="Arial" panose="020B0604020202020204" pitchFamily="34" charset="0"/>
                <a:cs typeface="Arial" panose="020B0604020202020204" pitchFamily="34" charset="0"/>
              </a:rPr>
              <a:t>if </a:t>
            </a:r>
            <a:r>
              <a:rPr lang="en-US" sz="1600" dirty="0">
                <a:solidFill>
                  <a:schemeClr val="bg1"/>
                </a:solidFill>
                <a:latin typeface="Arial" panose="020B0604020202020204" pitchFamily="34" charset="0"/>
                <a:cs typeface="Arial" panose="020B0604020202020204" pitchFamily="34" charset="0"/>
              </a:rPr>
              <a:t>teen using IPV is engaging</a:t>
            </a:r>
          </a:p>
          <a:p>
            <a:pPr marL="285750" lvl="0" indent="-28575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p:txBody>
      </p:sp>
      <p:pic>
        <p:nvPicPr>
          <p:cNvPr id="9" name="Picture 8" descr="Diagram&#10;&#10;Description automatically generated">
            <a:extLst>
              <a:ext uri="{FF2B5EF4-FFF2-40B4-BE49-F238E27FC236}">
                <a16:creationId xmlns:a16="http://schemas.microsoft.com/office/drawing/2014/main" id="{3F2C3F8E-DCFC-4773-A84D-3EC2E69C7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2074" y="1105326"/>
            <a:ext cx="4059296" cy="4959272"/>
          </a:xfrm>
          <a:prstGeom prst="rect">
            <a:avLst/>
          </a:prstGeom>
        </p:spPr>
      </p:pic>
      <p:sp>
        <p:nvSpPr>
          <p:cNvPr id="16" name="TextBox 15">
            <a:extLst>
              <a:ext uri="{FF2B5EF4-FFF2-40B4-BE49-F238E27FC236}">
                <a16:creationId xmlns:a16="http://schemas.microsoft.com/office/drawing/2014/main" id="{5BCBD9CE-D80B-41CB-BF3F-49656D4FEE2C}"/>
              </a:ext>
            </a:extLst>
          </p:cNvPr>
          <p:cNvSpPr txBox="1"/>
          <p:nvPr/>
        </p:nvSpPr>
        <p:spPr>
          <a:xfrm>
            <a:off x="7712074" y="765818"/>
            <a:ext cx="4059296" cy="369332"/>
          </a:xfrm>
          <a:prstGeom prst="rect">
            <a:avLst/>
          </a:prstGeom>
          <a:solidFill>
            <a:schemeClr val="tx1"/>
          </a:solid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Service Process</a:t>
            </a:r>
          </a:p>
        </p:txBody>
      </p:sp>
      <p:sp>
        <p:nvSpPr>
          <p:cNvPr id="20" name="TextBox 19">
            <a:extLst>
              <a:ext uri="{FF2B5EF4-FFF2-40B4-BE49-F238E27FC236}">
                <a16:creationId xmlns:a16="http://schemas.microsoft.com/office/drawing/2014/main" id="{F742183F-38AA-4D5A-AF1C-CC1682CC590C}"/>
              </a:ext>
            </a:extLst>
          </p:cNvPr>
          <p:cNvSpPr txBox="1"/>
          <p:nvPr/>
        </p:nvSpPr>
        <p:spPr>
          <a:xfrm>
            <a:off x="521884" y="6501024"/>
            <a:ext cx="11179009" cy="369332"/>
          </a:xfrm>
          <a:prstGeom prst="rect">
            <a:avLst/>
          </a:prstGeom>
          <a:noFill/>
        </p:spPr>
        <p:txBody>
          <a:bodyPr wrap="square">
            <a:spAutoFit/>
          </a:bodyPr>
          <a:lstStyle/>
          <a:p>
            <a:pPr algn="ctr"/>
            <a:r>
              <a:rPr lang="en-GB" b="1" dirty="0">
                <a:solidFill>
                  <a:schemeClr val="bg1">
                    <a:lumMod val="95000"/>
                    <a:lumOff val="5000"/>
                  </a:schemeClr>
                </a:solidFill>
                <a:latin typeface="Arial" panose="020B0604020202020204" pitchFamily="34" charset="0"/>
                <a:cs typeface="Arial" panose="020B0604020202020204" pitchFamily="34" charset="0"/>
              </a:rPr>
              <a:t>Contact dvip.yuva@richmondfellowship.org.uk for more information or to schedule a consultation</a:t>
            </a:r>
          </a:p>
        </p:txBody>
      </p:sp>
      <p:pic>
        <p:nvPicPr>
          <p:cNvPr id="21" name="Picture 20">
            <a:extLst>
              <a:ext uri="{FF2B5EF4-FFF2-40B4-BE49-F238E27FC236}">
                <a16:creationId xmlns:a16="http://schemas.microsoft.com/office/drawing/2014/main" id="{D753ACF0-8F72-4FA7-B6EB-0B96232184DC}"/>
              </a:ext>
            </a:extLst>
          </p:cNvPr>
          <p:cNvPicPr>
            <a:picLocks noChangeAspect="1"/>
          </p:cNvPicPr>
          <p:nvPr/>
        </p:nvPicPr>
        <p:blipFill>
          <a:blip r:embed="rId5"/>
          <a:stretch>
            <a:fillRect/>
          </a:stretch>
        </p:blipFill>
        <p:spPr>
          <a:xfrm>
            <a:off x="501322" y="5262179"/>
            <a:ext cx="1288059" cy="973534"/>
          </a:xfrm>
          <a:prstGeom prst="rect">
            <a:avLst/>
          </a:prstGeom>
        </p:spPr>
      </p:pic>
      <p:pic>
        <p:nvPicPr>
          <p:cNvPr id="11" name="Picture 10" descr="A picture containing company name&#10;&#10;Description automatically generated">
            <a:extLst>
              <a:ext uri="{FF2B5EF4-FFF2-40B4-BE49-F238E27FC236}">
                <a16:creationId xmlns:a16="http://schemas.microsoft.com/office/drawing/2014/main" id="{694A0829-99D6-453E-A962-81590CC651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3221" y="5214661"/>
            <a:ext cx="1284316" cy="1105593"/>
          </a:xfrm>
          <a:prstGeom prst="rect">
            <a:avLst/>
          </a:prstGeom>
        </p:spPr>
      </p:pic>
    </p:spTree>
    <p:extLst>
      <p:ext uri="{BB962C8B-B14F-4D97-AF65-F5344CB8AC3E}">
        <p14:creationId xmlns:p14="http://schemas.microsoft.com/office/powerpoint/2010/main" val="1121545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59E70A4-9B0F-D659-F671-64B847BD24AB}"/>
              </a:ext>
            </a:extLst>
          </p:cNvPr>
          <p:cNvSpPr>
            <a:spLocks noGrp="1"/>
          </p:cNvSpPr>
          <p:nvPr>
            <p:ph type="subTitle" idx="1"/>
          </p:nvPr>
        </p:nvSpPr>
        <p:spPr>
          <a:xfrm>
            <a:off x="253383" y="680830"/>
            <a:ext cx="2449600" cy="1669647"/>
          </a:xfrm>
        </p:spPr>
        <p:txBody>
          <a:bodyPr>
            <a:normAutofit/>
          </a:bodyPr>
          <a:lstStyle/>
          <a:p>
            <a:pPr algn="l">
              <a:spcAft>
                <a:spcPts val="1200"/>
              </a:spcAft>
            </a:pPr>
            <a:r>
              <a:rPr lang="en-GB" sz="5400" b="1" dirty="0">
                <a:solidFill>
                  <a:srgbClr val="7030A0"/>
                </a:solidFill>
                <a:latin typeface="+mj-lt"/>
              </a:rPr>
              <a:t>Support Services </a:t>
            </a:r>
          </a:p>
        </p:txBody>
      </p:sp>
      <p:pic>
        <p:nvPicPr>
          <p:cNvPr id="4" name="Picture 2" descr="Surrey-Domestic-Abuse-Partnership-Landscape-Logo">
            <a:extLst>
              <a:ext uri="{FF2B5EF4-FFF2-40B4-BE49-F238E27FC236}">
                <a16:creationId xmlns:a16="http://schemas.microsoft.com/office/drawing/2014/main" id="{22066637-061A-B9BF-EDCF-7236810E4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142" y="333755"/>
            <a:ext cx="2554475" cy="694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omestic Abuse support | Littlewick Medical Centre | Erewash Health  Partnership">
            <a:extLst>
              <a:ext uri="{FF2B5EF4-FFF2-40B4-BE49-F238E27FC236}">
                <a16:creationId xmlns:a16="http://schemas.microsoft.com/office/drawing/2014/main" id="{46A3DC3E-CB7C-AE99-22BD-7C8D92DFAF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1744" y="1541254"/>
            <a:ext cx="4344796" cy="43447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alop - National LGBT Domestic Abuse Helpline | The Bury Directory">
            <a:extLst>
              <a:ext uri="{FF2B5EF4-FFF2-40B4-BE49-F238E27FC236}">
                <a16:creationId xmlns:a16="http://schemas.microsoft.com/office/drawing/2014/main" id="{D63E43FB-D9F3-4D2B-45C6-7F6142AFAA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12" y="775191"/>
            <a:ext cx="3998519" cy="5544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73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4E9A3-B87E-4515-84D1-81934C5BA169}"/>
              </a:ext>
            </a:extLst>
          </p:cNvPr>
          <p:cNvSpPr>
            <a:spLocks noGrp="1"/>
          </p:cNvSpPr>
          <p:nvPr>
            <p:ph idx="1"/>
          </p:nvPr>
        </p:nvSpPr>
        <p:spPr>
          <a:xfrm>
            <a:off x="1776830" y="1411889"/>
            <a:ext cx="8638336" cy="3174622"/>
          </a:xfrm>
        </p:spPr>
        <p:txBody>
          <a:bodyPr>
            <a:normAutofit fontScale="92500" lnSpcReduction="10000"/>
          </a:bodyPr>
          <a:lstStyle/>
          <a:p>
            <a:pPr marL="0" indent="0" algn="ctr">
              <a:buNone/>
            </a:pPr>
            <a:r>
              <a:rPr lang="en-GB" altLang="en-US" sz="5400" dirty="0">
                <a:cs typeface="Arial" panose="020B0604020202020204" pitchFamily="34" charset="0"/>
              </a:rPr>
              <a:t>The content of this course is emotive &amp; challenging please look after yourselves by taking time-out &amp; seeking appropriate support</a:t>
            </a:r>
            <a:endParaRPr lang="en-GB" sz="5400" dirty="0">
              <a:cs typeface="Arial" panose="020B0604020202020204" pitchFamily="34" charset="0"/>
            </a:endParaRPr>
          </a:p>
        </p:txBody>
      </p:sp>
      <p:pic>
        <p:nvPicPr>
          <p:cNvPr id="1026" name="Picture 2" descr="Surrey-Domestic-Abuse-Partnership-Landscape-Logo">
            <a:extLst>
              <a:ext uri="{FF2B5EF4-FFF2-40B4-BE49-F238E27FC236}">
                <a16:creationId xmlns:a16="http://schemas.microsoft.com/office/drawing/2014/main" id="{BF0E932A-D911-4621-8746-AB4292ADB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142" y="333755"/>
            <a:ext cx="2554475" cy="694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DA2F4A3-C003-40DF-9DA9-E5691C56A8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8537" y="6516688"/>
            <a:ext cx="5114925" cy="26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Care outline">
            <a:extLst>
              <a:ext uri="{FF2B5EF4-FFF2-40B4-BE49-F238E27FC236}">
                <a16:creationId xmlns:a16="http://schemas.microsoft.com/office/drawing/2014/main" id="{1C058211-3963-4F0C-88C4-48D069032B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61809" y="4586511"/>
            <a:ext cx="1668377" cy="1668377"/>
          </a:xfrm>
          <a:prstGeom prst="rect">
            <a:avLst/>
          </a:prstGeom>
        </p:spPr>
      </p:pic>
    </p:spTree>
    <p:extLst>
      <p:ext uri="{BB962C8B-B14F-4D97-AF65-F5344CB8AC3E}">
        <p14:creationId xmlns:p14="http://schemas.microsoft.com/office/powerpoint/2010/main" val="3743233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pplause icon in line style with thank you hands Vector Image">
            <a:extLst>
              <a:ext uri="{FF2B5EF4-FFF2-40B4-BE49-F238E27FC236}">
                <a16:creationId xmlns:a16="http://schemas.microsoft.com/office/drawing/2014/main" id="{79BF8CDD-67F2-4C75-8ED8-61F0A34045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63" t="9662" r="17959" b="25443"/>
          <a:stretch/>
        </p:blipFill>
        <p:spPr bwMode="auto">
          <a:xfrm>
            <a:off x="4695815" y="1553289"/>
            <a:ext cx="2800370" cy="30882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urrey-Domestic-Abuse-Partnership-Landscape-Logo">
            <a:extLst>
              <a:ext uri="{FF2B5EF4-FFF2-40B4-BE49-F238E27FC236}">
                <a16:creationId xmlns:a16="http://schemas.microsoft.com/office/drawing/2014/main" id="{BF0E932A-D911-4621-8746-AB4292ADB9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4142" y="333755"/>
            <a:ext cx="2554475" cy="694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DA2F4A3-C003-40DF-9DA9-E5691C56A8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66007" y="6464929"/>
            <a:ext cx="5114925" cy="26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96919D82-61B7-4105-82AC-F440BE3DBAFD}"/>
              </a:ext>
            </a:extLst>
          </p:cNvPr>
          <p:cNvSpPr>
            <a:spLocks noGrp="1"/>
          </p:cNvSpPr>
          <p:nvPr>
            <p:ph type="title"/>
          </p:nvPr>
        </p:nvSpPr>
        <p:spPr>
          <a:xfrm>
            <a:off x="2851758" y="887864"/>
            <a:ext cx="6143422" cy="4832666"/>
          </a:xfrm>
        </p:spPr>
        <p:txBody>
          <a:bodyPr>
            <a:normAutofit fontScale="90000"/>
          </a:bodyPr>
          <a:lstStyle/>
          <a:p>
            <a:pPr algn="ctr"/>
            <a:r>
              <a:rPr lang="en-GB" sz="7200" b="1" dirty="0">
                <a:solidFill>
                  <a:srgbClr val="7030A0"/>
                </a:solidFill>
              </a:rPr>
              <a:t>Thank you!</a:t>
            </a:r>
            <a:br>
              <a:rPr lang="en-GB" sz="5400" b="1" dirty="0">
                <a:solidFill>
                  <a:srgbClr val="7030A0"/>
                </a:solidFill>
              </a:rPr>
            </a:br>
            <a:br>
              <a:rPr lang="en-GB" sz="5400" b="1" dirty="0">
                <a:solidFill>
                  <a:srgbClr val="7030A0"/>
                </a:solidFill>
              </a:rPr>
            </a:br>
            <a:br>
              <a:rPr lang="en-GB" sz="5400" b="1" dirty="0"/>
            </a:br>
            <a:br>
              <a:rPr lang="en-GB" sz="5400" b="1" dirty="0"/>
            </a:br>
            <a:br>
              <a:rPr lang="en-GB" sz="5400" b="1" dirty="0"/>
            </a:br>
            <a:br>
              <a:rPr lang="en-GB" sz="5400" b="1" dirty="0"/>
            </a:br>
            <a:r>
              <a:rPr lang="en-GB" sz="6000" b="1" dirty="0">
                <a:solidFill>
                  <a:srgbClr val="7030A0"/>
                </a:solidFill>
              </a:rPr>
              <a:t>Any Questions?</a:t>
            </a:r>
            <a:endParaRPr lang="en-GB" sz="5400" b="1" dirty="0">
              <a:solidFill>
                <a:srgbClr val="7030A0"/>
              </a:solidFill>
            </a:endParaRPr>
          </a:p>
        </p:txBody>
      </p:sp>
    </p:spTree>
    <p:extLst>
      <p:ext uri="{BB962C8B-B14F-4D97-AF65-F5344CB8AC3E}">
        <p14:creationId xmlns:p14="http://schemas.microsoft.com/office/powerpoint/2010/main" val="4084943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DF03-84EA-4CCF-9D42-9693C082E138}"/>
              </a:ext>
            </a:extLst>
          </p:cNvPr>
          <p:cNvSpPr>
            <a:spLocks noGrp="1"/>
          </p:cNvSpPr>
          <p:nvPr>
            <p:ph type="title"/>
          </p:nvPr>
        </p:nvSpPr>
        <p:spPr>
          <a:xfrm>
            <a:off x="838200" y="365125"/>
            <a:ext cx="8116957" cy="1325563"/>
          </a:xfrm>
        </p:spPr>
        <p:txBody>
          <a:bodyPr>
            <a:normAutofit/>
          </a:bodyPr>
          <a:lstStyle/>
          <a:p>
            <a:r>
              <a:rPr lang="en-GB" sz="5400" b="1" dirty="0"/>
              <a:t>Useful Links</a:t>
            </a:r>
          </a:p>
        </p:txBody>
      </p:sp>
      <p:sp>
        <p:nvSpPr>
          <p:cNvPr id="3" name="Content Placeholder 2">
            <a:extLst>
              <a:ext uri="{FF2B5EF4-FFF2-40B4-BE49-F238E27FC236}">
                <a16:creationId xmlns:a16="http://schemas.microsoft.com/office/drawing/2014/main" id="{C584E9A3-B87E-4515-84D1-81934C5BA169}"/>
              </a:ext>
            </a:extLst>
          </p:cNvPr>
          <p:cNvSpPr>
            <a:spLocks noGrp="1"/>
          </p:cNvSpPr>
          <p:nvPr>
            <p:ph idx="1"/>
          </p:nvPr>
        </p:nvSpPr>
        <p:spPr>
          <a:xfrm>
            <a:off x="838200" y="1928019"/>
            <a:ext cx="10515600" cy="4351338"/>
          </a:xfrm>
        </p:spPr>
        <p:txBody>
          <a:bodyPr>
            <a:normAutofit/>
          </a:bodyPr>
          <a:lstStyle/>
          <a:p>
            <a:pPr>
              <a:buClr>
                <a:schemeClr val="tx1"/>
              </a:buClr>
            </a:pPr>
            <a:r>
              <a:rPr lang="en-GB" dirty="0">
                <a:hlinkClick r:id="rId3"/>
              </a:rPr>
              <a:t>Respect</a:t>
            </a:r>
            <a:endParaRPr lang="en-GB" dirty="0"/>
          </a:p>
          <a:p>
            <a:pPr>
              <a:buClr>
                <a:schemeClr val="tx1"/>
              </a:buClr>
            </a:pPr>
            <a:r>
              <a:rPr lang="en-GB" u="sng" dirty="0">
                <a:hlinkClick r:id="rId4"/>
              </a:rPr>
              <a:t>Healthy Surrey - Domestic Abuse</a:t>
            </a:r>
            <a:r>
              <a:rPr lang="en-GB" u="sng" dirty="0"/>
              <a:t> </a:t>
            </a:r>
          </a:p>
          <a:p>
            <a:pPr>
              <a:buClr>
                <a:schemeClr val="tx1"/>
              </a:buClr>
            </a:pPr>
            <a:r>
              <a:rPr lang="en-GB" dirty="0">
                <a:hlinkClick r:id="rId5"/>
              </a:rPr>
              <a:t>Interventions Alliance behaviour change programmes</a:t>
            </a:r>
            <a:r>
              <a:rPr lang="en-GB" dirty="0"/>
              <a:t> </a:t>
            </a:r>
          </a:p>
          <a:p>
            <a:pPr>
              <a:buClr>
                <a:schemeClr val="tx1"/>
              </a:buClr>
            </a:pPr>
            <a:r>
              <a:rPr lang="en-GB" dirty="0">
                <a:hlinkClick r:id="rId6"/>
              </a:rPr>
              <a:t>How Domestic Violence Perpetrators Manipulate Systems</a:t>
            </a:r>
            <a:endParaRPr lang="en-GB" dirty="0"/>
          </a:p>
          <a:p>
            <a:pPr>
              <a:buClr>
                <a:schemeClr val="tx1"/>
              </a:buClr>
            </a:pPr>
            <a:r>
              <a:rPr lang="en-GB" dirty="0">
                <a:hlinkClick r:id="rId7"/>
              </a:rPr>
              <a:t>Bowen-2020-Coercive-control-of-women-as-mothers-via-strategic-mother-child-separation</a:t>
            </a:r>
            <a:endParaRPr lang="en-GB" dirty="0"/>
          </a:p>
          <a:p>
            <a:pPr>
              <a:buClr>
                <a:schemeClr val="tx1"/>
              </a:buClr>
            </a:pPr>
            <a:r>
              <a:rPr lang="en-GB" dirty="0">
                <a:hlinkClick r:id="rId8"/>
              </a:rPr>
              <a:t>What Works? Summary of Domestic-violence-perpetrator-programmes</a:t>
            </a:r>
            <a:endParaRPr lang="en-GB" dirty="0"/>
          </a:p>
        </p:txBody>
      </p:sp>
      <p:pic>
        <p:nvPicPr>
          <p:cNvPr id="1026" name="Picture 2" descr="Surrey-Domestic-Abuse-Partnership-Landscape-Logo">
            <a:extLst>
              <a:ext uri="{FF2B5EF4-FFF2-40B4-BE49-F238E27FC236}">
                <a16:creationId xmlns:a16="http://schemas.microsoft.com/office/drawing/2014/main" id="{BF0E932A-D911-4621-8746-AB4292ADB9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84142" y="333755"/>
            <a:ext cx="2554475" cy="694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DA2F4A3-C003-40DF-9DA9-E5691C56A8F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38537" y="6516688"/>
            <a:ext cx="5114925" cy="26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975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rrey-Domestic-Abuse-Partnership-Landscape-Logo">
            <a:extLst>
              <a:ext uri="{FF2B5EF4-FFF2-40B4-BE49-F238E27FC236}">
                <a16:creationId xmlns:a16="http://schemas.microsoft.com/office/drawing/2014/main" id="{BF0E932A-D911-4621-8746-AB4292ADB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142" y="333755"/>
            <a:ext cx="2554475" cy="694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DA2F4A3-C003-40DF-9DA9-E5691C56A8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8537" y="6516688"/>
            <a:ext cx="5114925" cy="26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ECB6891-46DB-47D7-9BF2-F55B033E6195}"/>
              </a:ext>
            </a:extLst>
          </p:cNvPr>
          <p:cNvSpPr txBox="1"/>
          <p:nvPr/>
        </p:nvSpPr>
        <p:spPr>
          <a:xfrm>
            <a:off x="1775634" y="2114519"/>
            <a:ext cx="8640729" cy="2703689"/>
          </a:xfrm>
          <a:prstGeom prst="rect">
            <a:avLst/>
          </a:prstGeom>
          <a:noFill/>
        </p:spPr>
        <p:txBody>
          <a:bodyPr wrap="square">
            <a:spAutoFit/>
          </a:bodyPr>
          <a:lstStyle/>
          <a:p>
            <a:pPr algn="ctr">
              <a:lnSpc>
                <a:spcPct val="107000"/>
              </a:lnSpc>
              <a:spcAft>
                <a:spcPts val="800"/>
              </a:spcAft>
            </a:pPr>
            <a:r>
              <a:rPr lang="en-GB" sz="3200" kern="100" dirty="0">
                <a:effectLst/>
                <a:latin typeface="Calibri" panose="020F0502020204030204" pitchFamily="34" charset="0"/>
                <a:ea typeface="Calibri" panose="020F0502020204030204" pitchFamily="34" charset="0"/>
                <a:cs typeface="Calibri" panose="020F0502020204030204" pitchFamily="34" charset="0"/>
              </a:rPr>
              <a:t>To introduce the key typologies of domestic abuse, the dynamics of abuse as experienced by victim-survivors, perpetrator tactics and the range of support pathways and resources available in Surrey for professionals and victim-survivors.</a:t>
            </a:r>
            <a:endParaRPr lang="en-GB"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E806BF7-7BA5-4ADE-B3A1-00B70A322DC3}"/>
              </a:ext>
            </a:extLst>
          </p:cNvPr>
          <p:cNvSpPr txBox="1"/>
          <p:nvPr/>
        </p:nvSpPr>
        <p:spPr>
          <a:xfrm>
            <a:off x="780701" y="680830"/>
            <a:ext cx="7872761" cy="769441"/>
          </a:xfrm>
          <a:prstGeom prst="rect">
            <a:avLst/>
          </a:prstGeom>
          <a:noFill/>
        </p:spPr>
        <p:txBody>
          <a:bodyPr wrap="square" rtlCol="0">
            <a:spAutoFit/>
          </a:bodyPr>
          <a:lstStyle/>
          <a:p>
            <a:r>
              <a:rPr lang="en-GB" sz="4400" b="1" dirty="0">
                <a:latin typeface="+mj-lt"/>
              </a:rPr>
              <a:t>Aim</a:t>
            </a:r>
          </a:p>
        </p:txBody>
      </p:sp>
    </p:spTree>
    <p:extLst>
      <p:ext uri="{BB962C8B-B14F-4D97-AF65-F5344CB8AC3E}">
        <p14:creationId xmlns:p14="http://schemas.microsoft.com/office/powerpoint/2010/main" val="373480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DF03-84EA-4CCF-9D42-9693C082E138}"/>
              </a:ext>
            </a:extLst>
          </p:cNvPr>
          <p:cNvSpPr>
            <a:spLocks noGrp="1"/>
          </p:cNvSpPr>
          <p:nvPr>
            <p:ph type="title"/>
          </p:nvPr>
        </p:nvSpPr>
        <p:spPr>
          <a:xfrm>
            <a:off x="709495" y="266022"/>
            <a:ext cx="8116957" cy="1325563"/>
          </a:xfrm>
        </p:spPr>
        <p:txBody>
          <a:bodyPr>
            <a:normAutofit/>
          </a:bodyPr>
          <a:lstStyle/>
          <a:p>
            <a:r>
              <a:rPr lang="en-GB" sz="5400" b="1" dirty="0">
                <a:solidFill>
                  <a:srgbClr val="7030A0"/>
                </a:solidFill>
                <a:latin typeface="+mj-lt"/>
              </a:rPr>
              <a:t>What is Domestic Abuse </a:t>
            </a:r>
            <a:endParaRPr lang="en-GB" sz="5400" b="1" dirty="0"/>
          </a:p>
        </p:txBody>
      </p:sp>
      <p:sp>
        <p:nvSpPr>
          <p:cNvPr id="3" name="Content Placeholder 2">
            <a:extLst>
              <a:ext uri="{FF2B5EF4-FFF2-40B4-BE49-F238E27FC236}">
                <a16:creationId xmlns:a16="http://schemas.microsoft.com/office/drawing/2014/main" id="{C584E9A3-B87E-4515-84D1-81934C5BA169}"/>
              </a:ext>
            </a:extLst>
          </p:cNvPr>
          <p:cNvSpPr>
            <a:spLocks noGrp="1"/>
          </p:cNvSpPr>
          <p:nvPr>
            <p:ph idx="1"/>
          </p:nvPr>
        </p:nvSpPr>
        <p:spPr>
          <a:xfrm>
            <a:off x="460239" y="1504951"/>
            <a:ext cx="4806489" cy="4455581"/>
          </a:xfrm>
        </p:spPr>
        <p:txBody>
          <a:bodyPr>
            <a:normAutofit/>
          </a:bodyPr>
          <a:lstStyle/>
          <a:p>
            <a:pPr marL="0" indent="0">
              <a:buNone/>
            </a:pPr>
            <a:endParaRPr lang="en-GB" sz="2000" b="1" dirty="0">
              <a:solidFill>
                <a:srgbClr val="7030A0"/>
              </a:solidFill>
              <a:latin typeface="+mj-lt"/>
            </a:endParaRPr>
          </a:p>
          <a:p>
            <a:pPr marL="0" indent="0">
              <a:buNone/>
            </a:pPr>
            <a:r>
              <a:rPr lang="en-GB" sz="2000" b="1" dirty="0"/>
              <a:t>‘Abusive behaviour’ </a:t>
            </a:r>
            <a:r>
              <a:rPr lang="en-GB" sz="2000" dirty="0"/>
              <a:t>is defined in the act as any of the following:</a:t>
            </a:r>
          </a:p>
          <a:p>
            <a:pPr marL="0" indent="0">
              <a:buNone/>
            </a:pPr>
            <a:endParaRPr lang="en-GB" sz="1100" dirty="0"/>
          </a:p>
          <a:p>
            <a:r>
              <a:rPr lang="en-GB" sz="2000" dirty="0"/>
              <a:t>physical or sexual abuse</a:t>
            </a:r>
          </a:p>
          <a:p>
            <a:r>
              <a:rPr lang="en-GB" sz="2000" dirty="0"/>
              <a:t>violent or threatening behaviour</a:t>
            </a:r>
          </a:p>
          <a:p>
            <a:r>
              <a:rPr lang="en-GB" sz="2000" dirty="0"/>
              <a:t>controlling or coercive behaviour</a:t>
            </a:r>
          </a:p>
          <a:p>
            <a:r>
              <a:rPr lang="en-GB" sz="2000" dirty="0"/>
              <a:t>economic abuse</a:t>
            </a:r>
          </a:p>
          <a:p>
            <a:r>
              <a:rPr lang="en-GB" sz="2000" dirty="0"/>
              <a:t>psychological, emotional or other abuse</a:t>
            </a:r>
          </a:p>
          <a:p>
            <a:pPr marL="0" indent="0">
              <a:buNone/>
            </a:pPr>
            <a:r>
              <a:rPr lang="en-GB" sz="2000" dirty="0"/>
              <a:t>For the definition to apply</a:t>
            </a:r>
            <a:r>
              <a:rPr lang="en-GB" sz="2000" b="1" dirty="0"/>
              <a:t>, both parties must be aged 16</a:t>
            </a:r>
            <a:r>
              <a:rPr lang="en-GB" sz="2000" dirty="0"/>
              <a:t> or over and ‘personally connected’.</a:t>
            </a:r>
          </a:p>
        </p:txBody>
      </p:sp>
      <p:pic>
        <p:nvPicPr>
          <p:cNvPr id="1026" name="Picture 2" descr="Surrey-Domestic-Abuse-Partnership-Landscape-Logo">
            <a:extLst>
              <a:ext uri="{FF2B5EF4-FFF2-40B4-BE49-F238E27FC236}">
                <a16:creationId xmlns:a16="http://schemas.microsoft.com/office/drawing/2014/main" id="{BF0E932A-D911-4621-8746-AB4292ADB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142" y="333755"/>
            <a:ext cx="2554475" cy="694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DA2F4A3-C003-40DF-9DA9-E5691C56A8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8537" y="6568275"/>
            <a:ext cx="5114925" cy="26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F4A4D717-194F-F4E4-71D7-AD7DDAD72402}"/>
              </a:ext>
            </a:extLst>
          </p:cNvPr>
          <p:cNvSpPr txBox="1">
            <a:spLocks/>
          </p:cNvSpPr>
          <p:nvPr/>
        </p:nvSpPr>
        <p:spPr>
          <a:xfrm>
            <a:off x="5824419" y="1504803"/>
            <a:ext cx="6114198" cy="4848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‘Personally connected’ </a:t>
            </a:r>
            <a:r>
              <a:rPr lang="en-GB" sz="2000" dirty="0"/>
              <a:t>is defined in the act as parties who:</a:t>
            </a:r>
          </a:p>
          <a:p>
            <a:pPr marL="0" indent="0">
              <a:buFont typeface="Arial" panose="020B0604020202020204" pitchFamily="34" charset="0"/>
              <a:buNone/>
            </a:pPr>
            <a:endParaRPr lang="en-GB" sz="400" dirty="0"/>
          </a:p>
          <a:p>
            <a:r>
              <a:rPr lang="en-GB" sz="2000" dirty="0"/>
              <a:t>are married to each other</a:t>
            </a:r>
          </a:p>
          <a:p>
            <a:r>
              <a:rPr lang="en-GB" sz="2000" dirty="0"/>
              <a:t>are civil partners of each other</a:t>
            </a:r>
          </a:p>
          <a:p>
            <a:r>
              <a:rPr lang="en-GB" sz="2000" dirty="0"/>
              <a:t>have agreed to marry one another (whether or not the agreement has been terminated)</a:t>
            </a:r>
          </a:p>
          <a:p>
            <a:r>
              <a:rPr lang="en-GB" sz="2000" dirty="0"/>
              <a:t>have entered into a civil partnership agreement (whether or not the agreement has been terminated)</a:t>
            </a:r>
          </a:p>
          <a:p>
            <a:r>
              <a:rPr lang="en-GB" sz="2000" dirty="0"/>
              <a:t>are or have been in an intimate personal relationship with each other</a:t>
            </a:r>
          </a:p>
          <a:p>
            <a:r>
              <a:rPr lang="en-GB" sz="2000" dirty="0"/>
              <a:t>have, or there has been a time when they each have had, a parental relationship in relation to the same child</a:t>
            </a:r>
          </a:p>
          <a:p>
            <a:r>
              <a:rPr lang="en-GB" sz="2000" dirty="0"/>
              <a:t>are relatives</a:t>
            </a:r>
          </a:p>
        </p:txBody>
      </p:sp>
    </p:spTree>
    <p:extLst>
      <p:ext uri="{BB962C8B-B14F-4D97-AF65-F5344CB8AC3E}">
        <p14:creationId xmlns:p14="http://schemas.microsoft.com/office/powerpoint/2010/main" val="383661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DF03-84EA-4CCF-9D42-9693C082E138}"/>
              </a:ext>
            </a:extLst>
          </p:cNvPr>
          <p:cNvSpPr>
            <a:spLocks noGrp="1"/>
          </p:cNvSpPr>
          <p:nvPr>
            <p:ph type="title"/>
          </p:nvPr>
        </p:nvSpPr>
        <p:spPr>
          <a:xfrm>
            <a:off x="838200" y="365125"/>
            <a:ext cx="8116957" cy="1325563"/>
          </a:xfrm>
        </p:spPr>
        <p:txBody>
          <a:bodyPr>
            <a:normAutofit/>
          </a:bodyPr>
          <a:lstStyle/>
          <a:p>
            <a:r>
              <a:rPr lang="en-GB" sz="5400" b="1" dirty="0">
                <a:solidFill>
                  <a:srgbClr val="7030A0"/>
                </a:solidFill>
                <a:latin typeface="+mj-lt"/>
              </a:rPr>
              <a:t>What is Domestic Abuse </a:t>
            </a:r>
            <a:endParaRPr lang="en-GB" sz="5400" b="1" dirty="0"/>
          </a:p>
        </p:txBody>
      </p:sp>
      <p:sp>
        <p:nvSpPr>
          <p:cNvPr id="3" name="Content Placeholder 2">
            <a:extLst>
              <a:ext uri="{FF2B5EF4-FFF2-40B4-BE49-F238E27FC236}">
                <a16:creationId xmlns:a16="http://schemas.microsoft.com/office/drawing/2014/main" id="{C584E9A3-B87E-4515-84D1-81934C5BA169}"/>
              </a:ext>
            </a:extLst>
          </p:cNvPr>
          <p:cNvSpPr>
            <a:spLocks noGrp="1"/>
          </p:cNvSpPr>
          <p:nvPr>
            <p:ph idx="1"/>
          </p:nvPr>
        </p:nvSpPr>
        <p:spPr/>
        <p:txBody>
          <a:bodyPr>
            <a:normAutofit/>
          </a:bodyPr>
          <a:lstStyle/>
          <a:p>
            <a:pPr marL="0" indent="0">
              <a:buNone/>
            </a:pPr>
            <a:endParaRPr lang="en-GB" sz="4800" b="1" dirty="0">
              <a:solidFill>
                <a:srgbClr val="7030A0"/>
              </a:solidFill>
              <a:latin typeface="+mj-lt"/>
            </a:endParaRPr>
          </a:p>
          <a:p>
            <a:pPr marL="0" indent="0">
              <a:buNone/>
            </a:pPr>
            <a:endParaRPr lang="en-GB" sz="1800" b="1" dirty="0">
              <a:solidFill>
                <a:srgbClr val="7030A0"/>
              </a:solidFill>
              <a:latin typeface="+mj-lt"/>
            </a:endParaRPr>
          </a:p>
          <a:p>
            <a:pPr marL="0" indent="0">
              <a:buNone/>
            </a:pPr>
            <a:endParaRPr lang="en-GB" sz="1800" b="1" dirty="0">
              <a:solidFill>
                <a:srgbClr val="7030A0"/>
              </a:solidFill>
              <a:latin typeface="+mj-lt"/>
            </a:endParaRPr>
          </a:p>
        </p:txBody>
      </p:sp>
      <p:pic>
        <p:nvPicPr>
          <p:cNvPr id="1026" name="Picture 2" descr="Surrey-Domestic-Abuse-Partnership-Landscape-Logo">
            <a:extLst>
              <a:ext uri="{FF2B5EF4-FFF2-40B4-BE49-F238E27FC236}">
                <a16:creationId xmlns:a16="http://schemas.microsoft.com/office/drawing/2014/main" id="{BF0E932A-D911-4621-8746-AB4292ADB9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4142" y="333755"/>
            <a:ext cx="2554475" cy="694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DA2F4A3-C003-40DF-9DA9-E5691C56A8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38537" y="6516688"/>
            <a:ext cx="5114925" cy="26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nline Media 5" title="Domestic Abuse - The Different Types of Abuse">
            <a:hlinkClick r:id="" action="ppaction://media"/>
            <a:extLst>
              <a:ext uri="{FF2B5EF4-FFF2-40B4-BE49-F238E27FC236}">
                <a16:creationId xmlns:a16="http://schemas.microsoft.com/office/drawing/2014/main" id="{A692EB68-DE53-1D5B-98BD-EA35D7A59923}"/>
              </a:ext>
            </a:extLst>
          </p:cNvPr>
          <p:cNvPicPr>
            <a:picLocks noRot="1" noChangeAspect="1"/>
          </p:cNvPicPr>
          <p:nvPr>
            <a:videoFile r:link="rId1"/>
          </p:nvPr>
        </p:nvPicPr>
        <p:blipFill>
          <a:blip r:embed="rId6"/>
          <a:stretch>
            <a:fillRect/>
          </a:stretch>
        </p:blipFill>
        <p:spPr>
          <a:xfrm>
            <a:off x="1944617" y="1485900"/>
            <a:ext cx="8302765" cy="4691063"/>
          </a:xfrm>
          <a:prstGeom prst="rect">
            <a:avLst/>
          </a:prstGeom>
        </p:spPr>
      </p:pic>
    </p:spTree>
    <p:extLst>
      <p:ext uri="{BB962C8B-B14F-4D97-AF65-F5344CB8AC3E}">
        <p14:creationId xmlns:p14="http://schemas.microsoft.com/office/powerpoint/2010/main" val="213279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rrey-Domestic-Abuse-Partnership-Landscape-Logo">
            <a:extLst>
              <a:ext uri="{FF2B5EF4-FFF2-40B4-BE49-F238E27FC236}">
                <a16:creationId xmlns:a16="http://schemas.microsoft.com/office/drawing/2014/main" id="{BF0E932A-D911-4621-8746-AB4292ADB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142" y="333755"/>
            <a:ext cx="2554475" cy="694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DA2F4A3-C003-40DF-9DA9-E5691C56A8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8537" y="6516688"/>
            <a:ext cx="5114925" cy="26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973BAF2D-3812-4B33-8779-01B966BDDC88}"/>
              </a:ext>
            </a:extLst>
          </p:cNvPr>
          <p:cNvSpPr txBox="1">
            <a:spLocks noChangeArrowheads="1"/>
          </p:cNvSpPr>
          <p:nvPr/>
        </p:nvSpPr>
        <p:spPr>
          <a:xfrm>
            <a:off x="1843088" y="2274888"/>
            <a:ext cx="9827544" cy="14700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5400" b="1" dirty="0"/>
              <a:t>Why is gender/sex important?</a:t>
            </a:r>
            <a:endParaRPr lang="en-US" altLang="en-US" sz="5400" b="1" dirty="0"/>
          </a:p>
        </p:txBody>
      </p:sp>
      <p:pic>
        <p:nvPicPr>
          <p:cNvPr id="7" name="Graphic 2" descr="Man with solid fill">
            <a:extLst>
              <a:ext uri="{FF2B5EF4-FFF2-40B4-BE49-F238E27FC236}">
                <a16:creationId xmlns:a16="http://schemas.microsoft.com/office/drawing/2014/main" id="{D1ED596B-6650-448D-A258-B9078D21650B}"/>
              </a:ext>
            </a:extLst>
          </p:cNvPr>
          <p:cNvPicPr>
            <a:picLocks noChangeAspect="1"/>
          </p:cNvPicPr>
          <p:nvPr/>
        </p:nvPicPr>
        <p:blipFill>
          <a:blip r:embed="rId5"/>
          <a:stretch>
            <a:fillRect/>
          </a:stretch>
        </p:blipFill>
        <p:spPr>
          <a:xfrm>
            <a:off x="2511090" y="4075906"/>
            <a:ext cx="1362075" cy="1363663"/>
          </a:xfrm>
          <a:prstGeom prst="rect">
            <a:avLst/>
          </a:prstGeom>
        </p:spPr>
      </p:pic>
      <p:pic>
        <p:nvPicPr>
          <p:cNvPr id="8" name="Graphic 4" descr="Woman with solid fill">
            <a:extLst>
              <a:ext uri="{FF2B5EF4-FFF2-40B4-BE49-F238E27FC236}">
                <a16:creationId xmlns:a16="http://schemas.microsoft.com/office/drawing/2014/main" id="{D002F960-DDC1-4B19-B435-DF9E5252631A}"/>
              </a:ext>
            </a:extLst>
          </p:cNvPr>
          <p:cNvPicPr>
            <a:picLocks noChangeAspect="1"/>
          </p:cNvPicPr>
          <p:nvPr/>
        </p:nvPicPr>
        <p:blipFill>
          <a:blip r:embed="rId6"/>
          <a:stretch>
            <a:fillRect/>
          </a:stretch>
        </p:blipFill>
        <p:spPr>
          <a:xfrm>
            <a:off x="8018892" y="4074319"/>
            <a:ext cx="1365250" cy="1365250"/>
          </a:xfrm>
          <a:prstGeom prst="rect">
            <a:avLst/>
          </a:prstGeom>
        </p:spPr>
      </p:pic>
      <p:pic>
        <p:nvPicPr>
          <p:cNvPr id="9" name="Graphic 6" descr="Social distancing with solid fill">
            <a:extLst>
              <a:ext uri="{FF2B5EF4-FFF2-40B4-BE49-F238E27FC236}">
                <a16:creationId xmlns:a16="http://schemas.microsoft.com/office/drawing/2014/main" id="{B09ABB86-8C59-4574-B8FF-EA2E29746BF6}"/>
              </a:ext>
            </a:extLst>
          </p:cNvPr>
          <p:cNvPicPr>
            <a:picLocks noChangeAspect="1"/>
          </p:cNvPicPr>
          <p:nvPr/>
        </p:nvPicPr>
        <p:blipFill>
          <a:blip r:embed="rId7"/>
          <a:stretch>
            <a:fillRect/>
          </a:stretch>
        </p:blipFill>
        <p:spPr>
          <a:xfrm>
            <a:off x="5103980" y="3932238"/>
            <a:ext cx="1568450" cy="1568450"/>
          </a:xfrm>
          <a:prstGeom prst="rect">
            <a:avLst/>
          </a:prstGeom>
        </p:spPr>
      </p:pic>
      <p:pic>
        <p:nvPicPr>
          <p:cNvPr id="10" name="Graphic 8" descr="Two women with solid fill">
            <a:extLst>
              <a:ext uri="{FF2B5EF4-FFF2-40B4-BE49-F238E27FC236}">
                <a16:creationId xmlns:a16="http://schemas.microsoft.com/office/drawing/2014/main" id="{8F54921A-7F2B-41D0-B391-B75026EF78E5}"/>
              </a:ext>
            </a:extLst>
          </p:cNvPr>
          <p:cNvPicPr>
            <a:picLocks noChangeAspect="1"/>
          </p:cNvPicPr>
          <p:nvPr/>
        </p:nvPicPr>
        <p:blipFill>
          <a:blip r:embed="rId8"/>
          <a:stretch>
            <a:fillRect/>
          </a:stretch>
        </p:blipFill>
        <p:spPr>
          <a:xfrm>
            <a:off x="3873165" y="680830"/>
            <a:ext cx="1382712" cy="1384300"/>
          </a:xfrm>
          <a:prstGeom prst="rect">
            <a:avLst/>
          </a:prstGeom>
        </p:spPr>
      </p:pic>
      <p:pic>
        <p:nvPicPr>
          <p:cNvPr id="11" name="Graphic 10" descr="Two Men with solid fill">
            <a:extLst>
              <a:ext uri="{FF2B5EF4-FFF2-40B4-BE49-F238E27FC236}">
                <a16:creationId xmlns:a16="http://schemas.microsoft.com/office/drawing/2014/main" id="{47401B05-B14A-4872-B672-097293B81C79}"/>
              </a:ext>
            </a:extLst>
          </p:cNvPr>
          <p:cNvPicPr>
            <a:picLocks noChangeAspect="1"/>
          </p:cNvPicPr>
          <p:nvPr/>
        </p:nvPicPr>
        <p:blipFill>
          <a:blip r:embed="rId9"/>
          <a:stretch>
            <a:fillRect/>
          </a:stretch>
        </p:blipFill>
        <p:spPr>
          <a:xfrm>
            <a:off x="6303796" y="665162"/>
            <a:ext cx="1384300" cy="1384300"/>
          </a:xfrm>
          <a:prstGeom prst="rect">
            <a:avLst/>
          </a:prstGeom>
        </p:spPr>
      </p:pic>
    </p:spTree>
    <p:extLst>
      <p:ext uri="{BB962C8B-B14F-4D97-AF65-F5344CB8AC3E}">
        <p14:creationId xmlns:p14="http://schemas.microsoft.com/office/powerpoint/2010/main" val="230377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DF03-84EA-4CCF-9D42-9693C082E138}"/>
              </a:ext>
            </a:extLst>
          </p:cNvPr>
          <p:cNvSpPr>
            <a:spLocks noGrp="1"/>
          </p:cNvSpPr>
          <p:nvPr>
            <p:ph type="title"/>
          </p:nvPr>
        </p:nvSpPr>
        <p:spPr>
          <a:xfrm>
            <a:off x="659781" y="330199"/>
            <a:ext cx="8116957" cy="1325563"/>
          </a:xfrm>
        </p:spPr>
        <p:txBody>
          <a:bodyPr>
            <a:normAutofit/>
          </a:bodyPr>
          <a:lstStyle/>
          <a:p>
            <a:r>
              <a:rPr lang="en-GB" sz="5400" b="1" dirty="0"/>
              <a:t>Typologies of Abuse </a:t>
            </a:r>
          </a:p>
        </p:txBody>
      </p:sp>
      <p:sp>
        <p:nvSpPr>
          <p:cNvPr id="3" name="Content Placeholder 2">
            <a:extLst>
              <a:ext uri="{FF2B5EF4-FFF2-40B4-BE49-F238E27FC236}">
                <a16:creationId xmlns:a16="http://schemas.microsoft.com/office/drawing/2014/main" id="{C584E9A3-B87E-4515-84D1-81934C5BA169}"/>
              </a:ext>
            </a:extLst>
          </p:cNvPr>
          <p:cNvSpPr>
            <a:spLocks noGrp="1"/>
          </p:cNvSpPr>
          <p:nvPr>
            <p:ph idx="1"/>
          </p:nvPr>
        </p:nvSpPr>
        <p:spPr/>
        <p:txBody>
          <a:bodyPr>
            <a:normAutofit fontScale="92500" lnSpcReduction="20000"/>
          </a:bodyPr>
          <a:lstStyle/>
          <a:p>
            <a:pPr marL="0" indent="0">
              <a:buFontTx/>
              <a:buNone/>
              <a:defRPr/>
            </a:pPr>
            <a:endParaRPr lang="en-GB" sz="3600" dirty="0"/>
          </a:p>
          <a:p>
            <a:pPr>
              <a:defRPr/>
            </a:pPr>
            <a:r>
              <a:rPr lang="en-GB" sz="3900" dirty="0"/>
              <a:t>Situational couple violence/abuse </a:t>
            </a:r>
          </a:p>
          <a:p>
            <a:pPr marL="0" indent="0">
              <a:buNone/>
              <a:defRPr/>
            </a:pPr>
            <a:r>
              <a:rPr lang="en-GB" sz="1900" dirty="0"/>
              <a:t>Although the individual is violent/abusive, neither party is violent/abusive </a:t>
            </a:r>
            <a:r>
              <a:rPr lang="en-GB" sz="1900" i="1" dirty="0"/>
              <a:t>and</a:t>
            </a:r>
            <a:r>
              <a:rPr lang="en-GB" sz="1900" dirty="0"/>
              <a:t> controlling</a:t>
            </a:r>
          </a:p>
          <a:p>
            <a:pPr marL="0" indent="0">
              <a:buNone/>
              <a:defRPr/>
            </a:pPr>
            <a:endParaRPr lang="en-GB" sz="1900" dirty="0"/>
          </a:p>
          <a:p>
            <a:pPr>
              <a:defRPr/>
            </a:pPr>
            <a:r>
              <a:rPr lang="en-GB" sz="3900" dirty="0"/>
              <a:t>Coercive Control/intimate terrorism </a:t>
            </a:r>
          </a:p>
          <a:p>
            <a:pPr marL="0" indent="0">
              <a:buNone/>
              <a:defRPr/>
            </a:pPr>
            <a:r>
              <a:rPr lang="en-GB" sz="1900" dirty="0"/>
              <a:t>The individual is controlling and abusive, the partner is not</a:t>
            </a:r>
          </a:p>
          <a:p>
            <a:pPr marL="0" indent="0">
              <a:buNone/>
              <a:defRPr/>
            </a:pPr>
            <a:endParaRPr lang="en-GB" sz="2200" dirty="0"/>
          </a:p>
          <a:p>
            <a:pPr>
              <a:defRPr/>
            </a:pPr>
            <a:r>
              <a:rPr lang="en-GB" sz="3900" dirty="0"/>
              <a:t>Violent resistance </a:t>
            </a:r>
          </a:p>
          <a:p>
            <a:pPr marL="0" indent="0">
              <a:buFontTx/>
              <a:buNone/>
              <a:defRPr/>
            </a:pPr>
            <a:r>
              <a:rPr lang="en-GB" sz="1900" dirty="0"/>
              <a:t>It is the partner who is abusive and controlling, the individual is violent </a:t>
            </a:r>
            <a:r>
              <a:rPr lang="en-GB" sz="1900" i="1" dirty="0"/>
              <a:t>not</a:t>
            </a:r>
            <a:r>
              <a:rPr lang="en-GB" sz="1900" dirty="0"/>
              <a:t> controlling</a:t>
            </a:r>
          </a:p>
          <a:p>
            <a:pPr marL="0" indent="0">
              <a:buFontTx/>
              <a:buNone/>
              <a:defRPr/>
            </a:pPr>
            <a:endParaRPr lang="en-GB" sz="1900" dirty="0"/>
          </a:p>
          <a:p>
            <a:pPr marL="0" indent="0">
              <a:buFontTx/>
              <a:buNone/>
              <a:defRPr/>
            </a:pPr>
            <a:r>
              <a:rPr lang="en-GB" sz="1800" i="1" dirty="0">
                <a:solidFill>
                  <a:srgbClr val="7030A0"/>
                </a:solidFill>
              </a:rPr>
              <a:t>(Michael P. Johnson)</a:t>
            </a:r>
          </a:p>
          <a:p>
            <a:pPr marL="0" indent="0">
              <a:buNone/>
            </a:pPr>
            <a:endParaRPr lang="en-GB" sz="3200" dirty="0"/>
          </a:p>
        </p:txBody>
      </p:sp>
      <p:pic>
        <p:nvPicPr>
          <p:cNvPr id="1026" name="Picture 2" descr="Surrey-Domestic-Abuse-Partnership-Landscape-Logo">
            <a:extLst>
              <a:ext uri="{FF2B5EF4-FFF2-40B4-BE49-F238E27FC236}">
                <a16:creationId xmlns:a16="http://schemas.microsoft.com/office/drawing/2014/main" id="{BF0E932A-D911-4621-8746-AB4292ADB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142" y="333755"/>
            <a:ext cx="2554475" cy="694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DA2F4A3-C003-40DF-9DA9-E5691C56A8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8537" y="6516688"/>
            <a:ext cx="5114925" cy="26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6" descr="Social distancing with solid fill">
            <a:extLst>
              <a:ext uri="{FF2B5EF4-FFF2-40B4-BE49-F238E27FC236}">
                <a16:creationId xmlns:a16="http://schemas.microsoft.com/office/drawing/2014/main" id="{1B2C48DF-B859-4487-BAB0-E73FF469EBFB}"/>
              </a:ext>
            </a:extLst>
          </p:cNvPr>
          <p:cNvPicPr>
            <a:picLocks noChangeAspect="1"/>
          </p:cNvPicPr>
          <p:nvPr/>
        </p:nvPicPr>
        <p:blipFill>
          <a:blip r:embed="rId5"/>
          <a:stretch>
            <a:fillRect/>
          </a:stretch>
        </p:blipFill>
        <p:spPr>
          <a:xfrm>
            <a:off x="9713164" y="2182110"/>
            <a:ext cx="1082398" cy="1082398"/>
          </a:xfrm>
          <a:prstGeom prst="rect">
            <a:avLst/>
          </a:prstGeom>
        </p:spPr>
      </p:pic>
      <p:pic>
        <p:nvPicPr>
          <p:cNvPr id="7" name="Graphic 6" descr="Right And Left Brain outline">
            <a:extLst>
              <a:ext uri="{FF2B5EF4-FFF2-40B4-BE49-F238E27FC236}">
                <a16:creationId xmlns:a16="http://schemas.microsoft.com/office/drawing/2014/main" id="{DFA3D36C-EDCC-4EEA-A6B1-C96BC84F84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32323" y="3393058"/>
            <a:ext cx="1338338" cy="1338338"/>
          </a:xfrm>
          <a:prstGeom prst="rect">
            <a:avLst/>
          </a:prstGeom>
        </p:spPr>
      </p:pic>
      <p:pic>
        <p:nvPicPr>
          <p:cNvPr id="9" name="Graphic 8" descr="Clenched Fist outline">
            <a:extLst>
              <a:ext uri="{FF2B5EF4-FFF2-40B4-BE49-F238E27FC236}">
                <a16:creationId xmlns:a16="http://schemas.microsoft.com/office/drawing/2014/main" id="{3AF9C2E5-8B85-4F44-BB98-5221287864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32323" y="4731396"/>
            <a:ext cx="1232597" cy="1232597"/>
          </a:xfrm>
          <a:prstGeom prst="rect">
            <a:avLst/>
          </a:prstGeom>
        </p:spPr>
      </p:pic>
    </p:spTree>
    <p:extLst>
      <p:ext uri="{BB962C8B-B14F-4D97-AF65-F5344CB8AC3E}">
        <p14:creationId xmlns:p14="http://schemas.microsoft.com/office/powerpoint/2010/main" val="35182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arn(inVertical)">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arn(inVertical)">
                                      <p:cBhvr>
                                        <p:cTn id="38" dur="500"/>
                                        <p:tgtEl>
                                          <p:spTgt spid="3">
                                            <p:txEl>
                                              <p:pRg st="8" end="8"/>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barn(inVertical)">
                                      <p:cBhvr>
                                        <p:cTn id="4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rrey-Domestic-Abuse-Partnership-Landscape-Logo">
            <a:extLst>
              <a:ext uri="{FF2B5EF4-FFF2-40B4-BE49-F238E27FC236}">
                <a16:creationId xmlns:a16="http://schemas.microsoft.com/office/drawing/2014/main" id="{BF0E932A-D911-4621-8746-AB4292ADB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142" y="333755"/>
            <a:ext cx="2554475" cy="694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DA2F4A3-C003-40DF-9DA9-E5691C56A8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8537" y="6516688"/>
            <a:ext cx="5114925" cy="26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973BAF2D-3812-4B33-8779-01B966BDDC88}"/>
              </a:ext>
            </a:extLst>
          </p:cNvPr>
          <p:cNvSpPr txBox="1">
            <a:spLocks noChangeArrowheads="1"/>
          </p:cNvSpPr>
          <p:nvPr/>
        </p:nvSpPr>
        <p:spPr>
          <a:xfrm>
            <a:off x="496432" y="146764"/>
            <a:ext cx="9827544" cy="14700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5400" b="1" dirty="0"/>
              <a:t>Statistical Reality</a:t>
            </a:r>
            <a:endParaRPr lang="en-US" altLang="en-US" sz="5400" b="1" dirty="0"/>
          </a:p>
        </p:txBody>
      </p:sp>
      <p:pic>
        <p:nvPicPr>
          <p:cNvPr id="7" name="Graphic 2" descr="Man with solid fill">
            <a:extLst>
              <a:ext uri="{FF2B5EF4-FFF2-40B4-BE49-F238E27FC236}">
                <a16:creationId xmlns:a16="http://schemas.microsoft.com/office/drawing/2014/main" id="{D1ED596B-6650-448D-A258-B9078D21650B}"/>
              </a:ext>
            </a:extLst>
          </p:cNvPr>
          <p:cNvPicPr>
            <a:picLocks noChangeAspect="1"/>
          </p:cNvPicPr>
          <p:nvPr/>
        </p:nvPicPr>
        <p:blipFill>
          <a:blip r:embed="rId5"/>
          <a:stretch>
            <a:fillRect/>
          </a:stretch>
        </p:blipFill>
        <p:spPr>
          <a:xfrm>
            <a:off x="979415" y="2103752"/>
            <a:ext cx="1362075" cy="1363663"/>
          </a:xfrm>
          <a:prstGeom prst="rect">
            <a:avLst/>
          </a:prstGeom>
        </p:spPr>
      </p:pic>
      <p:pic>
        <p:nvPicPr>
          <p:cNvPr id="8" name="Graphic 4" descr="Woman with solid fill">
            <a:extLst>
              <a:ext uri="{FF2B5EF4-FFF2-40B4-BE49-F238E27FC236}">
                <a16:creationId xmlns:a16="http://schemas.microsoft.com/office/drawing/2014/main" id="{D002F960-DDC1-4B19-B435-DF9E5252631A}"/>
              </a:ext>
            </a:extLst>
          </p:cNvPr>
          <p:cNvPicPr>
            <a:picLocks noChangeAspect="1"/>
          </p:cNvPicPr>
          <p:nvPr/>
        </p:nvPicPr>
        <p:blipFill>
          <a:blip r:embed="rId6"/>
          <a:stretch>
            <a:fillRect/>
          </a:stretch>
        </p:blipFill>
        <p:spPr>
          <a:xfrm>
            <a:off x="979415" y="4383225"/>
            <a:ext cx="1365250" cy="1365250"/>
          </a:xfrm>
          <a:prstGeom prst="rect">
            <a:avLst/>
          </a:prstGeom>
        </p:spPr>
      </p:pic>
      <p:sp>
        <p:nvSpPr>
          <p:cNvPr id="2" name="TextBox 1">
            <a:extLst>
              <a:ext uri="{FF2B5EF4-FFF2-40B4-BE49-F238E27FC236}">
                <a16:creationId xmlns:a16="http://schemas.microsoft.com/office/drawing/2014/main" id="{98639FAD-4B00-410A-900F-D56B3A99D4D5}"/>
              </a:ext>
            </a:extLst>
          </p:cNvPr>
          <p:cNvSpPr txBox="1"/>
          <p:nvPr/>
        </p:nvSpPr>
        <p:spPr>
          <a:xfrm>
            <a:off x="2497873" y="2205672"/>
            <a:ext cx="9088244" cy="1272143"/>
          </a:xfrm>
          <a:prstGeom prst="rect">
            <a:avLst/>
          </a:prstGeom>
          <a:noFill/>
        </p:spPr>
        <p:txBody>
          <a:bodyPr wrap="square" rtlCol="0">
            <a:spAutoFit/>
          </a:bodyPr>
          <a:lstStyle/>
          <a:p>
            <a:pPr marL="285750" indent="-285750">
              <a:spcAft>
                <a:spcPts val="1000"/>
              </a:spcAft>
              <a:buClr>
                <a:schemeClr val="tx1"/>
              </a:buClr>
              <a:buFont typeface="Arial" panose="020B0604020202020204" pitchFamily="34" charset="0"/>
              <a:buChar char="•"/>
            </a:pPr>
            <a:r>
              <a:rPr lang="en-GB" sz="2000" b="1" dirty="0">
                <a:solidFill>
                  <a:srgbClr val="7030A0"/>
                </a:solidFill>
              </a:rPr>
              <a:t>93%</a:t>
            </a:r>
            <a:r>
              <a:rPr lang="en-GB" sz="2000" dirty="0"/>
              <a:t> of murders are committed by men </a:t>
            </a:r>
            <a:r>
              <a:rPr lang="en-GB" sz="1200" i="1" dirty="0">
                <a:hlinkClick r:id="" action="ppaction://noaction">
                  <a:extLst>
                    <a:ext uri="{A12FA001-AC4F-418D-AE19-62706E023703}">
                      <ahyp:hlinkClr xmlns:ahyp="http://schemas.microsoft.com/office/drawing/2018/hyperlinkcolor" val="tx"/>
                    </a:ext>
                  </a:extLst>
                </a:hlinkClick>
              </a:rPr>
              <a:t>(source slide 1)</a:t>
            </a:r>
            <a:endParaRPr lang="en-GB" sz="1200" i="1" dirty="0"/>
          </a:p>
          <a:p>
            <a:pPr marL="285750" marR="0" lvl="0" indent="-285750" algn="l" defTabSz="914400" rtl="0" eaLnBrk="1" fontAlgn="auto" latinLnBrk="0" hangingPunct="1">
              <a:lnSpc>
                <a:spcPct val="100000"/>
              </a:lnSpc>
              <a:spcBef>
                <a:spcPts val="0"/>
              </a:spcBef>
              <a:spcAft>
                <a:spcPts val="1000"/>
              </a:spcAft>
              <a:buClr>
                <a:schemeClr val="tx1"/>
              </a:buClr>
              <a:buSzTx/>
              <a:buFont typeface="Arial" panose="020B0604020202020204" pitchFamily="34" charset="0"/>
              <a:buChar char="•"/>
              <a:tabLst/>
              <a:defRPr/>
            </a:pPr>
            <a:r>
              <a:rPr lang="en-GB" sz="2000" dirty="0"/>
              <a:t>Less likely to suffer domestic abuse and less likely to be repeat victims </a:t>
            </a:r>
            <a:r>
              <a:rPr kumimoji="0" lang="en-GB" sz="1200" b="0" i="1" u="none" strike="noStrike" kern="1200" cap="none" spc="0" normalizeH="0" baseline="0" noProof="0" dirty="0">
                <a:ln>
                  <a:noFill/>
                </a:ln>
                <a:effectLst/>
                <a:uLnTx/>
                <a:uFillTx/>
                <a:latin typeface="Calibri" panose="020F0502020204030204"/>
                <a:ea typeface="+mn-ea"/>
                <a:cs typeface="+mn-cs"/>
                <a:hlinkClick r:id="" action="ppaction://noaction">
                  <a:extLst>
                    <a:ext uri="{A12FA001-AC4F-418D-AE19-62706E023703}">
                      <ahyp:hlinkClr xmlns:ahyp="http://schemas.microsoft.com/office/drawing/2018/hyperlinkcolor" val="tx"/>
                    </a:ext>
                  </a:extLst>
                </a:hlinkClick>
              </a:rPr>
              <a:t>(source slide 3)</a:t>
            </a:r>
            <a:endParaRPr lang="en-GB" dirty="0"/>
          </a:p>
          <a:p>
            <a:pPr marL="285750" indent="-285750">
              <a:spcAft>
                <a:spcPts val="1000"/>
              </a:spcAft>
              <a:buClr>
                <a:schemeClr val="tx1"/>
              </a:buClr>
              <a:buFont typeface="Arial" panose="020B0604020202020204" pitchFamily="34" charset="0"/>
              <a:buChar char="•"/>
            </a:pPr>
            <a:r>
              <a:rPr lang="en-GB" sz="2000" dirty="0"/>
              <a:t>Less likely to be seriously hurt or killed than women </a:t>
            </a:r>
            <a:r>
              <a:rPr kumimoji="0" lang="en-GB" sz="1200" b="0" i="1" u="none" strike="noStrike" kern="1200" cap="none" spc="0" normalizeH="0" baseline="0" noProof="0" dirty="0">
                <a:ln>
                  <a:noFill/>
                </a:ln>
                <a:effectLst/>
                <a:uLnTx/>
                <a:uFillTx/>
                <a:latin typeface="Calibri" panose="020F0502020204030204"/>
                <a:ea typeface="+mn-ea"/>
                <a:cs typeface="+mn-cs"/>
                <a:hlinkClick r:id="" action="ppaction://noaction">
                  <a:extLst>
                    <a:ext uri="{A12FA001-AC4F-418D-AE19-62706E023703}">
                      <ahyp:hlinkClr xmlns:ahyp="http://schemas.microsoft.com/office/drawing/2018/hyperlinkcolor" val="tx"/>
                    </a:ext>
                  </a:extLst>
                </a:hlinkClick>
              </a:rPr>
              <a:t>(source slide 3)</a:t>
            </a:r>
            <a:endParaRPr lang="en-GB" dirty="0"/>
          </a:p>
        </p:txBody>
      </p:sp>
      <p:sp>
        <p:nvSpPr>
          <p:cNvPr id="3" name="TextBox 2">
            <a:extLst>
              <a:ext uri="{FF2B5EF4-FFF2-40B4-BE49-F238E27FC236}">
                <a16:creationId xmlns:a16="http://schemas.microsoft.com/office/drawing/2014/main" id="{0DECEBE0-B4A1-4BDF-85B5-E15EC229981C}"/>
              </a:ext>
            </a:extLst>
          </p:cNvPr>
          <p:cNvSpPr txBox="1"/>
          <p:nvPr/>
        </p:nvSpPr>
        <p:spPr>
          <a:xfrm>
            <a:off x="2497873" y="4044250"/>
            <a:ext cx="9088244" cy="2015936"/>
          </a:xfrm>
          <a:prstGeom prst="rect">
            <a:avLst/>
          </a:prstGeom>
          <a:noFill/>
        </p:spPr>
        <p:txBody>
          <a:bodyPr wrap="square" rtlCol="0">
            <a:spAutoFit/>
          </a:bodyPr>
          <a:lstStyle/>
          <a:p>
            <a:pPr marL="285750" indent="-285750">
              <a:spcAft>
                <a:spcPts val="1000"/>
              </a:spcAft>
              <a:buClr>
                <a:schemeClr val="tx1"/>
              </a:buClr>
              <a:buFont typeface="Arial" panose="020B0604020202020204" pitchFamily="34" charset="0"/>
              <a:buChar char="•"/>
            </a:pPr>
            <a:r>
              <a:rPr lang="en-GB" sz="2000" dirty="0"/>
              <a:t>An average of </a:t>
            </a:r>
            <a:r>
              <a:rPr lang="en-GB" sz="2000" b="1" dirty="0">
                <a:solidFill>
                  <a:srgbClr val="7030A0"/>
                </a:solidFill>
              </a:rPr>
              <a:t>2 women a week </a:t>
            </a:r>
            <a:r>
              <a:rPr lang="en-GB" sz="2000" dirty="0"/>
              <a:t>are killed by an ex or current partner</a:t>
            </a:r>
            <a:endParaRPr lang="en-GB" sz="2000" i="1" dirty="0"/>
          </a:p>
          <a:p>
            <a:pPr marL="285750" indent="-285750">
              <a:spcAft>
                <a:spcPts val="1000"/>
              </a:spcAft>
              <a:buClr>
                <a:schemeClr val="tx1"/>
              </a:buClr>
              <a:buFont typeface="Arial" panose="020B0604020202020204" pitchFamily="34" charset="0"/>
              <a:buChar char="•"/>
            </a:pPr>
            <a:r>
              <a:rPr lang="en-GB" sz="2000" dirty="0"/>
              <a:t>Of all female homicide victims </a:t>
            </a:r>
            <a:r>
              <a:rPr lang="en-GB" sz="2000" b="1" dirty="0">
                <a:solidFill>
                  <a:srgbClr val="7030A0"/>
                </a:solidFill>
              </a:rPr>
              <a:t>71%</a:t>
            </a:r>
            <a:r>
              <a:rPr lang="en-GB" sz="2000" dirty="0">
                <a:solidFill>
                  <a:srgbClr val="7030A0"/>
                </a:solidFill>
              </a:rPr>
              <a:t> </a:t>
            </a:r>
            <a:r>
              <a:rPr lang="en-GB" sz="2000" dirty="0"/>
              <a:t>are killed at home</a:t>
            </a:r>
          </a:p>
          <a:p>
            <a:pPr marL="285750" indent="-285750">
              <a:spcAft>
                <a:spcPts val="1000"/>
              </a:spcAft>
              <a:buClr>
                <a:schemeClr val="tx1"/>
              </a:buClr>
              <a:buFont typeface="Arial" panose="020B0604020202020204" pitchFamily="34" charset="0"/>
              <a:buChar char="•"/>
            </a:pPr>
            <a:r>
              <a:rPr lang="en-GB" sz="2000" dirty="0"/>
              <a:t>In </a:t>
            </a:r>
            <a:r>
              <a:rPr lang="en-GB" sz="2000" b="1" dirty="0">
                <a:solidFill>
                  <a:srgbClr val="7030A0"/>
                </a:solidFill>
              </a:rPr>
              <a:t>99% </a:t>
            </a:r>
            <a:r>
              <a:rPr lang="en-GB" sz="2000" dirty="0"/>
              <a:t>of cases where a woman was raped or subjected to assault by penetration, the perpetrator was a man</a:t>
            </a:r>
            <a:endParaRPr lang="en-GB" sz="2000" i="1" dirty="0"/>
          </a:p>
          <a:p>
            <a:pPr marL="285750" indent="-285750">
              <a:spcAft>
                <a:spcPts val="1000"/>
              </a:spcAft>
              <a:buClr>
                <a:schemeClr val="tx1"/>
              </a:buClr>
              <a:buFont typeface="Arial" panose="020B0604020202020204" pitchFamily="34" charset="0"/>
              <a:buChar char="•"/>
            </a:pPr>
            <a:r>
              <a:rPr lang="en-GB" sz="2000" b="1" dirty="0">
                <a:solidFill>
                  <a:srgbClr val="7030A0"/>
                </a:solidFill>
              </a:rPr>
              <a:t>86%</a:t>
            </a:r>
            <a:r>
              <a:rPr lang="en-GB" sz="2000" dirty="0"/>
              <a:t> of those women knew the perpetrator</a:t>
            </a: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1" u="none" strike="noStrike" kern="1200" cap="none" spc="0" normalizeH="0" baseline="0" noProof="0" dirty="0">
                <a:ln>
                  <a:noFill/>
                </a:ln>
                <a:effectLst/>
                <a:uLnTx/>
                <a:uFillTx/>
                <a:latin typeface="Calibri" panose="020F0502020204030204"/>
                <a:hlinkClick r:id="" action="ppaction://noaction">
                  <a:extLst>
                    <a:ext uri="{A12FA001-AC4F-418D-AE19-62706E023703}">
                      <ahyp:hlinkClr xmlns:ahyp="http://schemas.microsoft.com/office/drawing/2018/hyperlinkcolor" val="tx"/>
                    </a:ext>
                  </a:extLst>
                </a:hlinkClick>
              </a:rPr>
              <a:t>(All - source slide 2)</a:t>
            </a:r>
            <a:r>
              <a:rPr lang="en-GB" dirty="0">
                <a:hlinkClick r:id="" action="ppaction://noaction">
                  <a:extLst>
                    <a:ext uri="{A12FA001-AC4F-418D-AE19-62706E023703}">
                      <ahyp:hlinkClr xmlns:ahyp="http://schemas.microsoft.com/office/drawing/2018/hyperlinkcolor" val="tx"/>
                    </a:ext>
                  </a:extLst>
                </a:hlinkClick>
              </a:rPr>
              <a:t> </a:t>
            </a:r>
            <a:endParaRPr lang="en-GB" dirty="0"/>
          </a:p>
        </p:txBody>
      </p:sp>
    </p:spTree>
    <p:extLst>
      <p:ext uri="{BB962C8B-B14F-4D97-AF65-F5344CB8AC3E}">
        <p14:creationId xmlns:p14="http://schemas.microsoft.com/office/powerpoint/2010/main" val="60593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Clenched Fist outline">
            <a:extLst>
              <a:ext uri="{FF2B5EF4-FFF2-40B4-BE49-F238E27FC236}">
                <a16:creationId xmlns:a16="http://schemas.microsoft.com/office/drawing/2014/main" id="{85AC5D6A-6ED4-1F7D-A832-8C5ADF9211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84142" y="1625871"/>
            <a:ext cx="988326" cy="988326"/>
          </a:xfrm>
          <a:prstGeom prst="rect">
            <a:avLst/>
          </a:prstGeom>
        </p:spPr>
      </p:pic>
      <p:pic>
        <p:nvPicPr>
          <p:cNvPr id="12" name="Graphic 11" descr="Right And Left Brain outline">
            <a:extLst>
              <a:ext uri="{FF2B5EF4-FFF2-40B4-BE49-F238E27FC236}">
                <a16:creationId xmlns:a16="http://schemas.microsoft.com/office/drawing/2014/main" id="{E964788B-D381-E225-062B-790347777B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79328" y="1728971"/>
            <a:ext cx="861234" cy="861234"/>
          </a:xfrm>
          <a:prstGeom prst="rect">
            <a:avLst/>
          </a:prstGeom>
        </p:spPr>
      </p:pic>
      <p:pic>
        <p:nvPicPr>
          <p:cNvPr id="11" name="Graphic 6" descr="Social distancing with solid fill">
            <a:extLst>
              <a:ext uri="{FF2B5EF4-FFF2-40B4-BE49-F238E27FC236}">
                <a16:creationId xmlns:a16="http://schemas.microsoft.com/office/drawing/2014/main" id="{CD7F6D15-7FC0-6FA1-9193-0E82BC6F887E}"/>
              </a:ext>
            </a:extLst>
          </p:cNvPr>
          <p:cNvPicPr>
            <a:picLocks noChangeAspect="1"/>
          </p:cNvPicPr>
          <p:nvPr/>
        </p:nvPicPr>
        <p:blipFill>
          <a:blip r:embed="rId7"/>
          <a:stretch>
            <a:fillRect/>
          </a:stretch>
        </p:blipFill>
        <p:spPr>
          <a:xfrm>
            <a:off x="2227847" y="1840431"/>
            <a:ext cx="638314" cy="638314"/>
          </a:xfrm>
          <a:prstGeom prst="rect">
            <a:avLst/>
          </a:prstGeom>
          <a:noFill/>
        </p:spPr>
      </p:pic>
      <p:graphicFrame>
        <p:nvGraphicFramePr>
          <p:cNvPr id="10" name="Table 10">
            <a:extLst>
              <a:ext uri="{FF2B5EF4-FFF2-40B4-BE49-F238E27FC236}">
                <a16:creationId xmlns:a16="http://schemas.microsoft.com/office/drawing/2014/main" id="{13ACD0F5-676E-BF5B-7D50-4F4058C50EF9}"/>
              </a:ext>
            </a:extLst>
          </p:cNvPr>
          <p:cNvGraphicFramePr>
            <a:graphicFrameLocks noGrp="1"/>
          </p:cNvGraphicFramePr>
          <p:nvPr>
            <p:ph idx="1"/>
            <p:extLst>
              <p:ext uri="{D42A27DB-BD31-4B8C-83A1-F6EECF244321}">
                <p14:modId xmlns:p14="http://schemas.microsoft.com/office/powerpoint/2010/main" val="1613078054"/>
              </p:ext>
            </p:extLst>
          </p:nvPr>
        </p:nvGraphicFramePr>
        <p:xfrm>
          <a:off x="838199" y="1403594"/>
          <a:ext cx="10943493" cy="5029200"/>
        </p:xfrm>
        <a:graphic>
          <a:graphicData uri="http://schemas.openxmlformats.org/drawingml/2006/table">
            <a:tbl>
              <a:tblPr firstRow="1" bandRow="1">
                <a:tableStyleId>{5C22544A-7EE6-4342-B048-85BDC9FD1C3A}</a:tableStyleId>
              </a:tblPr>
              <a:tblGrid>
                <a:gridCol w="3647831">
                  <a:extLst>
                    <a:ext uri="{9D8B030D-6E8A-4147-A177-3AD203B41FA5}">
                      <a16:colId xmlns:a16="http://schemas.microsoft.com/office/drawing/2014/main" val="989667586"/>
                    </a:ext>
                  </a:extLst>
                </a:gridCol>
                <a:gridCol w="3647831">
                  <a:extLst>
                    <a:ext uri="{9D8B030D-6E8A-4147-A177-3AD203B41FA5}">
                      <a16:colId xmlns:a16="http://schemas.microsoft.com/office/drawing/2014/main" val="3479759017"/>
                    </a:ext>
                  </a:extLst>
                </a:gridCol>
                <a:gridCol w="3647831">
                  <a:extLst>
                    <a:ext uri="{9D8B030D-6E8A-4147-A177-3AD203B41FA5}">
                      <a16:colId xmlns:a16="http://schemas.microsoft.com/office/drawing/2014/main" val="1876415270"/>
                    </a:ext>
                  </a:extLst>
                </a:gridCol>
              </a:tblGrid>
              <a:tr h="370840">
                <a:tc>
                  <a:txBody>
                    <a:bodyPr/>
                    <a:lstStyle/>
                    <a:p>
                      <a:pPr algn="ctr"/>
                      <a:r>
                        <a:rPr lang="en-GB" dirty="0">
                          <a:solidFill>
                            <a:schemeClr val="bg1"/>
                          </a:solidFill>
                        </a:rPr>
                        <a:t>Situational Couple violence/abuse</a:t>
                      </a: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txBody>
                  <a:tcPr>
                    <a:solidFill>
                      <a:srgbClr val="7030A0">
                        <a:alpha val="72000"/>
                      </a:srgbClr>
                    </a:solidFill>
                  </a:tcPr>
                </a:tc>
                <a:tc>
                  <a:txBody>
                    <a:bodyPr/>
                    <a:lstStyle/>
                    <a:p>
                      <a:pPr algn="ctr"/>
                      <a:r>
                        <a:rPr lang="en-GB" dirty="0"/>
                        <a:t>Coercive Control (CCB)</a:t>
                      </a:r>
                    </a:p>
                  </a:txBody>
                  <a:tcPr>
                    <a:solidFill>
                      <a:srgbClr val="7030A0">
                        <a:alpha val="72000"/>
                      </a:srgbClr>
                    </a:solidFill>
                  </a:tcPr>
                </a:tc>
                <a:tc>
                  <a:txBody>
                    <a:bodyPr/>
                    <a:lstStyle/>
                    <a:p>
                      <a:pPr algn="ctr"/>
                      <a:r>
                        <a:rPr lang="en-GB" dirty="0"/>
                        <a:t>Violent Resistance</a:t>
                      </a:r>
                    </a:p>
                    <a:p>
                      <a:pPr algn="ctr"/>
                      <a:endParaRPr lang="en-GB" dirty="0"/>
                    </a:p>
                    <a:p>
                      <a:pPr algn="ctr"/>
                      <a:endParaRPr lang="en-GB" dirty="0"/>
                    </a:p>
                  </a:txBody>
                  <a:tcPr>
                    <a:solidFill>
                      <a:srgbClr val="7030A0">
                        <a:alpha val="72000"/>
                      </a:srgbClr>
                    </a:solidFill>
                  </a:tcPr>
                </a:tc>
                <a:extLst>
                  <a:ext uri="{0D108BD9-81ED-4DB2-BD59-A6C34878D82A}">
                    <a16:rowId xmlns:a16="http://schemas.microsoft.com/office/drawing/2014/main" val="1079216048"/>
                  </a:ext>
                </a:extLst>
              </a:tr>
              <a:tr h="370840">
                <a:tc>
                  <a:txBody>
                    <a:bodyPr/>
                    <a:lstStyle/>
                    <a:p>
                      <a:r>
                        <a:rPr lang="en-GB" dirty="0">
                          <a:solidFill>
                            <a:schemeClr val="bg1"/>
                          </a:solidFill>
                        </a:rPr>
                        <a:t>Not gendered</a:t>
                      </a:r>
                    </a:p>
                  </a:txBody>
                  <a:tcPr>
                    <a:solidFill>
                      <a:srgbClr val="7030A0">
                        <a:alpha val="72000"/>
                      </a:srgbClr>
                    </a:solidFill>
                  </a:tcPr>
                </a:tc>
                <a:tc>
                  <a:txBody>
                    <a:bodyPr/>
                    <a:lstStyle/>
                    <a:p>
                      <a:r>
                        <a:rPr lang="en-GB" dirty="0">
                          <a:solidFill>
                            <a:schemeClr val="bg1"/>
                          </a:solidFill>
                        </a:rPr>
                        <a:t>Disproportionately committed by men against women</a:t>
                      </a:r>
                    </a:p>
                  </a:txBody>
                  <a:tcPr>
                    <a:solidFill>
                      <a:srgbClr val="7030A0">
                        <a:alpha val="72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rPr>
                        <a:t>Disproportionately committed by women against men</a:t>
                      </a:r>
                    </a:p>
                  </a:txBody>
                  <a:tcPr>
                    <a:solidFill>
                      <a:srgbClr val="7030A0">
                        <a:alpha val="72000"/>
                      </a:srgbClr>
                    </a:solidFill>
                  </a:tcPr>
                </a:tc>
                <a:extLst>
                  <a:ext uri="{0D108BD9-81ED-4DB2-BD59-A6C34878D82A}">
                    <a16:rowId xmlns:a16="http://schemas.microsoft.com/office/drawing/2014/main" val="3832630467"/>
                  </a:ext>
                </a:extLst>
              </a:tr>
              <a:tr h="370840">
                <a:tc>
                  <a:txBody>
                    <a:bodyPr/>
                    <a:lstStyle/>
                    <a:p>
                      <a:r>
                        <a:rPr lang="en-GB" dirty="0">
                          <a:solidFill>
                            <a:schemeClr val="bg1"/>
                          </a:solidFill>
                        </a:rPr>
                        <a:t>No power imbalance</a:t>
                      </a:r>
                    </a:p>
                  </a:txBody>
                  <a:tcPr>
                    <a:solidFill>
                      <a:srgbClr val="7030A0">
                        <a:alpha val="72000"/>
                      </a:srgbClr>
                    </a:solidFill>
                  </a:tcPr>
                </a:tc>
                <a:tc>
                  <a:txBody>
                    <a:bodyPr/>
                    <a:lstStyle/>
                    <a:p>
                      <a:r>
                        <a:rPr lang="en-GB" dirty="0">
                          <a:solidFill>
                            <a:schemeClr val="bg1"/>
                          </a:solidFill>
                        </a:rPr>
                        <a:t>Motivated by sense of entitlement </a:t>
                      </a:r>
                    </a:p>
                  </a:txBody>
                  <a:tcPr>
                    <a:solidFill>
                      <a:srgbClr val="7030A0">
                        <a:alpha val="72000"/>
                      </a:srgbClr>
                    </a:solidFill>
                  </a:tcPr>
                </a:tc>
                <a:tc>
                  <a:txBody>
                    <a:bodyPr/>
                    <a:lstStyle/>
                    <a:p>
                      <a:r>
                        <a:rPr lang="en-GB" dirty="0">
                          <a:solidFill>
                            <a:schemeClr val="bg1"/>
                          </a:solidFill>
                        </a:rPr>
                        <a:t>Committed by primary victims of CCB, against their abusers</a:t>
                      </a:r>
                    </a:p>
                  </a:txBody>
                  <a:tcPr>
                    <a:solidFill>
                      <a:srgbClr val="7030A0">
                        <a:alpha val="72000"/>
                      </a:srgbClr>
                    </a:solidFill>
                  </a:tcPr>
                </a:tc>
                <a:extLst>
                  <a:ext uri="{0D108BD9-81ED-4DB2-BD59-A6C34878D82A}">
                    <a16:rowId xmlns:a16="http://schemas.microsoft.com/office/drawing/2014/main" val="3564712656"/>
                  </a:ext>
                </a:extLst>
              </a:tr>
              <a:tr h="370840">
                <a:tc>
                  <a:txBody>
                    <a:bodyPr/>
                    <a:lstStyle/>
                    <a:p>
                      <a:r>
                        <a:rPr lang="en-GB" dirty="0">
                          <a:solidFill>
                            <a:schemeClr val="bg1"/>
                          </a:solidFill>
                        </a:rPr>
                        <a:t>Neither party lives in fear of the other</a:t>
                      </a:r>
                    </a:p>
                  </a:txBody>
                  <a:tcPr>
                    <a:solidFill>
                      <a:srgbClr val="7030A0">
                        <a:alpha val="72000"/>
                      </a:srgbClr>
                    </a:solidFill>
                  </a:tcPr>
                </a:tc>
                <a:tc>
                  <a:txBody>
                    <a:bodyPr/>
                    <a:lstStyle/>
                    <a:p>
                      <a:r>
                        <a:rPr lang="en-GB" dirty="0">
                          <a:solidFill>
                            <a:schemeClr val="bg1"/>
                          </a:solidFill>
                        </a:rPr>
                        <a:t>Driven by a need for Power &amp; Control</a:t>
                      </a:r>
                    </a:p>
                  </a:txBody>
                  <a:tcPr>
                    <a:solidFill>
                      <a:srgbClr val="7030A0">
                        <a:alpha val="72000"/>
                      </a:srgbClr>
                    </a:solidFill>
                  </a:tcPr>
                </a:tc>
                <a:tc>
                  <a:txBody>
                    <a:bodyPr/>
                    <a:lstStyle/>
                    <a:p>
                      <a:r>
                        <a:rPr lang="en-GB" dirty="0">
                          <a:solidFill>
                            <a:schemeClr val="bg1"/>
                          </a:solidFill>
                        </a:rPr>
                        <a:t>Genuine remorse shown and feelings of guilt and self-blame common</a:t>
                      </a:r>
                    </a:p>
                  </a:txBody>
                  <a:tcPr>
                    <a:solidFill>
                      <a:srgbClr val="7030A0">
                        <a:alpha val="72000"/>
                      </a:srgbClr>
                    </a:solidFill>
                  </a:tcPr>
                </a:tc>
                <a:extLst>
                  <a:ext uri="{0D108BD9-81ED-4DB2-BD59-A6C34878D82A}">
                    <a16:rowId xmlns:a16="http://schemas.microsoft.com/office/drawing/2014/main" val="1721062783"/>
                  </a:ext>
                </a:extLst>
              </a:tr>
              <a:tr h="370840">
                <a:tc>
                  <a:txBody>
                    <a:bodyPr/>
                    <a:lstStyle/>
                    <a:p>
                      <a:r>
                        <a:rPr lang="en-GB" dirty="0">
                          <a:solidFill>
                            <a:schemeClr val="bg1"/>
                          </a:solidFill>
                        </a:rPr>
                        <a:t>Genuine remorse shown</a:t>
                      </a:r>
                    </a:p>
                  </a:txBody>
                  <a:tcPr>
                    <a:solidFill>
                      <a:srgbClr val="7030A0">
                        <a:alpha val="72000"/>
                      </a:srgbClr>
                    </a:solidFill>
                  </a:tcPr>
                </a:tc>
                <a:tc>
                  <a:txBody>
                    <a:bodyPr/>
                    <a:lstStyle/>
                    <a:p>
                      <a:r>
                        <a:rPr lang="en-GB" dirty="0">
                          <a:solidFill>
                            <a:schemeClr val="bg1"/>
                          </a:solidFill>
                        </a:rPr>
                        <a:t>Underlying sense of ownership</a:t>
                      </a:r>
                    </a:p>
                  </a:txBody>
                  <a:tcPr>
                    <a:solidFill>
                      <a:srgbClr val="7030A0">
                        <a:alpha val="72000"/>
                      </a:srgbClr>
                    </a:solidFill>
                  </a:tcPr>
                </a:tc>
                <a:tc>
                  <a:txBody>
                    <a:bodyPr/>
                    <a:lstStyle/>
                    <a:p>
                      <a:r>
                        <a:rPr lang="en-GB" dirty="0">
                          <a:solidFill>
                            <a:schemeClr val="bg1"/>
                          </a:solidFill>
                        </a:rPr>
                        <a:t>Motivated by desire to reclaim dignity, escape, self-defence etc.</a:t>
                      </a:r>
                    </a:p>
                  </a:txBody>
                  <a:tcPr>
                    <a:solidFill>
                      <a:srgbClr val="7030A0">
                        <a:alpha val="72000"/>
                      </a:srgbClr>
                    </a:solidFill>
                  </a:tcPr>
                </a:tc>
                <a:extLst>
                  <a:ext uri="{0D108BD9-81ED-4DB2-BD59-A6C34878D82A}">
                    <a16:rowId xmlns:a16="http://schemas.microsoft.com/office/drawing/2014/main" val="4101477871"/>
                  </a:ext>
                </a:extLst>
              </a:tr>
              <a:tr h="370840">
                <a:tc>
                  <a:txBody>
                    <a:bodyPr/>
                    <a:lstStyle/>
                    <a:p>
                      <a:r>
                        <a:rPr lang="en-GB" dirty="0">
                          <a:solidFill>
                            <a:schemeClr val="bg1"/>
                          </a:solidFill>
                        </a:rPr>
                        <a:t>Driven by poor emotional responses</a:t>
                      </a:r>
                    </a:p>
                  </a:txBody>
                  <a:tcPr>
                    <a:solidFill>
                      <a:srgbClr val="7030A0">
                        <a:alpha val="72000"/>
                      </a:srgbClr>
                    </a:solidFill>
                  </a:tcPr>
                </a:tc>
                <a:tc>
                  <a:txBody>
                    <a:bodyPr/>
                    <a:lstStyle/>
                    <a:p>
                      <a:r>
                        <a:rPr lang="en-GB" dirty="0">
                          <a:solidFill>
                            <a:schemeClr val="bg1"/>
                          </a:solidFill>
                        </a:rPr>
                        <a:t>Bespoke, tactical, strategic range of behaviours designed to oppress</a:t>
                      </a:r>
                    </a:p>
                  </a:txBody>
                  <a:tcPr>
                    <a:solidFill>
                      <a:srgbClr val="7030A0">
                        <a:alpha val="72000"/>
                      </a:srgbClr>
                    </a:solidFill>
                  </a:tcPr>
                </a:tc>
                <a:tc>
                  <a:txBody>
                    <a:bodyPr/>
                    <a:lstStyle/>
                    <a:p>
                      <a:r>
                        <a:rPr lang="en-GB" dirty="0">
                          <a:solidFill>
                            <a:schemeClr val="bg1"/>
                          </a:solidFill>
                        </a:rPr>
                        <a:t>Escalates risk to person committing it from the primary abuser</a:t>
                      </a:r>
                    </a:p>
                  </a:txBody>
                  <a:tcPr>
                    <a:solidFill>
                      <a:srgbClr val="7030A0">
                        <a:alpha val="72000"/>
                      </a:srgbClr>
                    </a:solidFill>
                  </a:tcPr>
                </a:tc>
                <a:extLst>
                  <a:ext uri="{0D108BD9-81ED-4DB2-BD59-A6C34878D82A}">
                    <a16:rowId xmlns:a16="http://schemas.microsoft.com/office/drawing/2014/main" val="2120810380"/>
                  </a:ext>
                </a:extLst>
              </a:tr>
              <a:tr h="370840">
                <a:tc>
                  <a:txBody>
                    <a:bodyPr/>
                    <a:lstStyle/>
                    <a:p>
                      <a:r>
                        <a:rPr lang="en-GB" dirty="0">
                          <a:solidFill>
                            <a:schemeClr val="bg1"/>
                          </a:solidFill>
                        </a:rPr>
                        <a:t>Not motivated by a desire to control or oppress</a:t>
                      </a:r>
                    </a:p>
                  </a:txBody>
                  <a:tcPr>
                    <a:solidFill>
                      <a:srgbClr val="7030A0">
                        <a:alpha val="72000"/>
                      </a:srgbClr>
                    </a:solidFill>
                  </a:tcPr>
                </a:tc>
                <a:tc>
                  <a:txBody>
                    <a:bodyPr/>
                    <a:lstStyle/>
                    <a:p>
                      <a:r>
                        <a:rPr lang="en-GB" dirty="0">
                          <a:solidFill>
                            <a:schemeClr val="bg1"/>
                          </a:solidFill>
                        </a:rPr>
                        <a:t>Lack of empathy and remorse</a:t>
                      </a:r>
                    </a:p>
                  </a:txBody>
                  <a:tcPr>
                    <a:solidFill>
                      <a:srgbClr val="7030A0">
                        <a:alpha val="72000"/>
                      </a:srgbClr>
                    </a:solidFill>
                  </a:tcPr>
                </a:tc>
                <a:tc>
                  <a:txBody>
                    <a:bodyPr/>
                    <a:lstStyle/>
                    <a:p>
                      <a:r>
                        <a:rPr lang="en-GB" dirty="0">
                          <a:solidFill>
                            <a:schemeClr val="bg1"/>
                          </a:solidFill>
                        </a:rPr>
                        <a:t>Can be fatal</a:t>
                      </a:r>
                    </a:p>
                  </a:txBody>
                  <a:tcPr>
                    <a:solidFill>
                      <a:srgbClr val="7030A0">
                        <a:alpha val="72000"/>
                      </a:srgbClr>
                    </a:solidFill>
                  </a:tcPr>
                </a:tc>
                <a:extLst>
                  <a:ext uri="{0D108BD9-81ED-4DB2-BD59-A6C34878D82A}">
                    <a16:rowId xmlns:a16="http://schemas.microsoft.com/office/drawing/2014/main" val="80529459"/>
                  </a:ext>
                </a:extLst>
              </a:tr>
            </a:tbl>
          </a:graphicData>
        </a:graphic>
      </p:graphicFrame>
      <p:sp>
        <p:nvSpPr>
          <p:cNvPr id="2" name="Title 1">
            <a:extLst>
              <a:ext uri="{FF2B5EF4-FFF2-40B4-BE49-F238E27FC236}">
                <a16:creationId xmlns:a16="http://schemas.microsoft.com/office/drawing/2014/main" id="{A412DF03-84EA-4CCF-9D42-9693C082E138}"/>
              </a:ext>
            </a:extLst>
          </p:cNvPr>
          <p:cNvSpPr>
            <a:spLocks noGrp="1"/>
          </p:cNvSpPr>
          <p:nvPr>
            <p:ph type="title"/>
          </p:nvPr>
        </p:nvSpPr>
        <p:spPr>
          <a:xfrm>
            <a:off x="659781" y="184989"/>
            <a:ext cx="8116957" cy="1325563"/>
          </a:xfrm>
        </p:spPr>
        <p:txBody>
          <a:bodyPr>
            <a:normAutofit/>
          </a:bodyPr>
          <a:lstStyle/>
          <a:p>
            <a:r>
              <a:rPr lang="en-GB" sz="5400" b="1" dirty="0"/>
              <a:t>Typologies of Abuse </a:t>
            </a:r>
          </a:p>
        </p:txBody>
      </p:sp>
      <p:pic>
        <p:nvPicPr>
          <p:cNvPr id="1026" name="Picture 2" descr="Surrey-Domestic-Abuse-Partnership-Landscape-Logo">
            <a:extLst>
              <a:ext uri="{FF2B5EF4-FFF2-40B4-BE49-F238E27FC236}">
                <a16:creationId xmlns:a16="http://schemas.microsoft.com/office/drawing/2014/main" id="{BF0E932A-D911-4621-8746-AB4292ADB9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84142" y="333755"/>
            <a:ext cx="2554475" cy="694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DA2F4A3-C003-40DF-9DA9-E5691C56A8F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38537" y="6516688"/>
            <a:ext cx="5114925" cy="26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49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1371</Words>
  <Application>Microsoft Office PowerPoint</Application>
  <PresentationFormat>Widescreen</PresentationFormat>
  <Paragraphs>203</Paragraphs>
  <Slides>21</Slides>
  <Notes>20</Notes>
  <HiddenSlides>1</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Open Sans</vt:lpstr>
      <vt:lpstr>Office Theme</vt:lpstr>
      <vt:lpstr>Introduction to Domestic Abuse</vt:lpstr>
      <vt:lpstr>PowerPoint Presentation</vt:lpstr>
      <vt:lpstr>PowerPoint Presentation</vt:lpstr>
      <vt:lpstr>What is Domestic Abuse </vt:lpstr>
      <vt:lpstr>What is Domestic Abuse </vt:lpstr>
      <vt:lpstr>PowerPoint Presentation</vt:lpstr>
      <vt:lpstr>Typologies of Abuse </vt:lpstr>
      <vt:lpstr>PowerPoint Presentation</vt:lpstr>
      <vt:lpstr>Typologies of Abuse </vt:lpstr>
      <vt:lpstr>What is Domestic Abuse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YUVA (YOUTHS USING VIOLENCE AND ABUSE) A Programme for the WHOLE FAMILY </vt:lpstr>
      <vt:lpstr>PowerPoint Presentation</vt:lpstr>
      <vt:lpstr>Thank you!      Any Questions?</vt:lpstr>
      <vt:lpstr>Useful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Safely with Perpetrators</dc:title>
  <dc:creator>Bridie Anderson</dc:creator>
  <cp:lastModifiedBy>Bridie Anderson</cp:lastModifiedBy>
  <cp:revision>8</cp:revision>
  <dcterms:created xsi:type="dcterms:W3CDTF">2022-04-24T11:36:18Z</dcterms:created>
  <dcterms:modified xsi:type="dcterms:W3CDTF">2024-11-25T13:19:12Z</dcterms:modified>
</cp:coreProperties>
</file>