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sldIdLst>
    <p:sldId id="256" r:id="rId2"/>
    <p:sldId id="257" r:id="rId3"/>
    <p:sldId id="322" r:id="rId4"/>
    <p:sldId id="328" r:id="rId5"/>
    <p:sldId id="321" r:id="rId6"/>
    <p:sldId id="329" r:id="rId7"/>
    <p:sldId id="330" r:id="rId8"/>
    <p:sldId id="332" r:id="rId9"/>
    <p:sldId id="331" r:id="rId10"/>
    <p:sldId id="333" r:id="rId11"/>
    <p:sldId id="334" r:id="rId12"/>
    <p:sldId id="342" r:id="rId13"/>
    <p:sldId id="345" r:id="rId14"/>
    <p:sldId id="343" r:id="rId15"/>
    <p:sldId id="344" r:id="rId16"/>
    <p:sldId id="320" r:id="rId17"/>
    <p:sldId id="336" r:id="rId18"/>
    <p:sldId id="335" r:id="rId19"/>
    <p:sldId id="338" r:id="rId20"/>
    <p:sldId id="346" r:id="rId21"/>
    <p:sldId id="337" r:id="rId22"/>
    <p:sldId id="339" r:id="rId23"/>
    <p:sldId id="34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31"/>
  </p:normalViewPr>
  <p:slideViewPr>
    <p:cSldViewPr snapToGrid="0" snapToObjects="1">
      <p:cViewPr varScale="1">
        <p:scale>
          <a:sx n="82" d="100"/>
          <a:sy n="82" d="100"/>
        </p:scale>
        <p:origin x="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6T09:05:06.615"/>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6T09:05:06.616"/>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0,'3'0,"6"0,0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6T09:05:06.617"/>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2-06T09:05:06.618"/>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1 9,'0'-3,"0"-2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9E31B1-9F61-FC47-9D14-635382B6AF74}" type="datetimeFigureOut">
              <a:rPr lang="en-US" smtClean="0"/>
              <a:t>11/27/2024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3C50E0-16CB-5F44-AE6B-AB7991EF5629}" type="slidenum">
              <a:rPr lang="en-US" smtClean="0"/>
              <a:t>‹#›</a:t>
            </a:fld>
            <a:endParaRPr lang="en-US"/>
          </a:p>
        </p:txBody>
      </p:sp>
    </p:spTree>
    <p:extLst>
      <p:ext uri="{BB962C8B-B14F-4D97-AF65-F5344CB8AC3E}">
        <p14:creationId xmlns:p14="http://schemas.microsoft.com/office/powerpoint/2010/main" val="14517470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 Prince, M et al (2014) Dementia UK</a:t>
            </a:r>
          </a:p>
          <a:p>
            <a:endParaRPr lang="en-US" dirty="0"/>
          </a:p>
        </p:txBody>
      </p:sp>
      <p:sp>
        <p:nvSpPr>
          <p:cNvPr id="4" name="Slide Number Placeholder 3"/>
          <p:cNvSpPr>
            <a:spLocks noGrp="1"/>
          </p:cNvSpPr>
          <p:nvPr>
            <p:ph type="sldNum" sz="quarter" idx="10"/>
          </p:nvPr>
        </p:nvSpPr>
        <p:spPr/>
        <p:txBody>
          <a:bodyPr/>
          <a:lstStyle/>
          <a:p>
            <a:fld id="{653C50E0-16CB-5F44-AE6B-AB7991EF5629}" type="slidenum">
              <a:rPr lang="en-US" smtClean="0"/>
              <a:t>2</a:t>
            </a:fld>
            <a:endParaRPr lang="en-US"/>
          </a:p>
        </p:txBody>
      </p:sp>
    </p:spTree>
    <p:extLst>
      <p:ext uri="{BB962C8B-B14F-4D97-AF65-F5344CB8AC3E}">
        <p14:creationId xmlns:p14="http://schemas.microsoft.com/office/powerpoint/2010/main" val="1950535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https://www.gov.uk/government/publications/new-government-domestic-violence-and-abuse-definition/circular-0032013-new-government-domestic-violence-and-abuse-definition</a:t>
            </a:r>
          </a:p>
          <a:p>
            <a:r>
              <a:rPr lang="en-GB" dirty="0"/>
              <a:t>2. https://www.surreysab.org.uk/information-for-professionals/domestic-abuse/</a:t>
            </a:r>
          </a:p>
          <a:p>
            <a:r>
              <a:rPr lang="en-GB" dirty="0"/>
              <a:t>3. https://assets.publishing.service.gov.uk/government/uploads/system/uploads/attachment_data/file/1089015/Domestic_Abuse_Act_2021_Statutory_Guidance.pdf</a:t>
            </a:r>
          </a:p>
          <a:p>
            <a:endParaRPr lang="en-GB" dirty="0"/>
          </a:p>
        </p:txBody>
      </p:sp>
      <p:sp>
        <p:nvSpPr>
          <p:cNvPr id="4" name="Slide Number Placeholder 3"/>
          <p:cNvSpPr>
            <a:spLocks noGrp="1"/>
          </p:cNvSpPr>
          <p:nvPr>
            <p:ph type="sldNum" sz="quarter" idx="10"/>
          </p:nvPr>
        </p:nvSpPr>
        <p:spPr/>
        <p:txBody>
          <a:bodyPr/>
          <a:lstStyle/>
          <a:p>
            <a:fld id="{653C50E0-16CB-5F44-AE6B-AB7991EF5629}" type="slidenum">
              <a:rPr lang="en-US" smtClean="0"/>
              <a:t>3</a:t>
            </a:fld>
            <a:endParaRPr lang="en-US"/>
          </a:p>
        </p:txBody>
      </p:sp>
    </p:spTree>
    <p:extLst>
      <p:ext uri="{BB962C8B-B14F-4D97-AF65-F5344CB8AC3E}">
        <p14:creationId xmlns:p14="http://schemas.microsoft.com/office/powerpoint/2010/main" val="1289908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https://www.gov.uk/government/publications/new-government-domestic-violence-and-abuse-definition/circular-0032013-new-government-domestic-violence-and-abuse-definition</a:t>
            </a:r>
          </a:p>
          <a:p>
            <a:r>
              <a:rPr lang="en-GB" dirty="0"/>
              <a:t>2. https://www.surreysab.org.uk/information-for-professionals/domestic-abuse/</a:t>
            </a:r>
          </a:p>
          <a:p>
            <a:r>
              <a:rPr lang="en-GB" dirty="0"/>
              <a:t>3. https://assets.publishing.service.gov.uk/government/uploads/system/uploads/attachment_data/file/1089015/Domestic_Abuse_Act_2021_Statutory_Guidance.pdf</a:t>
            </a:r>
          </a:p>
          <a:p>
            <a:endParaRPr lang="en-GB" dirty="0"/>
          </a:p>
        </p:txBody>
      </p:sp>
      <p:sp>
        <p:nvSpPr>
          <p:cNvPr id="4" name="Slide Number Placeholder 3"/>
          <p:cNvSpPr>
            <a:spLocks noGrp="1"/>
          </p:cNvSpPr>
          <p:nvPr>
            <p:ph type="sldNum" sz="quarter" idx="10"/>
          </p:nvPr>
        </p:nvSpPr>
        <p:spPr/>
        <p:txBody>
          <a:bodyPr/>
          <a:lstStyle/>
          <a:p>
            <a:fld id="{653C50E0-16CB-5F44-AE6B-AB7991EF5629}" type="slidenum">
              <a:rPr lang="en-US" smtClean="0"/>
              <a:t>9</a:t>
            </a:fld>
            <a:endParaRPr lang="en-US"/>
          </a:p>
        </p:txBody>
      </p:sp>
    </p:spTree>
    <p:extLst>
      <p:ext uri="{BB962C8B-B14F-4D97-AF65-F5344CB8AC3E}">
        <p14:creationId xmlns:p14="http://schemas.microsoft.com/office/powerpoint/2010/main" val="702208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https://www.gov.uk/government/publications/new-government-domestic-violence-and-abuse-definition/circular-0032013-new-government-domestic-violence-and-abuse-definition</a:t>
            </a:r>
          </a:p>
          <a:p>
            <a:r>
              <a:rPr lang="en-GB" dirty="0"/>
              <a:t>2. https://www.surreysab.org.uk/information-for-professionals/domestic-abuse/</a:t>
            </a:r>
          </a:p>
          <a:p>
            <a:r>
              <a:rPr lang="en-GB" dirty="0"/>
              <a:t>3. https://assets.publishing.service.gov.uk/government/uploads/system/uploads/attachment_data/file/1089015/Domestic_Abuse_Act_2021_Statutory_Guidance.pdf</a:t>
            </a:r>
          </a:p>
          <a:p>
            <a:endParaRPr lang="en-GB" dirty="0"/>
          </a:p>
        </p:txBody>
      </p:sp>
      <p:sp>
        <p:nvSpPr>
          <p:cNvPr id="4" name="Slide Number Placeholder 3"/>
          <p:cNvSpPr>
            <a:spLocks noGrp="1"/>
          </p:cNvSpPr>
          <p:nvPr>
            <p:ph type="sldNum" sz="quarter" idx="10"/>
          </p:nvPr>
        </p:nvSpPr>
        <p:spPr/>
        <p:txBody>
          <a:bodyPr/>
          <a:lstStyle/>
          <a:p>
            <a:fld id="{653C50E0-16CB-5F44-AE6B-AB7991EF5629}" type="slidenum">
              <a:rPr lang="en-US" smtClean="0"/>
              <a:t>11</a:t>
            </a:fld>
            <a:endParaRPr lang="en-US"/>
          </a:p>
        </p:txBody>
      </p:sp>
    </p:spTree>
    <p:extLst>
      <p:ext uri="{BB962C8B-B14F-4D97-AF65-F5344CB8AC3E}">
        <p14:creationId xmlns:p14="http://schemas.microsoft.com/office/powerpoint/2010/main" val="3604130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53C50E0-16CB-5F44-AE6B-AB7991EF5629}" type="slidenum">
              <a:rPr lang="en-US" smtClean="0"/>
              <a:t>20</a:t>
            </a:fld>
            <a:endParaRPr lang="en-US"/>
          </a:p>
        </p:txBody>
      </p:sp>
    </p:spTree>
    <p:extLst>
      <p:ext uri="{BB962C8B-B14F-4D97-AF65-F5344CB8AC3E}">
        <p14:creationId xmlns:p14="http://schemas.microsoft.com/office/powerpoint/2010/main" val="45089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3BE6236-5350-0843-ACA7-D77BC706CA9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783B-1596-B94C-902A-9FF0271DF586}" type="slidenum">
              <a:rPr lang="en-US" smtClean="0"/>
              <a:t>‹#›</a:t>
            </a:fld>
            <a:endParaRPr lang="en-US"/>
          </a:p>
        </p:txBody>
      </p:sp>
    </p:spTree>
    <p:extLst>
      <p:ext uri="{BB962C8B-B14F-4D97-AF65-F5344CB8AC3E}">
        <p14:creationId xmlns:p14="http://schemas.microsoft.com/office/powerpoint/2010/main" val="1875588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E6236-5350-0843-ACA7-D77BC706CA9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783B-1596-B94C-902A-9FF0271DF586}" type="slidenum">
              <a:rPr lang="en-US" smtClean="0"/>
              <a:t>‹#›</a:t>
            </a:fld>
            <a:endParaRPr lang="en-US"/>
          </a:p>
        </p:txBody>
      </p:sp>
    </p:spTree>
    <p:extLst>
      <p:ext uri="{BB962C8B-B14F-4D97-AF65-F5344CB8AC3E}">
        <p14:creationId xmlns:p14="http://schemas.microsoft.com/office/powerpoint/2010/main" val="139962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E6236-5350-0843-ACA7-D77BC706CA9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783B-1596-B94C-902A-9FF0271DF586}"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19963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E6236-5350-0843-ACA7-D77BC706CA9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783B-1596-B94C-902A-9FF0271DF586}" type="slidenum">
              <a:rPr lang="en-US" smtClean="0"/>
              <a:t>‹#›</a:t>
            </a:fld>
            <a:endParaRPr lang="en-US"/>
          </a:p>
        </p:txBody>
      </p:sp>
    </p:spTree>
    <p:extLst>
      <p:ext uri="{BB962C8B-B14F-4D97-AF65-F5344CB8AC3E}">
        <p14:creationId xmlns:p14="http://schemas.microsoft.com/office/powerpoint/2010/main" val="2042204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E6236-5350-0843-ACA7-D77BC706CA9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783B-1596-B94C-902A-9FF0271DF586}"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5038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E6236-5350-0843-ACA7-D77BC706CA9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783B-1596-B94C-902A-9FF0271DF586}" type="slidenum">
              <a:rPr lang="en-US" smtClean="0"/>
              <a:t>‹#›</a:t>
            </a:fld>
            <a:endParaRPr lang="en-US"/>
          </a:p>
        </p:txBody>
      </p:sp>
    </p:spTree>
    <p:extLst>
      <p:ext uri="{BB962C8B-B14F-4D97-AF65-F5344CB8AC3E}">
        <p14:creationId xmlns:p14="http://schemas.microsoft.com/office/powerpoint/2010/main" val="1747117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E6236-5350-0843-ACA7-D77BC706CA9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783B-1596-B94C-902A-9FF0271DF586}" type="slidenum">
              <a:rPr lang="en-US" smtClean="0"/>
              <a:t>‹#›</a:t>
            </a:fld>
            <a:endParaRPr lang="en-US"/>
          </a:p>
        </p:txBody>
      </p:sp>
    </p:spTree>
    <p:extLst>
      <p:ext uri="{BB962C8B-B14F-4D97-AF65-F5344CB8AC3E}">
        <p14:creationId xmlns:p14="http://schemas.microsoft.com/office/powerpoint/2010/main" val="290607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E6236-5350-0843-ACA7-D77BC706CA9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783B-1596-B94C-902A-9FF0271DF586}" type="slidenum">
              <a:rPr lang="en-US" smtClean="0"/>
              <a:t>‹#›</a:t>
            </a:fld>
            <a:endParaRPr lang="en-US"/>
          </a:p>
        </p:txBody>
      </p:sp>
    </p:spTree>
    <p:extLst>
      <p:ext uri="{BB962C8B-B14F-4D97-AF65-F5344CB8AC3E}">
        <p14:creationId xmlns:p14="http://schemas.microsoft.com/office/powerpoint/2010/main" val="264125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BE6236-5350-0843-ACA7-D77BC706CA9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783B-1596-B94C-902A-9FF0271DF586}" type="slidenum">
              <a:rPr lang="en-US" smtClean="0"/>
              <a:t>‹#›</a:t>
            </a:fld>
            <a:endParaRPr lang="en-US"/>
          </a:p>
        </p:txBody>
      </p:sp>
    </p:spTree>
    <p:extLst>
      <p:ext uri="{BB962C8B-B14F-4D97-AF65-F5344CB8AC3E}">
        <p14:creationId xmlns:p14="http://schemas.microsoft.com/office/powerpoint/2010/main" val="1190054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BE6236-5350-0843-ACA7-D77BC706CA93}" type="datetimeFigureOut">
              <a:rPr lang="en-US" smtClean="0"/>
              <a:t>11/27/2024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9783B-1596-B94C-902A-9FF0271DF586}" type="slidenum">
              <a:rPr lang="en-US" smtClean="0"/>
              <a:t>‹#›</a:t>
            </a:fld>
            <a:endParaRPr lang="en-US"/>
          </a:p>
        </p:txBody>
      </p:sp>
    </p:spTree>
    <p:extLst>
      <p:ext uri="{BB962C8B-B14F-4D97-AF65-F5344CB8AC3E}">
        <p14:creationId xmlns:p14="http://schemas.microsoft.com/office/powerpoint/2010/main" val="897982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3BE6236-5350-0843-ACA7-D77BC706CA93}"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9783B-1596-B94C-902A-9FF0271DF586}" type="slidenum">
              <a:rPr lang="en-US" smtClean="0"/>
              <a:t>‹#›</a:t>
            </a:fld>
            <a:endParaRPr lang="en-US"/>
          </a:p>
        </p:txBody>
      </p:sp>
    </p:spTree>
    <p:extLst>
      <p:ext uri="{BB962C8B-B14F-4D97-AF65-F5344CB8AC3E}">
        <p14:creationId xmlns:p14="http://schemas.microsoft.com/office/powerpoint/2010/main" val="1357381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BE6236-5350-0843-ACA7-D77BC706CA93}" type="datetimeFigureOut">
              <a:rPr lang="en-US" smtClean="0"/>
              <a:t>11/27/2024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9783B-1596-B94C-902A-9FF0271DF586}" type="slidenum">
              <a:rPr lang="en-US" smtClean="0"/>
              <a:t>‹#›</a:t>
            </a:fld>
            <a:endParaRPr lang="en-US"/>
          </a:p>
        </p:txBody>
      </p:sp>
    </p:spTree>
    <p:extLst>
      <p:ext uri="{BB962C8B-B14F-4D97-AF65-F5344CB8AC3E}">
        <p14:creationId xmlns:p14="http://schemas.microsoft.com/office/powerpoint/2010/main" val="3838418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BE6236-5350-0843-ACA7-D77BC706CA93}" type="datetimeFigureOut">
              <a:rPr lang="en-US" smtClean="0"/>
              <a:t>11/27/2024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9783B-1596-B94C-902A-9FF0271DF586}" type="slidenum">
              <a:rPr lang="en-US" smtClean="0"/>
              <a:t>‹#›</a:t>
            </a:fld>
            <a:endParaRPr lang="en-US"/>
          </a:p>
        </p:txBody>
      </p:sp>
    </p:spTree>
    <p:extLst>
      <p:ext uri="{BB962C8B-B14F-4D97-AF65-F5344CB8AC3E}">
        <p14:creationId xmlns:p14="http://schemas.microsoft.com/office/powerpoint/2010/main" val="53865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BE6236-5350-0843-ACA7-D77BC706CA93}" type="datetimeFigureOut">
              <a:rPr lang="en-US" smtClean="0"/>
              <a:t>11/27/2024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9783B-1596-B94C-902A-9FF0271DF586}" type="slidenum">
              <a:rPr lang="en-US" smtClean="0"/>
              <a:t>‹#›</a:t>
            </a:fld>
            <a:endParaRPr lang="en-US"/>
          </a:p>
        </p:txBody>
      </p:sp>
    </p:spTree>
    <p:extLst>
      <p:ext uri="{BB962C8B-B14F-4D97-AF65-F5344CB8AC3E}">
        <p14:creationId xmlns:p14="http://schemas.microsoft.com/office/powerpoint/2010/main" val="3277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BE6236-5350-0843-ACA7-D77BC706CA93}"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9783B-1596-B94C-902A-9FF0271DF586}" type="slidenum">
              <a:rPr lang="en-US" smtClean="0"/>
              <a:t>‹#›</a:t>
            </a:fld>
            <a:endParaRPr lang="en-US"/>
          </a:p>
        </p:txBody>
      </p:sp>
    </p:spTree>
    <p:extLst>
      <p:ext uri="{BB962C8B-B14F-4D97-AF65-F5344CB8AC3E}">
        <p14:creationId xmlns:p14="http://schemas.microsoft.com/office/powerpoint/2010/main" val="203754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BE6236-5350-0843-ACA7-D77BC706CA93}" type="datetimeFigureOut">
              <a:rPr lang="en-US" smtClean="0"/>
              <a:t>11/27/2024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9783B-1596-B94C-902A-9FF0271DF586}" type="slidenum">
              <a:rPr lang="en-US" smtClean="0"/>
              <a:t>‹#›</a:t>
            </a:fld>
            <a:endParaRPr lang="en-US"/>
          </a:p>
        </p:txBody>
      </p:sp>
    </p:spTree>
    <p:extLst>
      <p:ext uri="{BB962C8B-B14F-4D97-AF65-F5344CB8AC3E}">
        <p14:creationId xmlns:p14="http://schemas.microsoft.com/office/powerpoint/2010/main" val="1089610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E6236-5350-0843-ACA7-D77BC706CA93}" type="datetimeFigureOut">
              <a:rPr lang="en-US" smtClean="0"/>
              <a:t>11/27/2024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519783B-1596-B94C-902A-9FF0271DF586}" type="slidenum">
              <a:rPr lang="en-US" smtClean="0"/>
              <a:t>‹#›</a:t>
            </a:fld>
            <a:endParaRPr lang="en-US"/>
          </a:p>
        </p:txBody>
      </p:sp>
    </p:spTree>
    <p:extLst>
      <p:ext uri="{BB962C8B-B14F-4D97-AF65-F5344CB8AC3E}">
        <p14:creationId xmlns:p14="http://schemas.microsoft.com/office/powerpoint/2010/main" val="8844876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hyperlink" Target="https://www.surreysab.org.uk/wp-content/uploads/2020/08/Adult-Social-Care-Level-of-Need-V3-August-2020-.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3" Type="http://schemas.openxmlformats.org/officeDocument/2006/relationships/customXml" Target="../ink/ink2.xml"/><Relationship Id="rId18" Type="http://schemas.openxmlformats.org/officeDocument/2006/relationships/image" Target="../media/image12.png"/><Relationship Id="rId12" Type="http://schemas.openxmlformats.org/officeDocument/2006/relationships/image" Target="../media/image90.png"/><Relationship Id="rId17" Type="http://schemas.openxmlformats.org/officeDocument/2006/relationships/customXml" Target="../ink/ink4.xml"/><Relationship Id="rId2" Type="http://schemas.openxmlformats.org/officeDocument/2006/relationships/customXml" Target="../ink/ink1.xml"/><Relationship Id="rId16" Type="http://schemas.openxmlformats.org/officeDocument/2006/relationships/image" Target="../media/image11.png"/><Relationship Id="rId1" Type="http://schemas.openxmlformats.org/officeDocument/2006/relationships/slideLayout" Target="../slideLayouts/slideLayout2.xml"/><Relationship Id="rId15" Type="http://schemas.openxmlformats.org/officeDocument/2006/relationships/customXml" Target="../ink/ink3.xml"/><Relationship Id="rId1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adultsocialcareportal.surreycc.gov.uk/web/portal/pages/safereferral"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2" Type="http://schemas.openxmlformats.org/officeDocument/2006/relationships/hyperlink" Target="https://adultsocialcareportal.surreycc.gov.uk/web/portal/pages/safereferral"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adultsocialcareportal.surreycc.gov.uk/web/portal/pages/profreferra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3784" y="745877"/>
            <a:ext cx="9144000" cy="1890791"/>
          </a:xfrm>
        </p:spPr>
        <p:txBody>
          <a:bodyPr/>
          <a:lstStyle/>
          <a:p>
            <a:pPr algn="ctr"/>
            <a:r>
              <a:rPr lang="en-GB" sz="3600" dirty="0"/>
              <a:t>Introduction to the</a:t>
            </a:r>
            <a:br>
              <a:rPr lang="en-GB" sz="3600" dirty="0"/>
            </a:br>
            <a:r>
              <a:rPr lang="en-GB" sz="3600" dirty="0"/>
              <a:t>Adult Social Care Multi Agency Safeguarding Hub (ASC MASH)</a:t>
            </a:r>
            <a:endParaRPr lang="en-US" sz="3600" dirty="0"/>
          </a:p>
        </p:txBody>
      </p:sp>
      <p:sp>
        <p:nvSpPr>
          <p:cNvPr id="3" name="Subtitle 2"/>
          <p:cNvSpPr>
            <a:spLocks noGrp="1"/>
          </p:cNvSpPr>
          <p:nvPr>
            <p:ph type="subTitle" idx="1"/>
          </p:nvPr>
        </p:nvSpPr>
        <p:spPr>
          <a:xfrm>
            <a:off x="3440066" y="3005314"/>
            <a:ext cx="6311153" cy="1403350"/>
          </a:xfrm>
        </p:spPr>
        <p:txBody>
          <a:bodyPr>
            <a:normAutofit fontScale="92500" lnSpcReduction="20000"/>
          </a:bodyPr>
          <a:lstStyle/>
          <a:p>
            <a:pPr algn="l"/>
            <a:r>
              <a:rPr lang="en-US" dirty="0"/>
              <a:t>Peter Rice</a:t>
            </a:r>
            <a:br>
              <a:rPr lang="en-US" dirty="0"/>
            </a:br>
            <a:r>
              <a:rPr lang="en-US" dirty="0"/>
              <a:t>Team Manager</a:t>
            </a:r>
            <a:br>
              <a:rPr lang="en-US" dirty="0"/>
            </a:br>
            <a:r>
              <a:rPr lang="en-US" dirty="0"/>
              <a:t>ASC MASH</a:t>
            </a:r>
            <a:br>
              <a:rPr lang="en-US" dirty="0"/>
            </a:br>
            <a:br>
              <a:rPr lang="en-US" dirty="0"/>
            </a:br>
            <a:r>
              <a:rPr lang="en-US" dirty="0"/>
              <a:t>October 2024</a:t>
            </a:r>
            <a:br>
              <a:rPr lang="en-US" dirty="0"/>
            </a:br>
            <a:endParaRPr lang="en-US" dirty="0"/>
          </a:p>
        </p:txBody>
      </p:sp>
      <p:pic>
        <p:nvPicPr>
          <p:cNvPr id="1026" name="Picture 1" descr="logo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1219" y="328613"/>
            <a:ext cx="1833562"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5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594-A1D5-21C2-BDCB-7EF1B00D1E72}"/>
              </a:ext>
            </a:extLst>
          </p:cNvPr>
          <p:cNvSpPr>
            <a:spLocks noGrp="1"/>
          </p:cNvSpPr>
          <p:nvPr>
            <p:ph type="title"/>
          </p:nvPr>
        </p:nvSpPr>
        <p:spPr>
          <a:xfrm>
            <a:off x="677334" y="235258"/>
            <a:ext cx="8596668" cy="1320800"/>
          </a:xfrm>
        </p:spPr>
        <p:txBody>
          <a:bodyPr/>
          <a:lstStyle/>
          <a:p>
            <a:pPr algn="ctr"/>
            <a:r>
              <a:rPr lang="en-GB" dirty="0"/>
              <a:t>Adult at Risk</a:t>
            </a:r>
          </a:p>
        </p:txBody>
      </p:sp>
      <p:sp>
        <p:nvSpPr>
          <p:cNvPr id="3" name="Content Placeholder 2">
            <a:extLst>
              <a:ext uri="{FF2B5EF4-FFF2-40B4-BE49-F238E27FC236}">
                <a16:creationId xmlns:a16="http://schemas.microsoft.com/office/drawing/2014/main" id="{83512327-900A-F069-1943-687C20CA003A}"/>
              </a:ext>
            </a:extLst>
          </p:cNvPr>
          <p:cNvSpPr>
            <a:spLocks noGrp="1"/>
          </p:cNvSpPr>
          <p:nvPr>
            <p:ph idx="1"/>
          </p:nvPr>
        </p:nvSpPr>
        <p:spPr>
          <a:xfrm>
            <a:off x="677334" y="1127754"/>
            <a:ext cx="8596668" cy="5582452"/>
          </a:xfrm>
        </p:spPr>
        <p:txBody>
          <a:bodyPr>
            <a:normAutofit/>
          </a:bodyPr>
          <a:lstStyle/>
          <a:p>
            <a:pPr marL="0" indent="0">
              <a:buNone/>
            </a:pPr>
            <a:r>
              <a:rPr lang="en-GB" b="1" dirty="0">
                <a:latin typeface="Calibri" panose="020F0502020204030204" pitchFamily="34" charset="0"/>
                <a:cs typeface="Calibri" panose="020F0502020204030204" pitchFamily="34" charset="0"/>
              </a:rPr>
              <a:t>An ‘Adult at Risk’ refers to the Care Act (2014) Section 42(1) three-part criteria used by Local Authorities to identify Adults who have additional needs that require consideration in the context of protecting them. The three-part criteria is as below:</a:t>
            </a:r>
            <a:br>
              <a:rPr lang="en-GB" b="1" dirty="0">
                <a:latin typeface="Calibri" panose="020F0502020204030204" pitchFamily="34" charset="0"/>
                <a:cs typeface="Calibri" panose="020F0502020204030204" pitchFamily="34" charset="0"/>
              </a:rPr>
            </a:br>
            <a:br>
              <a:rPr lang="en-GB" b="1" i="1" dirty="0">
                <a:latin typeface="Calibri" panose="020F0502020204030204" pitchFamily="34" charset="0"/>
                <a:cs typeface="Calibri" panose="020F0502020204030204" pitchFamily="34" charset="0"/>
              </a:rPr>
            </a:br>
            <a:r>
              <a:rPr lang="en-GB" sz="1600" i="1" dirty="0">
                <a:latin typeface="Calibri" panose="020F0502020204030204" pitchFamily="34" charset="0"/>
                <a:cs typeface="Calibri" panose="020F0502020204030204" pitchFamily="34" charset="0"/>
              </a:rPr>
              <a:t>[The adult:]</a:t>
            </a:r>
          </a:p>
          <a:p>
            <a:pPr marL="0" indent="0">
              <a:buNone/>
            </a:pPr>
            <a:r>
              <a:rPr lang="en-GB" sz="1600" i="1" dirty="0">
                <a:latin typeface="Calibri" panose="020F0502020204030204" pitchFamily="34" charset="0"/>
                <a:cs typeface="Calibri" panose="020F0502020204030204" pitchFamily="34" charset="0"/>
              </a:rPr>
              <a:t>(a)has needs for care and support (whether or not the authority is meeting any of those needs),</a:t>
            </a:r>
          </a:p>
          <a:p>
            <a:pPr marL="0" indent="0">
              <a:buNone/>
            </a:pPr>
            <a:r>
              <a:rPr lang="en-GB" sz="1600" i="1" dirty="0">
                <a:latin typeface="Calibri" panose="020F0502020204030204" pitchFamily="34" charset="0"/>
                <a:cs typeface="Calibri" panose="020F0502020204030204" pitchFamily="34" charset="0"/>
              </a:rPr>
              <a:t>(b)is experiencing, or is at risk of, abuse or neglect, and</a:t>
            </a:r>
          </a:p>
          <a:p>
            <a:pPr marL="0" indent="0">
              <a:buNone/>
            </a:pPr>
            <a:r>
              <a:rPr lang="en-GB" sz="1600" i="1" dirty="0">
                <a:latin typeface="Calibri" panose="020F0502020204030204" pitchFamily="34" charset="0"/>
                <a:cs typeface="Calibri" panose="020F0502020204030204" pitchFamily="34" charset="0"/>
              </a:rPr>
              <a:t>(c)as a result of those needs is unable to protect himself or herself against the abuse or neglect or the risk of it. </a:t>
            </a:r>
            <a:br>
              <a:rPr lang="en-GB" sz="1600" i="1" dirty="0">
                <a:latin typeface="Calibri" panose="020F0502020204030204" pitchFamily="34" charset="0"/>
                <a:cs typeface="Calibri" panose="020F0502020204030204" pitchFamily="34" charset="0"/>
              </a:rPr>
            </a:br>
            <a:endParaRPr lang="en-GB" i="1" dirty="0">
              <a:latin typeface="Calibri" panose="020F0502020204030204" pitchFamily="34" charset="0"/>
              <a:cs typeface="Calibri" panose="020F0502020204030204" pitchFamily="34" charset="0"/>
            </a:endParaRPr>
          </a:p>
          <a:p>
            <a:pPr marL="0" indent="0">
              <a:buNone/>
            </a:pPr>
            <a:r>
              <a:rPr lang="en-GB" b="1" dirty="0">
                <a:latin typeface="Calibri" panose="020F0502020204030204" pitchFamily="34" charset="0"/>
                <a:cs typeface="Calibri" panose="020F0502020204030204" pitchFamily="34" charset="0"/>
              </a:rPr>
              <a:t>In order for the Local Authority to determine if the person is an Adult at Risk, we:</a:t>
            </a:r>
          </a:p>
          <a:p>
            <a:r>
              <a:rPr lang="en-GB" sz="1800" dirty="0">
                <a:solidFill>
                  <a:schemeClr val="tx1"/>
                </a:solidFill>
                <a:latin typeface="Calibri" panose="020F0502020204030204" pitchFamily="34" charset="0"/>
                <a:cs typeface="Calibri" panose="020F0502020204030204" pitchFamily="34" charset="0"/>
              </a:rPr>
              <a:t>Consider the information received in the referral.</a:t>
            </a:r>
          </a:p>
          <a:p>
            <a:r>
              <a:rPr lang="en-GB" dirty="0">
                <a:solidFill>
                  <a:schemeClr val="tx1"/>
                </a:solidFill>
                <a:latin typeface="Calibri" panose="020F0502020204030204" pitchFamily="34" charset="0"/>
                <a:cs typeface="Calibri" panose="020F0502020204030204" pitchFamily="34" charset="0"/>
              </a:rPr>
              <a:t>Speak directly to the adult who is the subject of the concern raised, their carers (informal and professional) and any agencies involved with them as appropriate.</a:t>
            </a:r>
          </a:p>
          <a:p>
            <a:r>
              <a:rPr lang="en-GB" dirty="0">
                <a:solidFill>
                  <a:schemeClr val="tx1"/>
                </a:solidFill>
                <a:latin typeface="Calibri" panose="020F0502020204030204" pitchFamily="34" charset="0"/>
                <a:cs typeface="Calibri" panose="020F0502020204030204" pitchFamily="34" charset="0"/>
              </a:rPr>
              <a:t>Review health and social care records for any relevant information about the adult including their history and needs.</a:t>
            </a:r>
            <a:endParaRPr lang="en-GB" dirty="0">
              <a:latin typeface="Calibri" panose="020F0502020204030204" pitchFamily="34" charset="0"/>
              <a:cs typeface="Calibri" panose="020F0502020204030204" pitchFamily="34" charset="0"/>
            </a:endParaRPr>
          </a:p>
          <a:p>
            <a:pPr>
              <a:lnSpc>
                <a:spcPct val="107000"/>
              </a:lnSpc>
              <a:spcAft>
                <a:spcPts val="800"/>
              </a:spcAft>
              <a:buFont typeface="Arial" panose="020B0604020202020204" pitchFamily="34" charset="0"/>
              <a:buChar char="•"/>
            </a:pPr>
            <a:endParaRPr lang="en-GB" sz="17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Char char="•"/>
            </a:pPr>
            <a:endParaRPr lang="en-GB" sz="17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dirty="0"/>
          </a:p>
          <a:p>
            <a:pPr marL="0" indent="0">
              <a:buNone/>
            </a:pPr>
            <a:endParaRPr lang="en-GB" dirty="0"/>
          </a:p>
        </p:txBody>
      </p:sp>
    </p:spTree>
    <p:extLst>
      <p:ext uri="{BB962C8B-B14F-4D97-AF65-F5344CB8AC3E}">
        <p14:creationId xmlns:p14="http://schemas.microsoft.com/office/powerpoint/2010/main" val="43313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3" name="Rectangle 10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3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3" name="Isosceles Triangle 10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7" name="Isosceles Triangle 10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9" name="Freeform: Shape 104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873729" y="451494"/>
            <a:ext cx="6730908" cy="1049079"/>
          </a:xfrm>
        </p:spPr>
        <p:txBody>
          <a:bodyPr anchor="ctr">
            <a:noAutofit/>
          </a:bodyPr>
          <a:lstStyle/>
          <a:p>
            <a:r>
              <a:rPr lang="en-GB" b="1" dirty="0">
                <a:solidFill>
                  <a:srgbClr val="FFFFFF"/>
                </a:solidFill>
              </a:rPr>
              <a:t>What makes a good </a:t>
            </a:r>
            <a:br>
              <a:rPr lang="en-GB" b="1" dirty="0">
                <a:solidFill>
                  <a:srgbClr val="FFFFFF"/>
                </a:solidFill>
              </a:rPr>
            </a:br>
            <a:r>
              <a:rPr lang="en-GB" b="1" dirty="0">
                <a:solidFill>
                  <a:srgbClr val="FFFFFF"/>
                </a:solidFill>
              </a:rPr>
              <a:t>safeguarding referral?</a:t>
            </a:r>
          </a:p>
        </p:txBody>
      </p:sp>
      <p:pic>
        <p:nvPicPr>
          <p:cNvPr id="8" name="Content Placeholder 7">
            <a:extLst>
              <a:ext uri="{FF2B5EF4-FFF2-40B4-BE49-F238E27FC236}">
                <a16:creationId xmlns:a16="http://schemas.microsoft.com/office/drawing/2014/main" id="{FB1F446A-0B8E-CAC2-55FB-840115DA37CC}"/>
              </a:ext>
            </a:extLst>
          </p:cNvPr>
          <p:cNvPicPr>
            <a:picLocks noGrp="1" noChangeAspect="1"/>
          </p:cNvPicPr>
          <p:nvPr>
            <p:ph idx="1"/>
          </p:nvPr>
        </p:nvPicPr>
        <p:blipFill>
          <a:blip r:embed="rId3"/>
          <a:srcRect/>
          <a:stretch/>
        </p:blipFill>
        <p:spPr>
          <a:xfrm>
            <a:off x="7500460" y="2227520"/>
            <a:ext cx="4275233" cy="2907786"/>
          </a:xfrm>
          <a:effectLst>
            <a:softEdge rad="177800"/>
          </a:effectLst>
        </p:spPr>
      </p:pic>
      <p:pic>
        <p:nvPicPr>
          <p:cNvPr id="3" name="Picture 2" descr="Safeguarding – Westhaven School">
            <a:extLst>
              <a:ext uri="{FF2B5EF4-FFF2-40B4-BE49-F238E27FC236}">
                <a16:creationId xmlns:a16="http://schemas.microsoft.com/office/drawing/2014/main" id="{FC0530DA-FE29-6309-0B52-A5E335C418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2" y="1776413"/>
            <a:ext cx="43406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3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594-A1D5-21C2-BDCB-7EF1B00D1E72}"/>
              </a:ext>
            </a:extLst>
          </p:cNvPr>
          <p:cNvSpPr>
            <a:spLocks noGrp="1"/>
          </p:cNvSpPr>
          <p:nvPr>
            <p:ph type="title"/>
          </p:nvPr>
        </p:nvSpPr>
        <p:spPr>
          <a:xfrm>
            <a:off x="677334" y="235258"/>
            <a:ext cx="8596668" cy="1320800"/>
          </a:xfrm>
        </p:spPr>
        <p:txBody>
          <a:bodyPr/>
          <a:lstStyle/>
          <a:p>
            <a:pPr algn="ctr"/>
            <a:r>
              <a:rPr lang="en-GB" dirty="0"/>
              <a:t>How do I decide if a safeguarding referral is necessary? </a:t>
            </a:r>
          </a:p>
        </p:txBody>
      </p:sp>
      <p:sp>
        <p:nvSpPr>
          <p:cNvPr id="3" name="Content Placeholder 2">
            <a:extLst>
              <a:ext uri="{FF2B5EF4-FFF2-40B4-BE49-F238E27FC236}">
                <a16:creationId xmlns:a16="http://schemas.microsoft.com/office/drawing/2014/main" id="{83512327-900A-F069-1943-687C20CA003A}"/>
              </a:ext>
            </a:extLst>
          </p:cNvPr>
          <p:cNvSpPr>
            <a:spLocks noGrp="1"/>
          </p:cNvSpPr>
          <p:nvPr>
            <p:ph idx="1"/>
          </p:nvPr>
        </p:nvSpPr>
        <p:spPr>
          <a:xfrm>
            <a:off x="591260" y="1556058"/>
            <a:ext cx="8768816" cy="5393382"/>
          </a:xfrm>
        </p:spPr>
        <p:txBody>
          <a:bodyPr>
            <a:normAutofit fontScale="92500" lnSpcReduction="10000"/>
          </a:bodyPr>
          <a:lstStyle/>
          <a:p>
            <a:pPr marL="0" indent="0">
              <a:lnSpc>
                <a:spcPct val="107000"/>
              </a:lnSpc>
              <a:spcAft>
                <a:spcPts val="800"/>
              </a:spcAft>
              <a:buNone/>
            </a:pPr>
            <a:r>
              <a:rPr lang="en-GB" sz="1700" kern="100" dirty="0">
                <a:latin typeface="Calibri" panose="020F0502020204030204" pitchFamily="34" charset="0"/>
                <a:ea typeface="Calibri" panose="020F0502020204030204" pitchFamily="34" charset="0"/>
                <a:cs typeface="Times New Roman" panose="02020603050405020304" pitchFamily="18" charset="0"/>
              </a:rPr>
              <a:t>It is important for professional referrers to consider if referral for safeguarding is the most appropriate referral pathway. </a:t>
            </a:r>
          </a:p>
          <a:p>
            <a:pPr marL="0" indent="0">
              <a:lnSpc>
                <a:spcPct val="107000"/>
              </a:lnSpc>
              <a:spcAft>
                <a:spcPts val="800"/>
              </a:spcAft>
              <a:buNone/>
            </a:pPr>
            <a:r>
              <a:rPr lang="en-GB" sz="1700" kern="100" dirty="0">
                <a:effectLst/>
                <a:latin typeface="Calibri" panose="020F0502020204030204" pitchFamily="34" charset="0"/>
                <a:ea typeface="Calibri" panose="020F0502020204030204" pitchFamily="34" charset="0"/>
                <a:cs typeface="Times New Roman" panose="02020603050405020304" pitchFamily="18" charset="0"/>
              </a:rPr>
              <a:t>There are instances where safeguardin</a:t>
            </a:r>
            <a:r>
              <a:rPr lang="en-GB" sz="1700" kern="100" dirty="0">
                <a:latin typeface="Calibri" panose="020F0502020204030204" pitchFamily="34" charset="0"/>
                <a:ea typeface="Calibri" panose="020F0502020204030204" pitchFamily="34" charset="0"/>
                <a:cs typeface="Times New Roman" panose="02020603050405020304" pitchFamily="18" charset="0"/>
              </a:rPr>
              <a:t>g referrals are received, however upon gathering further information it is apparent the concern relates to an unmet need where a Section 9 needs assessment (Care Act, 2014) is most appropriate. This is particularly relevant in instances of self-neglect, and it is for this reason that the Surrey Safeguarding Adults Board (SSAB) advise that:</a:t>
            </a:r>
            <a:br>
              <a:rPr lang="en-GB" sz="1700" kern="100" dirty="0">
                <a:latin typeface="Calibri" panose="020F0502020204030204" pitchFamily="34" charset="0"/>
                <a:ea typeface="Calibri" panose="020F0502020204030204" pitchFamily="34" charset="0"/>
                <a:cs typeface="Times New Roman" panose="02020603050405020304" pitchFamily="18" charset="0"/>
              </a:rPr>
            </a:br>
            <a:br>
              <a:rPr lang="en-GB" sz="1700" kern="100" dirty="0">
                <a:latin typeface="Calibri" panose="020F0502020204030204" pitchFamily="34" charset="0"/>
                <a:ea typeface="Calibri" panose="020F0502020204030204" pitchFamily="34" charset="0"/>
                <a:cs typeface="Times New Roman" panose="02020603050405020304" pitchFamily="18" charset="0"/>
              </a:rPr>
            </a:br>
            <a:r>
              <a:rPr lang="en-GB" sz="1700" b="1" i="1" kern="100" dirty="0">
                <a:latin typeface="Calibri" panose="020F0502020204030204" pitchFamily="34" charset="0"/>
                <a:ea typeface="Calibri" panose="020F0502020204030204" pitchFamily="34" charset="0"/>
                <a:cs typeface="Times New Roman" panose="02020603050405020304" pitchFamily="18" charset="0"/>
              </a:rPr>
              <a:t>“the starting point will be an assumption that an adult safeguarding enquiry is not the best response to a concern about self-neglect or hoarding”</a:t>
            </a:r>
          </a:p>
          <a:p>
            <a:pPr marL="0" indent="0">
              <a:lnSpc>
                <a:spcPct val="107000"/>
              </a:lnSpc>
              <a:spcAft>
                <a:spcPts val="800"/>
              </a:spcAft>
              <a:buNone/>
            </a:pPr>
            <a:r>
              <a:rPr lang="en-GB" sz="1700" kern="100" dirty="0">
                <a:latin typeface="Calibri" panose="020F0502020204030204" pitchFamily="34" charset="0"/>
                <a:cs typeface="Times New Roman" panose="02020603050405020304" pitchFamily="18" charset="0"/>
              </a:rPr>
              <a:t>However, it is important to still consider the Adult at Risk criteria and severity of risk in this instance, as there are indeed instances in the case of self-neglect and hoarding where a safeguarding referral will be necessary.</a:t>
            </a:r>
          </a:p>
          <a:p>
            <a:pPr marL="0" indent="0">
              <a:lnSpc>
                <a:spcPct val="107000"/>
              </a:lnSpc>
              <a:spcAft>
                <a:spcPts val="800"/>
              </a:spcAft>
              <a:buNone/>
            </a:pPr>
            <a:r>
              <a:rPr lang="en-GB" sz="1700" kern="100" dirty="0">
                <a:latin typeface="Calibri" panose="020F0502020204030204" pitchFamily="34" charset="0"/>
                <a:cs typeface="Times New Roman" panose="02020603050405020304" pitchFamily="18" charset="0"/>
              </a:rPr>
              <a:t>Surrey County Council and the SSAB have developed a ‘Levels of Need’ document which can help professional referrers decide the best pathway for referral. This is available at the link below and contained in the next three slides for ease of reference.</a:t>
            </a:r>
          </a:p>
          <a:p>
            <a:pPr marL="0" indent="0">
              <a:lnSpc>
                <a:spcPct val="107000"/>
              </a:lnSpc>
              <a:spcAft>
                <a:spcPts val="800"/>
              </a:spcAft>
              <a:buNone/>
            </a:pPr>
            <a:r>
              <a:rPr lang="en-GB" dirty="0">
                <a:hlinkClick r:id="rId2"/>
              </a:rPr>
              <a:t>https://www.surreysab.org.uk/wp-content/uploads/2020/08/Adult-Social-Care-Level-of-Need-V3-August-2020-.pdf</a:t>
            </a:r>
            <a:r>
              <a:rPr lang="en-GB" dirty="0"/>
              <a:t> </a:t>
            </a:r>
          </a:p>
          <a:p>
            <a:pPr marL="0" indent="0">
              <a:buNone/>
            </a:pPr>
            <a:endParaRPr lang="en-GB" dirty="0"/>
          </a:p>
        </p:txBody>
      </p:sp>
    </p:spTree>
    <p:extLst>
      <p:ext uri="{BB962C8B-B14F-4D97-AF65-F5344CB8AC3E}">
        <p14:creationId xmlns:p14="http://schemas.microsoft.com/office/powerpoint/2010/main" val="325114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CCDF1DE-E664-CD72-8DBF-1AE4ED028A6F}"/>
              </a:ext>
            </a:extLst>
          </p:cNvPr>
          <p:cNvPicPr>
            <a:picLocks noChangeAspect="1"/>
          </p:cNvPicPr>
          <p:nvPr/>
        </p:nvPicPr>
        <p:blipFill>
          <a:blip r:embed="rId2"/>
          <a:stretch>
            <a:fillRect/>
          </a:stretch>
        </p:blipFill>
        <p:spPr>
          <a:xfrm>
            <a:off x="182880" y="248478"/>
            <a:ext cx="11823590" cy="636104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501840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29ADB-9946-8A79-7A11-51028D87E36B}"/>
              </a:ext>
            </a:extLst>
          </p:cNvPr>
          <p:cNvPicPr>
            <a:picLocks noChangeAspect="1"/>
          </p:cNvPicPr>
          <p:nvPr/>
        </p:nvPicPr>
        <p:blipFill>
          <a:blip r:embed="rId2"/>
          <a:stretch>
            <a:fillRect/>
          </a:stretch>
        </p:blipFill>
        <p:spPr>
          <a:xfrm>
            <a:off x="410817" y="299125"/>
            <a:ext cx="11370365" cy="625974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5085640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795D1C-F1BB-A76E-130D-FE22B96B2509}"/>
              </a:ext>
            </a:extLst>
          </p:cNvPr>
          <p:cNvPicPr>
            <a:picLocks noChangeAspect="1"/>
          </p:cNvPicPr>
          <p:nvPr/>
        </p:nvPicPr>
        <p:blipFill>
          <a:blip r:embed="rId2"/>
          <a:stretch>
            <a:fillRect/>
          </a:stretch>
        </p:blipFill>
        <p:spPr>
          <a:xfrm>
            <a:off x="628153" y="79512"/>
            <a:ext cx="10836696" cy="66949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55471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F953E-551B-418A-31C7-F91EA4AB680C}"/>
              </a:ext>
            </a:extLst>
          </p:cNvPr>
          <p:cNvSpPr>
            <a:spLocks noGrp="1"/>
          </p:cNvSpPr>
          <p:nvPr>
            <p:ph type="title"/>
          </p:nvPr>
        </p:nvSpPr>
        <p:spPr>
          <a:xfrm>
            <a:off x="1797666" y="264800"/>
            <a:ext cx="8596668" cy="1320800"/>
          </a:xfrm>
        </p:spPr>
        <p:txBody>
          <a:bodyPr/>
          <a:lstStyle/>
          <a:p>
            <a:r>
              <a:rPr lang="en-GB" b="1" dirty="0"/>
              <a:t>Providers: </a:t>
            </a:r>
            <a:r>
              <a:rPr lang="en-GB" dirty="0"/>
              <a:t>When is a </a:t>
            </a:r>
            <a:br>
              <a:rPr lang="en-GB" dirty="0"/>
            </a:br>
            <a:r>
              <a:rPr lang="en-GB" dirty="0"/>
              <a:t>safeguarding referral necessary?</a:t>
            </a:r>
          </a:p>
        </p:txBody>
      </p:sp>
      <p:sp>
        <p:nvSpPr>
          <p:cNvPr id="4" name="Rectangle: Rounded Corners 3">
            <a:extLst>
              <a:ext uri="{FF2B5EF4-FFF2-40B4-BE49-F238E27FC236}">
                <a16:creationId xmlns:a16="http://schemas.microsoft.com/office/drawing/2014/main" id="{807E5495-C4E1-2CE2-3639-875541F8F849}"/>
              </a:ext>
            </a:extLst>
          </p:cNvPr>
          <p:cNvSpPr/>
          <p:nvPr/>
        </p:nvSpPr>
        <p:spPr>
          <a:xfrm>
            <a:off x="998271" y="1648221"/>
            <a:ext cx="9036551" cy="1320800"/>
          </a:xfrm>
          <a:prstGeom prst="roundRect">
            <a:avLst>
              <a:gd name="adj" fmla="val 0"/>
            </a:avLst>
          </a:prstGeom>
          <a:solidFill>
            <a:schemeClr val="accent2"/>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dirty="0">
                <a:effectLst/>
              </a:rPr>
              <a:t> </a:t>
            </a:r>
            <a:r>
              <a:rPr lang="en-GB" sz="1600" b="1" dirty="0">
                <a:effectLst/>
              </a:rPr>
              <a:t>GREEN - Non-reportable </a:t>
            </a:r>
          </a:p>
          <a:p>
            <a:pPr algn="ctr"/>
            <a:r>
              <a:rPr lang="en-GB" sz="1600" dirty="0">
                <a:effectLst/>
              </a:rPr>
              <a:t> </a:t>
            </a:r>
            <a:r>
              <a:rPr lang="en-GB" sz="1700" dirty="0">
                <a:effectLst/>
                <a:latin typeface="Calibri" panose="020F0502020204030204" pitchFamily="34" charset="0"/>
                <a:cs typeface="Calibri" panose="020F0502020204030204" pitchFamily="34" charset="0"/>
              </a:rPr>
              <a:t>A</a:t>
            </a:r>
            <a:r>
              <a:rPr lang="en-GB" sz="1700" b="1" dirty="0">
                <a:effectLst/>
                <a:latin typeface="Calibri" panose="020F0502020204030204" pitchFamily="34" charset="0"/>
                <a:cs typeface="Calibri" panose="020F0502020204030204" pitchFamily="34" charset="0"/>
              </a:rPr>
              <a:t> low-level incident or concern where the criteria for a safeguarding enquiry is unlikely to be met – and as such should not be reported as a safeguarding concern. The incident should be recorded in line with internal organisational procedures and action taken to resolve,</a:t>
            </a:r>
            <a:r>
              <a:rPr lang="en-GB" sz="1700" b="1" dirty="0">
                <a:latin typeface="Calibri" panose="020F0502020204030204" pitchFamily="34" charset="0"/>
                <a:cs typeface="Calibri" panose="020F0502020204030204" pitchFamily="34" charset="0"/>
              </a:rPr>
              <a:t> and reported to ASC Quality Assurance team where relating to a community care provider.</a:t>
            </a:r>
          </a:p>
        </p:txBody>
      </p:sp>
      <p:grpSp>
        <p:nvGrpSpPr>
          <p:cNvPr id="5" name="Group 4">
            <a:extLst>
              <a:ext uri="{FF2B5EF4-FFF2-40B4-BE49-F238E27FC236}">
                <a16:creationId xmlns:a16="http://schemas.microsoft.com/office/drawing/2014/main" id="{4F79E175-2D6F-F4C0-9F99-4A65D29A41CE}"/>
              </a:ext>
            </a:extLst>
          </p:cNvPr>
          <p:cNvGrpSpPr/>
          <p:nvPr/>
        </p:nvGrpSpPr>
        <p:grpSpPr>
          <a:xfrm>
            <a:off x="535655" y="1249684"/>
            <a:ext cx="32040" cy="3600"/>
            <a:chOff x="535655" y="1249684"/>
            <a:chExt cx="32040" cy="3600"/>
          </a:xfrm>
        </p:grpSpPr>
        <mc:AlternateContent xmlns:mc="http://schemas.openxmlformats.org/markup-compatibility/2006" xmlns:p14="http://schemas.microsoft.com/office/powerpoint/2010/main" xmlns:aink="http://schemas.microsoft.com/office/drawing/2016/ink">
          <mc:Choice Requires="p14 aink">
            <p:contentPart p14:bwMode="auto" r:id="rId2">
              <p14:nvContentPartPr>
                <p14:cNvPr id="6" name="Ink 5">
                  <a:extLst>
                    <a:ext uri="{FF2B5EF4-FFF2-40B4-BE49-F238E27FC236}">
                      <a16:creationId xmlns:a16="http://schemas.microsoft.com/office/drawing/2014/main" id="{809D4713-AEE6-70A2-3CF0-2490E3158248}"/>
                    </a:ext>
                  </a:extLst>
                </p14:cNvPr>
                <p14:cNvContentPartPr/>
                <p14:nvPr/>
              </p14:nvContentPartPr>
              <p14:xfrm>
                <a:off x="551495" y="1252924"/>
                <a:ext cx="360" cy="360"/>
              </p14:xfrm>
            </p:contentPart>
          </mc:Choice>
          <mc:Fallback xmlns="">
            <p:pic>
              <p:nvPicPr>
                <p:cNvPr id="24" name="Ink 23">
                  <a:extLst>
                    <a:ext uri="{FF2B5EF4-FFF2-40B4-BE49-F238E27FC236}">
                      <a16:creationId xmlns:a16="http://schemas.microsoft.com/office/drawing/2014/main" id="{D4DD85E4-4A2B-8AF2-03BF-E2EA6E0FA26F}"/>
                    </a:ext>
                  </a:extLst>
                </p:cNvPr>
                <p:cNvPicPr/>
                <p:nvPr/>
              </p:nvPicPr>
              <p:blipFill>
                <a:blip r:embed="rId12"/>
                <a:stretch>
                  <a:fillRect/>
                </a:stretch>
              </p:blipFill>
              <p:spPr>
                <a:xfrm>
                  <a:off x="542495" y="1198924"/>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3">
              <p14:nvContentPartPr>
                <p14:cNvPr id="7" name="Ink 6">
                  <a:extLst>
                    <a:ext uri="{FF2B5EF4-FFF2-40B4-BE49-F238E27FC236}">
                      <a16:creationId xmlns:a16="http://schemas.microsoft.com/office/drawing/2014/main" id="{71A2DDD9-B2F8-6C2F-BB3F-B0B6094C26A7}"/>
                    </a:ext>
                  </a:extLst>
                </p14:cNvPr>
                <p14:cNvContentPartPr/>
                <p14:nvPr/>
              </p14:nvContentPartPr>
              <p14:xfrm>
                <a:off x="559415" y="1252924"/>
                <a:ext cx="8280" cy="360"/>
              </p14:xfrm>
            </p:contentPart>
          </mc:Choice>
          <mc:Fallback xmlns="">
            <p:pic>
              <p:nvPicPr>
                <p:cNvPr id="25" name="Ink 24">
                  <a:extLst>
                    <a:ext uri="{FF2B5EF4-FFF2-40B4-BE49-F238E27FC236}">
                      <a16:creationId xmlns:a16="http://schemas.microsoft.com/office/drawing/2014/main" id="{EE8300B3-593D-B322-7EAD-6A41831B2A29}"/>
                    </a:ext>
                  </a:extLst>
                </p:cNvPr>
                <p:cNvPicPr/>
                <p:nvPr/>
              </p:nvPicPr>
              <p:blipFill>
                <a:blip r:embed="rId14"/>
                <a:stretch>
                  <a:fillRect/>
                </a:stretch>
              </p:blipFill>
              <p:spPr>
                <a:xfrm>
                  <a:off x="550775" y="1198924"/>
                  <a:ext cx="2592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5">
              <p14:nvContentPartPr>
                <p14:cNvPr id="8" name="Ink 7">
                  <a:extLst>
                    <a:ext uri="{FF2B5EF4-FFF2-40B4-BE49-F238E27FC236}">
                      <a16:creationId xmlns:a16="http://schemas.microsoft.com/office/drawing/2014/main" id="{F4021ED0-34E4-B499-D806-92729C981460}"/>
                    </a:ext>
                  </a:extLst>
                </p14:cNvPr>
                <p14:cNvContentPartPr/>
                <p14:nvPr/>
              </p14:nvContentPartPr>
              <p14:xfrm>
                <a:off x="566975" y="1252924"/>
                <a:ext cx="360" cy="360"/>
              </p14:xfrm>
            </p:contentPart>
          </mc:Choice>
          <mc:Fallback xmlns="">
            <p:pic>
              <p:nvPicPr>
                <p:cNvPr id="26" name="Ink 25">
                  <a:extLst>
                    <a:ext uri="{FF2B5EF4-FFF2-40B4-BE49-F238E27FC236}">
                      <a16:creationId xmlns:a16="http://schemas.microsoft.com/office/drawing/2014/main" id="{0F0585A7-0765-DDCB-6D34-E0E09B0414ED}"/>
                    </a:ext>
                  </a:extLst>
                </p:cNvPr>
                <p:cNvPicPr/>
                <p:nvPr/>
              </p:nvPicPr>
              <p:blipFill>
                <a:blip r:embed="rId16"/>
                <a:stretch>
                  <a:fillRect/>
                </a:stretch>
              </p:blipFill>
              <p:spPr>
                <a:xfrm>
                  <a:off x="558335" y="1198924"/>
                  <a:ext cx="18000" cy="108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7">
              <p14:nvContentPartPr>
                <p14:cNvPr id="9" name="Ink 8">
                  <a:extLst>
                    <a:ext uri="{FF2B5EF4-FFF2-40B4-BE49-F238E27FC236}">
                      <a16:creationId xmlns:a16="http://schemas.microsoft.com/office/drawing/2014/main" id="{91A76089-6FB5-1189-5450-25446551EFBB}"/>
                    </a:ext>
                  </a:extLst>
                </p14:cNvPr>
                <p14:cNvContentPartPr/>
                <p14:nvPr/>
              </p14:nvContentPartPr>
              <p14:xfrm>
                <a:off x="535655" y="1249684"/>
                <a:ext cx="360" cy="3240"/>
              </p14:xfrm>
            </p:contentPart>
          </mc:Choice>
          <mc:Fallback xmlns="">
            <p:pic>
              <p:nvPicPr>
                <p:cNvPr id="27" name="Ink 26">
                  <a:extLst>
                    <a:ext uri="{FF2B5EF4-FFF2-40B4-BE49-F238E27FC236}">
                      <a16:creationId xmlns:a16="http://schemas.microsoft.com/office/drawing/2014/main" id="{17CE8298-CAEB-1F24-72F2-3A41C1954230}"/>
                    </a:ext>
                  </a:extLst>
                </p:cNvPr>
                <p:cNvPicPr/>
                <p:nvPr/>
              </p:nvPicPr>
              <p:blipFill>
                <a:blip r:embed="rId18"/>
                <a:stretch>
                  <a:fillRect/>
                </a:stretch>
              </p:blipFill>
              <p:spPr>
                <a:xfrm>
                  <a:off x="527015" y="1196044"/>
                  <a:ext cx="18000" cy="110880"/>
                </a:xfrm>
                <a:prstGeom prst="rect">
                  <a:avLst/>
                </a:prstGeom>
              </p:spPr>
            </p:pic>
          </mc:Fallback>
        </mc:AlternateContent>
      </p:grpSp>
      <p:sp>
        <p:nvSpPr>
          <p:cNvPr id="10" name="Rectangle: Rounded Corners 9">
            <a:extLst>
              <a:ext uri="{FF2B5EF4-FFF2-40B4-BE49-F238E27FC236}">
                <a16:creationId xmlns:a16="http://schemas.microsoft.com/office/drawing/2014/main" id="{020B40B0-F870-7C72-9860-3E5BC9C0C763}"/>
              </a:ext>
            </a:extLst>
          </p:cNvPr>
          <p:cNvSpPr/>
          <p:nvPr/>
        </p:nvSpPr>
        <p:spPr>
          <a:xfrm>
            <a:off x="998272" y="3377243"/>
            <a:ext cx="9036551" cy="1381023"/>
          </a:xfrm>
          <a:prstGeom prst="roundRect">
            <a:avLst>
              <a:gd name="adj" fmla="val 0"/>
            </a:avLst>
          </a:prstGeom>
          <a:solidFill>
            <a:schemeClr val="accent4"/>
          </a:solid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en-GB" sz="1600" dirty="0">
              <a:effectLst/>
            </a:endParaRPr>
          </a:p>
          <a:p>
            <a:pPr algn="ctr"/>
            <a:endParaRPr lang="en-GB" sz="1600" dirty="0"/>
          </a:p>
          <a:p>
            <a:pPr algn="ctr"/>
            <a:r>
              <a:rPr lang="en-GB" sz="1600" dirty="0">
                <a:effectLst/>
              </a:rPr>
              <a:t> </a:t>
            </a:r>
            <a:r>
              <a:rPr lang="en-GB" sz="1600" b="1" dirty="0">
                <a:effectLst/>
              </a:rPr>
              <a:t>AMBER – Requires Consultation </a:t>
            </a:r>
          </a:p>
          <a:p>
            <a:pPr algn="ctr"/>
            <a:r>
              <a:rPr lang="en-GB" sz="1700" b="1" dirty="0">
                <a:effectLst/>
                <a:latin typeface="Calibri" panose="020F0502020204030204" pitchFamily="34" charset="0"/>
                <a:cs typeface="Calibri" panose="020F0502020204030204" pitchFamily="34" charset="0"/>
              </a:rPr>
              <a:t>The incident or concern should be recorded in line with internal organisational procedures. Consultation should take place with your organisation’s safeguarding lead, taking into account relevant internal policies and procedures. Take actions to reduce risk and consider whether consultation with the partner organisation is also necessary. </a:t>
            </a:r>
            <a:endParaRPr lang="en-GB" sz="1700" b="1" dirty="0">
              <a:effectLst/>
              <a:latin typeface="Calibri" panose="020F0502020204030204" pitchFamily="34" charset="0"/>
              <a:ea typeface="Calibri" panose="020F0502020204030204" pitchFamily="34" charset="0"/>
              <a:cs typeface="Calibri" panose="020F0502020204030204" pitchFamily="34" charset="0"/>
            </a:endParaRPr>
          </a:p>
          <a:p>
            <a:pPr algn="ctr"/>
            <a:r>
              <a:rPr lang="en-GB" sz="1400" b="1" dirty="0">
                <a:effectLst/>
              </a:rPr>
              <a:t> </a:t>
            </a:r>
          </a:p>
          <a:p>
            <a:pPr algn="ctr"/>
            <a:r>
              <a:rPr lang="en-GB" sz="1600" dirty="0">
                <a:effectLst/>
              </a:rPr>
              <a:t> </a:t>
            </a:r>
            <a:endParaRPr lang="en-GB" sz="1600" dirty="0"/>
          </a:p>
        </p:txBody>
      </p:sp>
      <p:sp>
        <p:nvSpPr>
          <p:cNvPr id="11" name="Rectangle: Rounded Corners 10">
            <a:extLst>
              <a:ext uri="{FF2B5EF4-FFF2-40B4-BE49-F238E27FC236}">
                <a16:creationId xmlns:a16="http://schemas.microsoft.com/office/drawing/2014/main" id="{C3C3B519-5746-7DB6-8BD7-26AD02076C58}"/>
              </a:ext>
            </a:extLst>
          </p:cNvPr>
          <p:cNvSpPr/>
          <p:nvPr/>
        </p:nvSpPr>
        <p:spPr>
          <a:xfrm>
            <a:off x="998274" y="5156840"/>
            <a:ext cx="9036551" cy="1149198"/>
          </a:xfrm>
          <a:prstGeom prst="roundRect">
            <a:avLst>
              <a:gd name="adj" fmla="val 0"/>
            </a:avLst>
          </a:prstGeom>
          <a:solidFill>
            <a:srgbClr val="FF000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GB" sz="1600" b="1" dirty="0">
                <a:effectLst/>
              </a:rPr>
              <a:t> RED - Reportable </a:t>
            </a:r>
          </a:p>
          <a:p>
            <a:pPr algn="ctr"/>
            <a:r>
              <a:rPr lang="en-GB" sz="1600" dirty="0">
                <a:effectLst/>
              </a:rPr>
              <a:t> </a:t>
            </a:r>
            <a:r>
              <a:rPr lang="en-GB" sz="1700" b="1" dirty="0">
                <a:effectLst/>
                <a:latin typeface="Calibri" panose="020F0502020204030204" pitchFamily="34" charset="0"/>
                <a:cs typeface="Calibri" panose="020F0502020204030204" pitchFamily="34" charset="0"/>
              </a:rPr>
              <a:t>It is likely that the concern will meet the criteria for a safeguarding enquiry, and it should be reported to the local authority.</a:t>
            </a:r>
            <a:endParaRPr lang="en-GB" sz="17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1040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594-A1D5-21C2-BDCB-7EF1B00D1E72}"/>
              </a:ext>
            </a:extLst>
          </p:cNvPr>
          <p:cNvSpPr>
            <a:spLocks noGrp="1"/>
          </p:cNvSpPr>
          <p:nvPr>
            <p:ph type="title"/>
          </p:nvPr>
        </p:nvSpPr>
        <p:spPr>
          <a:xfrm>
            <a:off x="677334" y="235258"/>
            <a:ext cx="8596668" cy="1320800"/>
          </a:xfrm>
        </p:spPr>
        <p:txBody>
          <a:bodyPr/>
          <a:lstStyle/>
          <a:p>
            <a:pPr algn="ctr"/>
            <a:r>
              <a:rPr lang="en-GB" b="1" dirty="0"/>
              <a:t>Providers: </a:t>
            </a:r>
            <a:r>
              <a:rPr lang="en-GB" dirty="0"/>
              <a:t>Actions already taken</a:t>
            </a:r>
          </a:p>
        </p:txBody>
      </p:sp>
      <p:sp>
        <p:nvSpPr>
          <p:cNvPr id="3" name="Content Placeholder 2">
            <a:extLst>
              <a:ext uri="{FF2B5EF4-FFF2-40B4-BE49-F238E27FC236}">
                <a16:creationId xmlns:a16="http://schemas.microsoft.com/office/drawing/2014/main" id="{83512327-900A-F069-1943-687C20CA003A}"/>
              </a:ext>
            </a:extLst>
          </p:cNvPr>
          <p:cNvSpPr>
            <a:spLocks noGrp="1"/>
          </p:cNvSpPr>
          <p:nvPr>
            <p:ph idx="1"/>
          </p:nvPr>
        </p:nvSpPr>
        <p:spPr>
          <a:xfrm>
            <a:off x="591260" y="1040290"/>
            <a:ext cx="8768816" cy="5582452"/>
          </a:xfrm>
        </p:spPr>
        <p:txBody>
          <a:bodyPr>
            <a:normAutofit/>
          </a:bodyPr>
          <a:lstStyle/>
          <a:p>
            <a:pPr marL="0" indent="0">
              <a:buNone/>
            </a:pPr>
            <a:br>
              <a:rPr lang="en-GB" b="1" dirty="0">
                <a:latin typeface="Calibri" panose="020F0502020204030204" pitchFamily="34" charset="0"/>
                <a:cs typeface="Calibri" panose="020F0502020204030204" pitchFamily="34" charset="0"/>
              </a:rPr>
            </a:br>
            <a:r>
              <a:rPr lang="en-GB" dirty="0">
                <a:solidFill>
                  <a:schemeClr val="tx1"/>
                </a:solidFill>
                <a:latin typeface="Calibri" panose="020F0502020204030204" pitchFamily="34" charset="0"/>
                <a:cs typeface="Calibri" panose="020F0502020204030204" pitchFamily="34" charset="0"/>
              </a:rPr>
              <a:t>When something does not go as planned, providers invariably follow their own internal safeguarding policies and procedures, including taking action to determine how the incident happened and steps to reduce the risk of it happening again.</a:t>
            </a:r>
            <a:br>
              <a:rPr lang="en-GB" dirty="0">
                <a:solidFill>
                  <a:schemeClr val="tx1"/>
                </a:solidFill>
                <a:latin typeface="Calibri" panose="020F0502020204030204" pitchFamily="34" charset="0"/>
                <a:cs typeface="Calibri" panose="020F0502020204030204" pitchFamily="34" charset="0"/>
              </a:rPr>
            </a:br>
            <a:endParaRPr lang="en-GB" dirty="0">
              <a:solidFill>
                <a:schemeClr val="tx1"/>
              </a:solidFill>
              <a:latin typeface="Calibri" panose="020F0502020204030204" pitchFamily="34" charset="0"/>
              <a:cs typeface="Calibri" panose="020F0502020204030204" pitchFamily="34" charset="0"/>
            </a:endParaRPr>
          </a:p>
          <a:p>
            <a:pPr marL="0" indent="0">
              <a:buNone/>
            </a:pPr>
            <a:r>
              <a:rPr lang="en-GB" dirty="0">
                <a:solidFill>
                  <a:schemeClr val="tx1"/>
                </a:solidFill>
                <a:latin typeface="Calibri" panose="020F0502020204030204" pitchFamily="34" charset="0"/>
                <a:cs typeface="Calibri" panose="020F0502020204030204" pitchFamily="34" charset="0"/>
              </a:rPr>
              <a:t>Providers also have a Duty of Candour to inform the person, or an appropriate advocate, about what has gone wrong and what action they have taken.  This should also involve determining if the adult or their representative is satisfied with that action.</a:t>
            </a:r>
            <a:br>
              <a:rPr lang="en-GB" dirty="0">
                <a:solidFill>
                  <a:schemeClr val="tx1"/>
                </a:solidFill>
                <a:latin typeface="Calibri" panose="020F0502020204030204" pitchFamily="34" charset="0"/>
                <a:cs typeface="Calibri" panose="020F0502020204030204" pitchFamily="34" charset="0"/>
              </a:rPr>
            </a:br>
            <a:endParaRPr lang="en-GB" dirty="0">
              <a:solidFill>
                <a:schemeClr val="tx1"/>
              </a:solidFill>
              <a:latin typeface="Calibri" panose="020F0502020204030204" pitchFamily="34" charset="0"/>
              <a:cs typeface="Calibri" panose="020F0502020204030204" pitchFamily="34" charset="0"/>
            </a:endParaRPr>
          </a:p>
          <a:p>
            <a:pPr marL="0" indent="0">
              <a:buNone/>
            </a:pPr>
            <a:r>
              <a:rPr lang="en-GB" dirty="0">
                <a:solidFill>
                  <a:schemeClr val="tx1"/>
                </a:solidFill>
                <a:latin typeface="Calibri" panose="020F0502020204030204" pitchFamily="34" charset="0"/>
                <a:cs typeface="Calibri" panose="020F0502020204030204" pitchFamily="34" charset="0"/>
              </a:rPr>
              <a:t>It is important this information is included within the referral as this enables an appropriate decision to be made as to whether a Section 42 enquiry is needed, and if so to support the enquiry process to be completed in a timely and proportionate way.</a:t>
            </a:r>
            <a:br>
              <a:rPr lang="en-GB" dirty="0">
                <a:solidFill>
                  <a:schemeClr val="tx1"/>
                </a:solidFill>
                <a:latin typeface="Calibri" panose="020F0502020204030204" pitchFamily="34" charset="0"/>
                <a:cs typeface="Calibri" panose="020F0502020204030204" pitchFamily="34" charset="0"/>
              </a:rPr>
            </a:br>
            <a:endParaRPr lang="en-GB" dirty="0">
              <a:solidFill>
                <a:schemeClr val="tx1"/>
              </a:solidFill>
              <a:latin typeface="Calibri" panose="020F0502020204030204" pitchFamily="34" charset="0"/>
              <a:cs typeface="Calibri" panose="020F0502020204030204" pitchFamily="34" charset="0"/>
            </a:endParaRPr>
          </a:p>
          <a:p>
            <a:pPr marL="0" indent="0">
              <a:buNone/>
            </a:pPr>
            <a:r>
              <a:rPr lang="en-GB" dirty="0">
                <a:solidFill>
                  <a:schemeClr val="tx1"/>
                </a:solidFill>
                <a:latin typeface="Calibri" panose="020F0502020204030204" pitchFamily="34" charset="0"/>
                <a:cs typeface="Calibri" panose="020F0502020204030204" pitchFamily="34" charset="0"/>
              </a:rPr>
              <a:t>If this information is not known at the time of referral, the initial enquiry response could be as simple as sharing the report that was generated from the referrers own internal action, requesting them to respond to missing information pertaining to what action has been taken to rectify the incident.</a:t>
            </a:r>
          </a:p>
          <a:p>
            <a:pPr>
              <a:lnSpc>
                <a:spcPct val="107000"/>
              </a:lnSpc>
              <a:spcAft>
                <a:spcPts val="800"/>
              </a:spcAft>
              <a:buFont typeface="Arial" panose="020B0604020202020204" pitchFamily="34" charset="0"/>
              <a:buChar char="•"/>
            </a:pPr>
            <a:endParaRPr lang="en-GB" sz="17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dirty="0"/>
          </a:p>
          <a:p>
            <a:pPr marL="0" indent="0">
              <a:buNone/>
            </a:pPr>
            <a:endParaRPr lang="en-GB" dirty="0"/>
          </a:p>
        </p:txBody>
      </p:sp>
    </p:spTree>
    <p:extLst>
      <p:ext uri="{BB962C8B-B14F-4D97-AF65-F5344CB8AC3E}">
        <p14:creationId xmlns:p14="http://schemas.microsoft.com/office/powerpoint/2010/main" val="39175710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594-A1D5-21C2-BDCB-7EF1B00D1E72}"/>
              </a:ext>
            </a:extLst>
          </p:cNvPr>
          <p:cNvSpPr>
            <a:spLocks noGrp="1"/>
          </p:cNvSpPr>
          <p:nvPr>
            <p:ph type="title"/>
          </p:nvPr>
        </p:nvSpPr>
        <p:spPr>
          <a:xfrm>
            <a:off x="677334" y="75612"/>
            <a:ext cx="8596668" cy="1320800"/>
          </a:xfrm>
        </p:spPr>
        <p:txBody>
          <a:bodyPr/>
          <a:lstStyle/>
          <a:p>
            <a:pPr algn="ctr"/>
            <a:r>
              <a:rPr lang="en-GB" dirty="0"/>
              <a:t>Information Required for a </a:t>
            </a:r>
            <a:br>
              <a:rPr lang="en-GB" dirty="0"/>
            </a:br>
            <a:r>
              <a:rPr lang="en-GB" dirty="0"/>
              <a:t>Safeguarding Referral</a:t>
            </a:r>
          </a:p>
        </p:txBody>
      </p:sp>
      <p:sp>
        <p:nvSpPr>
          <p:cNvPr id="3" name="Content Placeholder 2">
            <a:extLst>
              <a:ext uri="{FF2B5EF4-FFF2-40B4-BE49-F238E27FC236}">
                <a16:creationId xmlns:a16="http://schemas.microsoft.com/office/drawing/2014/main" id="{83512327-900A-F069-1943-687C20CA003A}"/>
              </a:ext>
            </a:extLst>
          </p:cNvPr>
          <p:cNvSpPr>
            <a:spLocks noGrp="1"/>
          </p:cNvSpPr>
          <p:nvPr>
            <p:ph idx="1"/>
          </p:nvPr>
        </p:nvSpPr>
        <p:spPr>
          <a:xfrm>
            <a:off x="591260" y="1190034"/>
            <a:ext cx="8768816" cy="5582452"/>
          </a:xfrm>
        </p:spPr>
        <p:txBody>
          <a:bodyPr>
            <a:normAutofit fontScale="92500" lnSpcReduction="10000"/>
          </a:bodyPr>
          <a:lstStyle/>
          <a:p>
            <a:pPr marL="0" indent="0">
              <a:buNone/>
            </a:pPr>
            <a:br>
              <a:rPr lang="en-GB" b="1" dirty="0">
                <a:latin typeface="Calibri" panose="020F0502020204030204" pitchFamily="34" charset="0"/>
                <a:cs typeface="Calibri" panose="020F0502020204030204" pitchFamily="34" charset="0"/>
              </a:rPr>
            </a:br>
            <a:r>
              <a:rPr lang="en-GB" b="1" dirty="0">
                <a:solidFill>
                  <a:schemeClr val="tx1"/>
                </a:solidFill>
                <a:latin typeface="Calibri" panose="020F0502020204030204" pitchFamily="34" charset="0"/>
                <a:cs typeface="Calibri" panose="020F0502020204030204" pitchFamily="34" charset="0"/>
              </a:rPr>
              <a:t>A referral with adequate information is crucial, as it helps us to confirm the person is an Adult at Risk and that effective protection measures are in place or to effect protective measures as quickly as possible. Referrals from professionals should come via the </a:t>
            </a:r>
            <a:r>
              <a:rPr lang="en-GB" b="1" dirty="0">
                <a:solidFill>
                  <a:schemeClr val="tx1"/>
                </a:solidFill>
                <a:latin typeface="Calibri" panose="020F0502020204030204" pitchFamily="34" charset="0"/>
                <a:cs typeface="Calibri" panose="020F0502020204030204" pitchFamily="34" charset="0"/>
                <a:hlinkClick r:id="rId2"/>
              </a:rPr>
              <a:t>Online Referral Portal </a:t>
            </a:r>
            <a:r>
              <a:rPr lang="en-GB" b="1" dirty="0">
                <a:solidFill>
                  <a:schemeClr val="tx1"/>
                </a:solidFill>
                <a:latin typeface="Calibri" panose="020F0502020204030204" pitchFamily="34" charset="0"/>
                <a:cs typeface="Calibri" panose="020F0502020204030204" pitchFamily="34" charset="0"/>
              </a:rPr>
              <a:t>wherever possible, and include:</a:t>
            </a:r>
            <a:br>
              <a:rPr lang="en-GB" b="1" dirty="0">
                <a:solidFill>
                  <a:schemeClr val="tx1"/>
                </a:solidFill>
                <a:latin typeface="Calibri" panose="020F0502020204030204" pitchFamily="34" charset="0"/>
                <a:cs typeface="Calibri" panose="020F0502020204030204" pitchFamily="34" charset="0"/>
              </a:rPr>
            </a:br>
            <a:r>
              <a:rPr lang="en-GB" sz="1200" b="1" dirty="0">
                <a:solidFill>
                  <a:schemeClr val="bg1"/>
                </a:solidFill>
                <a:latin typeface="Calibri" panose="020F0502020204030204" pitchFamily="34" charset="0"/>
                <a:cs typeface="Calibri" panose="020F0502020204030204" pitchFamily="34" charset="0"/>
              </a:rPr>
              <a:t>a</a:t>
            </a:r>
            <a:endParaRPr lang="en-GB" b="1" dirty="0">
              <a:solidFill>
                <a:schemeClr val="bg1"/>
              </a:solidFill>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Full details of the adult as well as the source of risk (whether this is another named individual or an organisation).</a:t>
            </a:r>
          </a:p>
          <a:p>
            <a:r>
              <a:rPr lang="en-GB" dirty="0">
                <a:solidFill>
                  <a:schemeClr val="tx1"/>
                </a:solidFill>
                <a:latin typeface="Calibri" panose="020F0502020204030204" pitchFamily="34" charset="0"/>
                <a:cs typeface="Calibri" panose="020F0502020204030204" pitchFamily="34" charset="0"/>
              </a:rPr>
              <a:t>Description of what has happened and why you are concerned about abuse or neglect (or the risk of it).</a:t>
            </a:r>
          </a:p>
          <a:p>
            <a:r>
              <a:rPr lang="en-GB" dirty="0">
                <a:solidFill>
                  <a:schemeClr val="tx1"/>
                </a:solidFill>
                <a:latin typeface="Calibri" panose="020F0502020204030204" pitchFamily="34" charset="0"/>
                <a:cs typeface="Calibri" panose="020F0502020204030204" pitchFamily="34" charset="0"/>
              </a:rPr>
              <a:t>Detail of any communication needs the adult may have.</a:t>
            </a:r>
          </a:p>
          <a:p>
            <a:r>
              <a:rPr lang="en-GB" dirty="0">
                <a:solidFill>
                  <a:schemeClr val="tx1"/>
                </a:solidFill>
                <a:latin typeface="Calibri" panose="020F0502020204030204" pitchFamily="34" charset="0"/>
                <a:cs typeface="Calibri" panose="020F0502020204030204" pitchFamily="34" charset="0"/>
              </a:rPr>
              <a:t>Information about the adult’s care and support needs or appearance of them.</a:t>
            </a:r>
          </a:p>
          <a:p>
            <a:r>
              <a:rPr lang="en-GB" dirty="0">
                <a:solidFill>
                  <a:schemeClr val="tx1"/>
                </a:solidFill>
                <a:latin typeface="Calibri" panose="020F0502020204030204" pitchFamily="34" charset="0"/>
                <a:cs typeface="Calibri" panose="020F0502020204030204" pitchFamily="34" charset="0"/>
              </a:rPr>
              <a:t>Actions taken to make the adult (and others where applicable) safe.</a:t>
            </a:r>
          </a:p>
          <a:p>
            <a:r>
              <a:rPr lang="en-GB" dirty="0">
                <a:solidFill>
                  <a:schemeClr val="tx1"/>
                </a:solidFill>
                <a:latin typeface="Calibri" panose="020F0502020204030204" pitchFamily="34" charset="0"/>
                <a:cs typeface="Calibri" panose="020F0502020204030204" pitchFamily="34" charset="0"/>
              </a:rPr>
              <a:t>Confirmation that you have informed the adult about the referral, and if you have not informed them, an explanation as to why not.</a:t>
            </a:r>
          </a:p>
          <a:p>
            <a:r>
              <a:rPr lang="en-GB" dirty="0">
                <a:solidFill>
                  <a:schemeClr val="tx1"/>
                </a:solidFill>
                <a:latin typeface="Calibri" panose="020F0502020204030204" pitchFamily="34" charset="0"/>
                <a:cs typeface="Calibri" panose="020F0502020204030204" pitchFamily="34" charset="0"/>
              </a:rPr>
              <a:t>Confirmation of what the adult (or their representative) would like to happen as a result of your referral.</a:t>
            </a:r>
          </a:p>
          <a:p>
            <a:r>
              <a:rPr lang="en-GB" kern="100" dirty="0">
                <a:solidFill>
                  <a:schemeClr val="tx1"/>
                </a:solidFill>
                <a:latin typeface="Calibri" panose="020F0502020204030204" pitchFamily="34" charset="0"/>
                <a:ea typeface="Calibri" panose="020F0502020204030204" pitchFamily="34" charset="0"/>
                <a:cs typeface="Calibri" panose="020F0502020204030204" pitchFamily="34" charset="0"/>
              </a:rPr>
              <a:t>Full details of any known individuals or organisations involved in the care and support of the adult.</a:t>
            </a:r>
          </a:p>
          <a:p>
            <a:endParaRPr lang="en-GB" kern="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GB" b="1" dirty="0"/>
          </a:p>
          <a:p>
            <a:pPr marL="0" indent="0">
              <a:buNone/>
            </a:pPr>
            <a:endParaRPr lang="en-GB" dirty="0"/>
          </a:p>
        </p:txBody>
      </p:sp>
    </p:spTree>
    <p:extLst>
      <p:ext uri="{BB962C8B-B14F-4D97-AF65-F5344CB8AC3E}">
        <p14:creationId xmlns:p14="http://schemas.microsoft.com/office/powerpoint/2010/main" val="3245756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594-A1D5-21C2-BDCB-7EF1B00D1E72}"/>
              </a:ext>
            </a:extLst>
          </p:cNvPr>
          <p:cNvSpPr>
            <a:spLocks noGrp="1"/>
          </p:cNvSpPr>
          <p:nvPr>
            <p:ph type="title"/>
          </p:nvPr>
        </p:nvSpPr>
        <p:spPr>
          <a:xfrm>
            <a:off x="677334" y="235258"/>
            <a:ext cx="8596668" cy="1320800"/>
          </a:xfrm>
        </p:spPr>
        <p:txBody>
          <a:bodyPr/>
          <a:lstStyle/>
          <a:p>
            <a:pPr algn="ctr"/>
            <a:r>
              <a:rPr lang="en-GB" dirty="0"/>
              <a:t>Referral Pitfalls</a:t>
            </a:r>
          </a:p>
        </p:txBody>
      </p:sp>
      <p:sp>
        <p:nvSpPr>
          <p:cNvPr id="3" name="Content Placeholder 2">
            <a:extLst>
              <a:ext uri="{FF2B5EF4-FFF2-40B4-BE49-F238E27FC236}">
                <a16:creationId xmlns:a16="http://schemas.microsoft.com/office/drawing/2014/main" id="{83512327-900A-F069-1943-687C20CA003A}"/>
              </a:ext>
            </a:extLst>
          </p:cNvPr>
          <p:cNvSpPr>
            <a:spLocks noGrp="1"/>
          </p:cNvSpPr>
          <p:nvPr>
            <p:ph idx="1"/>
          </p:nvPr>
        </p:nvSpPr>
        <p:spPr>
          <a:xfrm>
            <a:off x="591260" y="1040290"/>
            <a:ext cx="8768816" cy="5582452"/>
          </a:xfrm>
        </p:spPr>
        <p:txBody>
          <a:bodyPr>
            <a:normAutofit/>
          </a:bodyPr>
          <a:lstStyle/>
          <a:p>
            <a:pPr marL="0" indent="0">
              <a:buNone/>
            </a:pPr>
            <a:endParaRPr lang="en-GB" b="1" dirty="0">
              <a:latin typeface="Calibri" panose="020F0502020204030204" pitchFamily="34" charset="0"/>
              <a:cs typeface="Calibri" panose="020F0502020204030204" pitchFamily="34" charset="0"/>
            </a:endParaRPr>
          </a:p>
          <a:p>
            <a:pPr marL="0" indent="0">
              <a:buNone/>
            </a:pPr>
            <a:r>
              <a:rPr lang="en-GB" b="1" dirty="0">
                <a:latin typeface="Calibri" panose="020F0502020204030204" pitchFamily="34" charset="0"/>
                <a:cs typeface="Calibri" panose="020F0502020204030204" pitchFamily="34" charset="0"/>
              </a:rPr>
              <a:t>Some issues with referrals can include:</a:t>
            </a:r>
            <a:br>
              <a:rPr lang="en-GB" b="1" dirty="0">
                <a:latin typeface="Calibri" panose="020F0502020204030204" pitchFamily="34" charset="0"/>
                <a:cs typeface="Calibri" panose="020F0502020204030204" pitchFamily="34" charset="0"/>
              </a:rPr>
            </a:br>
            <a:endParaRPr lang="en-GB" dirty="0">
              <a:solidFill>
                <a:schemeClr val="tx1"/>
              </a:solidFill>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Not informing the adult (or a suitable independent representative) about the referral and understanding what they would like to happen. </a:t>
            </a:r>
          </a:p>
          <a:p>
            <a:r>
              <a:rPr lang="en-GB" dirty="0">
                <a:solidFill>
                  <a:schemeClr val="tx1"/>
                </a:solidFill>
                <a:latin typeface="Calibri" panose="020F0502020204030204" pitchFamily="34" charset="0"/>
                <a:cs typeface="Calibri" panose="020F0502020204030204" pitchFamily="34" charset="0"/>
              </a:rPr>
              <a:t>Not giving enough information about the concern.</a:t>
            </a:r>
          </a:p>
          <a:p>
            <a:r>
              <a:rPr lang="en-GB" dirty="0">
                <a:solidFill>
                  <a:schemeClr val="tx1"/>
                </a:solidFill>
                <a:latin typeface="Calibri" panose="020F0502020204030204" pitchFamily="34" charset="0"/>
                <a:cs typeface="Calibri" panose="020F0502020204030204" pitchFamily="34" charset="0"/>
              </a:rPr>
              <a:t>Not detailing what actions have been taken to address any immediate protection concerns.</a:t>
            </a:r>
          </a:p>
          <a:p>
            <a:r>
              <a:rPr lang="en-GB" dirty="0">
                <a:solidFill>
                  <a:schemeClr val="tx1"/>
                </a:solidFill>
                <a:latin typeface="Calibri" panose="020F0502020204030204" pitchFamily="34" charset="0"/>
                <a:cs typeface="Calibri" panose="020F0502020204030204" pitchFamily="34" charset="0"/>
              </a:rPr>
              <a:t>Not informing the police where a crime is suspected to have been committed. </a:t>
            </a:r>
          </a:p>
          <a:p>
            <a:r>
              <a:rPr lang="en-GB" dirty="0">
                <a:solidFill>
                  <a:schemeClr val="tx1"/>
                </a:solidFill>
                <a:latin typeface="Calibri" panose="020F0502020204030204" pitchFamily="34" charset="0"/>
                <a:cs typeface="Calibri" panose="020F0502020204030204" pitchFamily="34" charset="0"/>
              </a:rPr>
              <a:t>Referrer not being available to discuss the concerns further where necessary. </a:t>
            </a:r>
          </a:p>
          <a:p>
            <a:pPr>
              <a:lnSpc>
                <a:spcPct val="107000"/>
              </a:lnSpc>
              <a:spcAft>
                <a:spcPts val="800"/>
              </a:spcAft>
              <a:buFont typeface="Arial" panose="020B0604020202020204" pitchFamily="34" charset="0"/>
              <a:buChar char="•"/>
            </a:pPr>
            <a:endParaRPr lang="en-GB" sz="17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dirty="0"/>
          </a:p>
          <a:p>
            <a:pPr marL="0" indent="0">
              <a:buNone/>
            </a:pPr>
            <a:endParaRPr lang="en-GB" dirty="0"/>
          </a:p>
        </p:txBody>
      </p:sp>
    </p:spTree>
    <p:extLst>
      <p:ext uri="{BB962C8B-B14F-4D97-AF65-F5344CB8AC3E}">
        <p14:creationId xmlns:p14="http://schemas.microsoft.com/office/powerpoint/2010/main" val="2461704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41532"/>
            <a:ext cx="8596668" cy="1320800"/>
          </a:xfrm>
        </p:spPr>
        <p:txBody>
          <a:bodyPr/>
          <a:lstStyle/>
          <a:p>
            <a:pPr algn="ctr"/>
            <a:r>
              <a:rPr lang="en-US" b="1" dirty="0"/>
              <a:t>Structure of the presentation</a:t>
            </a:r>
          </a:p>
        </p:txBody>
      </p:sp>
      <p:sp>
        <p:nvSpPr>
          <p:cNvPr id="3" name="Content Placeholder 2"/>
          <p:cNvSpPr>
            <a:spLocks noGrp="1"/>
          </p:cNvSpPr>
          <p:nvPr>
            <p:ph idx="1"/>
          </p:nvPr>
        </p:nvSpPr>
        <p:spPr>
          <a:xfrm>
            <a:off x="677334" y="1748785"/>
            <a:ext cx="8596668" cy="4773493"/>
          </a:xfrm>
        </p:spPr>
        <p:txBody>
          <a:bodyPr>
            <a:normAutofit/>
          </a:bodyPr>
          <a:lstStyle/>
          <a:p>
            <a:r>
              <a:rPr lang="en-US" dirty="0"/>
              <a:t>What is the Adult MASH? (slides 3-8)</a:t>
            </a:r>
          </a:p>
          <a:p>
            <a:r>
              <a:rPr lang="en-US" dirty="0"/>
              <a:t>What is an Adult at Risk? (slides 9-10)</a:t>
            </a:r>
          </a:p>
          <a:p>
            <a:r>
              <a:rPr lang="en-US" dirty="0"/>
              <a:t>What makes a good safeguarding referral? (slides 11-19)</a:t>
            </a:r>
          </a:p>
          <a:p>
            <a:r>
              <a:rPr lang="en-US" dirty="0"/>
              <a:t>How to make a safeguarding referral. (Slides 20 – 23)</a:t>
            </a:r>
          </a:p>
          <a:p>
            <a:r>
              <a:rPr lang="en-US" dirty="0"/>
              <a:t>Recommended further reading.</a:t>
            </a:r>
          </a:p>
          <a:p>
            <a:r>
              <a:rPr lang="en-US" dirty="0"/>
              <a:t>Recommended links.</a:t>
            </a:r>
          </a:p>
        </p:txBody>
      </p:sp>
    </p:spTree>
    <p:extLst>
      <p:ext uri="{BB962C8B-B14F-4D97-AF65-F5344CB8AC3E}">
        <p14:creationId xmlns:p14="http://schemas.microsoft.com/office/powerpoint/2010/main" val="2028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3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30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3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3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3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3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3" name="Rectangle 10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3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3" name="Isosceles Triangle 10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7" name="Isosceles Triangle 10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9" name="Freeform: Shape 104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151155" y="382968"/>
            <a:ext cx="4926866" cy="1049079"/>
          </a:xfrm>
        </p:spPr>
        <p:txBody>
          <a:bodyPr anchor="ctr">
            <a:noAutofit/>
          </a:bodyPr>
          <a:lstStyle/>
          <a:p>
            <a:r>
              <a:rPr lang="en-GB" b="1" dirty="0">
                <a:solidFill>
                  <a:srgbClr val="FFFFFF"/>
                </a:solidFill>
              </a:rPr>
              <a:t>How to make a </a:t>
            </a:r>
            <a:br>
              <a:rPr lang="en-GB" b="1" dirty="0">
                <a:solidFill>
                  <a:srgbClr val="FFFFFF"/>
                </a:solidFill>
              </a:rPr>
            </a:br>
            <a:r>
              <a:rPr lang="en-GB" b="1" dirty="0">
                <a:solidFill>
                  <a:srgbClr val="FFFFFF"/>
                </a:solidFill>
              </a:rPr>
              <a:t>safeguarding referral</a:t>
            </a:r>
          </a:p>
        </p:txBody>
      </p:sp>
      <p:pic>
        <p:nvPicPr>
          <p:cNvPr id="4" name="Content Placeholder 7">
            <a:extLst>
              <a:ext uri="{FF2B5EF4-FFF2-40B4-BE49-F238E27FC236}">
                <a16:creationId xmlns:a16="http://schemas.microsoft.com/office/drawing/2014/main" id="{FC980942-85D5-8AAE-B151-BB71CA3C467A}"/>
              </a:ext>
            </a:extLst>
          </p:cNvPr>
          <p:cNvPicPr>
            <a:picLocks noChangeAspect="1"/>
          </p:cNvPicPr>
          <p:nvPr/>
        </p:nvPicPr>
        <p:blipFill>
          <a:blip r:embed="rId3"/>
          <a:srcRect/>
          <a:stretch/>
        </p:blipFill>
        <p:spPr>
          <a:xfrm>
            <a:off x="7500460" y="2227520"/>
            <a:ext cx="4275233" cy="2907786"/>
          </a:xfrm>
          <a:prstGeom prst="rect">
            <a:avLst/>
          </a:prstGeom>
          <a:effectLst>
            <a:softEdge rad="177800"/>
          </a:effectLst>
        </p:spPr>
      </p:pic>
      <p:pic>
        <p:nvPicPr>
          <p:cNvPr id="3" name="Picture 2" descr="Referral Word Stock Illustrations – 1,798 Referral Word Stock  Illustrations, Vectors &amp; Clipart - Dreamstime">
            <a:extLst>
              <a:ext uri="{FF2B5EF4-FFF2-40B4-BE49-F238E27FC236}">
                <a16:creationId xmlns:a16="http://schemas.microsoft.com/office/drawing/2014/main" id="{358EE4DF-88C8-1038-5550-E07E28C6B4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103" y="1840706"/>
            <a:ext cx="3609182"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45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4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594-A1D5-21C2-BDCB-7EF1B00D1E72}"/>
              </a:ext>
            </a:extLst>
          </p:cNvPr>
          <p:cNvSpPr>
            <a:spLocks noGrp="1"/>
          </p:cNvSpPr>
          <p:nvPr>
            <p:ph type="title"/>
          </p:nvPr>
        </p:nvSpPr>
        <p:spPr>
          <a:xfrm>
            <a:off x="2634744" y="59888"/>
            <a:ext cx="4681845" cy="1320800"/>
          </a:xfrm>
        </p:spPr>
        <p:txBody>
          <a:bodyPr/>
          <a:lstStyle/>
          <a:p>
            <a:r>
              <a:rPr lang="en-GB" dirty="0"/>
              <a:t>How to make a </a:t>
            </a:r>
            <a:br>
              <a:rPr lang="en-GB" dirty="0"/>
            </a:br>
            <a:r>
              <a:rPr lang="en-GB" dirty="0"/>
              <a:t>safeguarding referral</a:t>
            </a:r>
          </a:p>
        </p:txBody>
      </p:sp>
      <p:sp>
        <p:nvSpPr>
          <p:cNvPr id="3" name="Content Placeholder 2">
            <a:extLst>
              <a:ext uri="{FF2B5EF4-FFF2-40B4-BE49-F238E27FC236}">
                <a16:creationId xmlns:a16="http://schemas.microsoft.com/office/drawing/2014/main" id="{83512327-900A-F069-1943-687C20CA003A}"/>
              </a:ext>
            </a:extLst>
          </p:cNvPr>
          <p:cNvSpPr>
            <a:spLocks noGrp="1"/>
          </p:cNvSpPr>
          <p:nvPr>
            <p:ph idx="1"/>
          </p:nvPr>
        </p:nvSpPr>
        <p:spPr>
          <a:xfrm>
            <a:off x="591259" y="1380688"/>
            <a:ext cx="8768816" cy="5582452"/>
          </a:xfrm>
        </p:spPr>
        <p:txBody>
          <a:bodyPr>
            <a:normAutofit/>
          </a:bodyPr>
          <a:lstStyle/>
          <a:p>
            <a:pPr marL="0" indent="0">
              <a:buNone/>
            </a:pPr>
            <a:br>
              <a:rPr lang="en-GB" b="1" dirty="0">
                <a:latin typeface="Calibri" panose="020F0502020204030204" pitchFamily="34" charset="0"/>
                <a:cs typeface="Calibri" panose="020F0502020204030204" pitchFamily="34" charset="0"/>
              </a:rPr>
            </a:br>
            <a:r>
              <a:rPr lang="en-GB" sz="1750" dirty="0">
                <a:solidFill>
                  <a:schemeClr val="tx1"/>
                </a:solidFill>
                <a:latin typeface="Calibri" panose="020F0502020204030204" pitchFamily="34" charset="0"/>
                <a:cs typeface="Calibri" panose="020F0502020204030204" pitchFamily="34" charset="0"/>
              </a:rPr>
              <a:t>Most safeguarding referrals received come from professional sources, however anybody can make a safeguarding referral, including the Adult at Risk themselves if they are able. </a:t>
            </a:r>
            <a:br>
              <a:rPr lang="en-GB" sz="1750" dirty="0">
                <a:solidFill>
                  <a:schemeClr val="tx1"/>
                </a:solidFill>
                <a:latin typeface="Calibri" panose="020F0502020204030204" pitchFamily="34" charset="0"/>
                <a:cs typeface="Calibri" panose="020F0502020204030204" pitchFamily="34" charset="0"/>
              </a:rPr>
            </a:br>
            <a:br>
              <a:rPr lang="en-GB" sz="1750" dirty="0">
                <a:solidFill>
                  <a:schemeClr val="tx1"/>
                </a:solidFill>
                <a:latin typeface="Calibri" panose="020F0502020204030204" pitchFamily="34" charset="0"/>
                <a:cs typeface="Calibri" panose="020F0502020204030204" pitchFamily="34" charset="0"/>
              </a:rPr>
            </a:br>
            <a:r>
              <a:rPr lang="en-GB" sz="1750" dirty="0">
                <a:solidFill>
                  <a:schemeClr val="tx1"/>
                </a:solidFill>
                <a:latin typeface="Calibri" panose="020F0502020204030204" pitchFamily="34" charset="0"/>
                <a:cs typeface="Calibri" panose="020F0502020204030204" pitchFamily="34" charset="0"/>
              </a:rPr>
              <a:t>In all cases it remains important that we receive as much information about the circumstances as possible. It is however recognised that in many cases members of the public are unlikely to have knowledge of safeguarding procedures and may also have needs for care and support themselves which impact their ability to communicate information fully. Therefore, the following routes are available for members of the public to make a safeguarding referral:</a:t>
            </a:r>
            <a:br>
              <a:rPr lang="en-GB" sz="1750" b="1" dirty="0">
                <a:solidFill>
                  <a:schemeClr val="tx1"/>
                </a:solidFill>
                <a:latin typeface="Calibri" panose="020F0502020204030204" pitchFamily="34" charset="0"/>
                <a:cs typeface="Calibri" panose="020F0502020204030204" pitchFamily="34" charset="0"/>
              </a:rPr>
            </a:br>
            <a:r>
              <a:rPr lang="en-GB" sz="1750" b="1" dirty="0">
                <a:solidFill>
                  <a:schemeClr val="bg1"/>
                </a:solidFill>
                <a:latin typeface="Calibri" panose="020F0502020204030204" pitchFamily="34" charset="0"/>
                <a:cs typeface="Calibri" panose="020F0502020204030204" pitchFamily="34" charset="0"/>
              </a:rPr>
              <a:t>a</a:t>
            </a:r>
          </a:p>
          <a:p>
            <a:r>
              <a:rPr lang="en-GB" sz="1750" dirty="0">
                <a:solidFill>
                  <a:schemeClr val="tx1"/>
                </a:solidFill>
                <a:latin typeface="Calibri" panose="020F0502020204030204" pitchFamily="34" charset="0"/>
                <a:cs typeface="Calibri" panose="020F0502020204030204" pitchFamily="34" charset="0"/>
              </a:rPr>
              <a:t>Telephone: 0300 200 1005</a:t>
            </a:r>
          </a:p>
          <a:p>
            <a:r>
              <a:rPr lang="en-GB" sz="1750" dirty="0">
                <a:solidFill>
                  <a:schemeClr val="tx1"/>
                </a:solidFill>
                <a:latin typeface="Calibri" panose="020F0502020204030204" pitchFamily="34" charset="0"/>
                <a:cs typeface="Calibri" panose="020F0502020204030204" pitchFamily="34" charset="0"/>
              </a:rPr>
              <a:t>Online: </a:t>
            </a:r>
            <a:r>
              <a:rPr lang="en-GB" sz="1750" dirty="0">
                <a:solidFill>
                  <a:schemeClr val="tx1"/>
                </a:solidFill>
                <a:latin typeface="Calibri" panose="020F0502020204030204" pitchFamily="34" charset="0"/>
                <a:cs typeface="Calibri" panose="020F0502020204030204" pitchFamily="34" charset="0"/>
                <a:hlinkClick r:id="rId2"/>
              </a:rPr>
              <a:t>Adult Safeguarding Referral online form</a:t>
            </a:r>
            <a:endParaRPr lang="en-GB" sz="1750" dirty="0">
              <a:solidFill>
                <a:schemeClr val="tx1"/>
              </a:solidFill>
              <a:latin typeface="Calibri" panose="020F0502020204030204" pitchFamily="34" charset="0"/>
              <a:cs typeface="Calibri" panose="020F0502020204030204" pitchFamily="34" charset="0"/>
            </a:endParaRPr>
          </a:p>
          <a:p>
            <a:r>
              <a:rPr lang="en-GB" sz="1750" dirty="0">
                <a:solidFill>
                  <a:schemeClr val="tx1"/>
                </a:solidFill>
                <a:latin typeface="Calibri" panose="020F0502020204030204" pitchFamily="34" charset="0"/>
                <a:cs typeface="Calibri" panose="020F0502020204030204" pitchFamily="34" charset="0"/>
              </a:rPr>
              <a:t>Textphone (via Text Relay): 18001 0300 200 1005</a:t>
            </a:r>
          </a:p>
          <a:p>
            <a:r>
              <a:rPr lang="en-GB" sz="1750" dirty="0">
                <a:solidFill>
                  <a:schemeClr val="tx1"/>
                </a:solidFill>
                <a:latin typeface="Calibri" panose="020F0502020204030204" pitchFamily="34" charset="0"/>
                <a:cs typeface="Calibri" panose="020F0502020204030204" pitchFamily="34" charset="0"/>
              </a:rPr>
              <a:t>SMS: 07527 182 861 (for the deaf or hard of hearing)</a:t>
            </a:r>
          </a:p>
          <a:p>
            <a:r>
              <a:rPr lang="en-GB" sz="1750" dirty="0">
                <a:solidFill>
                  <a:schemeClr val="tx1"/>
                </a:solidFill>
                <a:latin typeface="Calibri" panose="020F0502020204030204" pitchFamily="34" charset="0"/>
                <a:cs typeface="Calibri" panose="020F0502020204030204" pitchFamily="34" charset="0"/>
              </a:rPr>
              <a:t>VRS: Sign Language Video Relay Service</a:t>
            </a:r>
          </a:p>
          <a:p>
            <a:r>
              <a:rPr lang="en-GB" sz="1750" dirty="0">
                <a:solidFill>
                  <a:schemeClr val="tx1"/>
                </a:solidFill>
                <a:latin typeface="Calibri" panose="020F0502020204030204" pitchFamily="34" charset="0"/>
                <a:cs typeface="Calibri" panose="020F0502020204030204" pitchFamily="34" charset="0"/>
              </a:rPr>
              <a:t>Out of hours: Emergency Duty Team 01483 517898</a:t>
            </a:r>
            <a:endParaRPr lang="en-GB" sz="175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dirty="0"/>
          </a:p>
          <a:p>
            <a:pPr marL="0" indent="0">
              <a:buNone/>
            </a:pPr>
            <a:endParaRPr lang="en-GB" dirty="0"/>
          </a:p>
        </p:txBody>
      </p:sp>
    </p:spTree>
    <p:extLst>
      <p:ext uri="{BB962C8B-B14F-4D97-AF65-F5344CB8AC3E}">
        <p14:creationId xmlns:p14="http://schemas.microsoft.com/office/powerpoint/2010/main" val="2805033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594-A1D5-21C2-BDCB-7EF1B00D1E72}"/>
              </a:ext>
            </a:extLst>
          </p:cNvPr>
          <p:cNvSpPr>
            <a:spLocks noGrp="1"/>
          </p:cNvSpPr>
          <p:nvPr>
            <p:ph type="title"/>
          </p:nvPr>
        </p:nvSpPr>
        <p:spPr>
          <a:xfrm>
            <a:off x="677334" y="235258"/>
            <a:ext cx="8596668" cy="1320800"/>
          </a:xfrm>
        </p:spPr>
        <p:txBody>
          <a:bodyPr/>
          <a:lstStyle/>
          <a:p>
            <a:pPr algn="ctr"/>
            <a:r>
              <a:rPr lang="en-GB" dirty="0"/>
              <a:t>What happens next?</a:t>
            </a:r>
          </a:p>
        </p:txBody>
      </p:sp>
      <p:sp>
        <p:nvSpPr>
          <p:cNvPr id="3" name="Content Placeholder 2">
            <a:extLst>
              <a:ext uri="{FF2B5EF4-FFF2-40B4-BE49-F238E27FC236}">
                <a16:creationId xmlns:a16="http://schemas.microsoft.com/office/drawing/2014/main" id="{83512327-900A-F069-1943-687C20CA003A}"/>
              </a:ext>
            </a:extLst>
          </p:cNvPr>
          <p:cNvSpPr>
            <a:spLocks noGrp="1"/>
          </p:cNvSpPr>
          <p:nvPr>
            <p:ph idx="1"/>
          </p:nvPr>
        </p:nvSpPr>
        <p:spPr>
          <a:xfrm>
            <a:off x="591260" y="1040290"/>
            <a:ext cx="8768816" cy="5582452"/>
          </a:xfrm>
        </p:spPr>
        <p:txBody>
          <a:bodyPr>
            <a:normAutofit lnSpcReduction="10000"/>
          </a:bodyPr>
          <a:lstStyle/>
          <a:p>
            <a:pPr marL="0" indent="0">
              <a:buNone/>
            </a:pPr>
            <a:endParaRPr lang="en-GB" b="1" dirty="0">
              <a:latin typeface="Calibri" panose="020F0502020204030204" pitchFamily="34" charset="0"/>
              <a:cs typeface="Calibri" panose="020F0502020204030204" pitchFamily="34" charset="0"/>
            </a:endParaRPr>
          </a:p>
          <a:p>
            <a:r>
              <a:rPr lang="en-GB" dirty="0">
                <a:solidFill>
                  <a:schemeClr val="tx1"/>
                </a:solidFill>
                <a:latin typeface="Calibri" panose="020F0502020204030204" pitchFamily="34" charset="0"/>
                <a:cs typeface="Calibri" panose="020F0502020204030204" pitchFamily="34" charset="0"/>
              </a:rPr>
              <a:t>The referral is screened the same day (or next working day).</a:t>
            </a:r>
          </a:p>
          <a:p>
            <a:r>
              <a:rPr lang="en-GB" dirty="0">
                <a:solidFill>
                  <a:schemeClr val="tx1"/>
                </a:solidFill>
                <a:latin typeface="Calibri" panose="020F0502020204030204" pitchFamily="34" charset="0"/>
                <a:cs typeface="Calibri" panose="020F0502020204030204" pitchFamily="34" charset="0"/>
              </a:rPr>
              <a:t>If the adult is already open to an adult social care team, then the referral is passed directly to that team who should then respond to the referrer.</a:t>
            </a:r>
          </a:p>
          <a:p>
            <a:r>
              <a:rPr lang="en-GB" dirty="0">
                <a:solidFill>
                  <a:schemeClr val="tx1"/>
                </a:solidFill>
                <a:latin typeface="Calibri" panose="020F0502020204030204" pitchFamily="34" charset="0"/>
                <a:cs typeface="Calibri" panose="020F0502020204030204" pitchFamily="34" charset="0"/>
              </a:rPr>
              <a:t>If the referral is identified as not being a safeguarding concern, it is passed to the most appropriate team (typically the Information and Advice team) and the referrer is responded to with appropriate advice.</a:t>
            </a:r>
          </a:p>
          <a:p>
            <a:r>
              <a:rPr lang="en-GB" dirty="0">
                <a:solidFill>
                  <a:schemeClr val="tx1"/>
                </a:solidFill>
                <a:latin typeface="Calibri" panose="020F0502020204030204" pitchFamily="34" charset="0"/>
                <a:cs typeface="Calibri" panose="020F0502020204030204" pitchFamily="34" charset="0"/>
              </a:rPr>
              <a:t>Safeguarding concerns held by the ASC MASH team are assigned a priority rating which dictates how quickly the safeguarding task is allocated to a social worker.</a:t>
            </a:r>
          </a:p>
          <a:p>
            <a:r>
              <a:rPr lang="en-GB" dirty="0">
                <a:solidFill>
                  <a:schemeClr val="tx1"/>
                </a:solidFill>
                <a:latin typeface="Calibri" panose="020F0502020204030204" pitchFamily="34" charset="0"/>
                <a:cs typeface="Calibri" panose="020F0502020204030204" pitchFamily="34" charset="0"/>
              </a:rPr>
              <a:t>Social Workers review information on our systems and request for information from other partners as appropriate and then make the Section 42 decision as to whether further enquiries are needed.</a:t>
            </a:r>
          </a:p>
          <a:p>
            <a:r>
              <a:rPr lang="en-GB" dirty="0">
                <a:solidFill>
                  <a:schemeClr val="tx1"/>
                </a:solidFill>
                <a:latin typeface="Calibri" panose="020F0502020204030204" pitchFamily="34" charset="0"/>
                <a:cs typeface="Calibri" panose="020F0502020204030204" pitchFamily="34" charset="0"/>
              </a:rPr>
              <a:t>Non-complex enquiries relating to medication errors, or concern about an Acute Hospital or Community Health Provider where the person is unknown to a community social care team are currently completed by ASC MASH.</a:t>
            </a:r>
          </a:p>
          <a:p>
            <a:r>
              <a:rPr lang="en-GB" dirty="0">
                <a:solidFill>
                  <a:schemeClr val="tx1"/>
                </a:solidFill>
                <a:latin typeface="Calibri" panose="020F0502020204030204" pitchFamily="34" charset="0"/>
                <a:cs typeface="Calibri" panose="020F0502020204030204" pitchFamily="34" charset="0"/>
              </a:rPr>
              <a:t>MASH provide guidance, information from and contact details for partners who need to be involved in the enquiry.</a:t>
            </a:r>
          </a:p>
          <a:p>
            <a:pPr>
              <a:lnSpc>
                <a:spcPct val="107000"/>
              </a:lnSpc>
              <a:spcAft>
                <a:spcPts val="800"/>
              </a:spcAft>
              <a:buFont typeface="Arial" panose="020B0604020202020204" pitchFamily="34" charset="0"/>
              <a:buChar char="•"/>
            </a:pPr>
            <a:endParaRPr lang="en-GB" sz="17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dirty="0"/>
          </a:p>
          <a:p>
            <a:pPr marL="0" indent="0">
              <a:buNone/>
            </a:pPr>
            <a:endParaRPr lang="en-GB" dirty="0"/>
          </a:p>
        </p:txBody>
      </p:sp>
    </p:spTree>
    <p:extLst>
      <p:ext uri="{BB962C8B-B14F-4D97-AF65-F5344CB8AC3E}">
        <p14:creationId xmlns:p14="http://schemas.microsoft.com/office/powerpoint/2010/main" val="82560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594-A1D5-21C2-BDCB-7EF1B00D1E72}"/>
              </a:ext>
            </a:extLst>
          </p:cNvPr>
          <p:cNvSpPr>
            <a:spLocks noGrp="1"/>
          </p:cNvSpPr>
          <p:nvPr>
            <p:ph type="title"/>
          </p:nvPr>
        </p:nvSpPr>
        <p:spPr>
          <a:xfrm>
            <a:off x="677334" y="235258"/>
            <a:ext cx="8596668" cy="1320800"/>
          </a:xfrm>
        </p:spPr>
        <p:txBody>
          <a:bodyPr/>
          <a:lstStyle/>
          <a:p>
            <a:pPr algn="ctr"/>
            <a:r>
              <a:rPr lang="en-GB" dirty="0"/>
              <a:t>Will I receive feedback?</a:t>
            </a:r>
          </a:p>
        </p:txBody>
      </p:sp>
      <p:sp>
        <p:nvSpPr>
          <p:cNvPr id="3" name="Content Placeholder 2">
            <a:extLst>
              <a:ext uri="{FF2B5EF4-FFF2-40B4-BE49-F238E27FC236}">
                <a16:creationId xmlns:a16="http://schemas.microsoft.com/office/drawing/2014/main" id="{83512327-900A-F069-1943-687C20CA003A}"/>
              </a:ext>
            </a:extLst>
          </p:cNvPr>
          <p:cNvSpPr>
            <a:spLocks noGrp="1"/>
          </p:cNvSpPr>
          <p:nvPr>
            <p:ph idx="1"/>
          </p:nvPr>
        </p:nvSpPr>
        <p:spPr>
          <a:xfrm>
            <a:off x="591260" y="895658"/>
            <a:ext cx="8847380" cy="5962342"/>
          </a:xfrm>
        </p:spPr>
        <p:txBody>
          <a:bodyPr>
            <a:normAutofit lnSpcReduction="10000"/>
          </a:bodyPr>
          <a:lstStyle/>
          <a:p>
            <a:pPr marL="0" indent="0">
              <a:buNone/>
            </a:pPr>
            <a:endParaRPr lang="en-GB" b="1" dirty="0">
              <a:latin typeface="Calibri" panose="020F0502020204030204" pitchFamily="34" charset="0"/>
              <a:cs typeface="Calibri" panose="020F0502020204030204" pitchFamily="34" charset="0"/>
            </a:endParaRPr>
          </a:p>
          <a:p>
            <a:pPr marL="0" indent="0">
              <a:buNone/>
            </a:pPr>
            <a:r>
              <a:rPr lang="en-GB" dirty="0">
                <a:solidFill>
                  <a:schemeClr val="tx1"/>
                </a:solidFill>
                <a:latin typeface="Calibri" panose="020F0502020204030204" pitchFamily="34" charset="0"/>
                <a:cs typeface="Calibri" panose="020F0502020204030204" pitchFamily="34" charset="0"/>
              </a:rPr>
              <a:t>Yes. We are committed to ensuring every referrer is responded to where possible (i.e. wherever the referrer has provided their contact information) to inform them of the outcome of the referral triage decision and providing any relevant advice and information. </a:t>
            </a:r>
          </a:p>
          <a:p>
            <a:pPr marL="0" indent="0">
              <a:buNone/>
            </a:pPr>
            <a:endParaRPr lang="en-GB" dirty="0">
              <a:solidFill>
                <a:schemeClr val="tx1"/>
              </a:solidFill>
              <a:latin typeface="Calibri" panose="020F0502020204030204" pitchFamily="34" charset="0"/>
              <a:cs typeface="Calibri" panose="020F0502020204030204" pitchFamily="34" charset="0"/>
            </a:endParaRPr>
          </a:p>
          <a:p>
            <a:pPr marL="0" indent="0">
              <a:buNone/>
            </a:pPr>
            <a:r>
              <a:rPr lang="en-GB" dirty="0">
                <a:solidFill>
                  <a:schemeClr val="tx1"/>
                </a:solidFill>
                <a:latin typeface="Calibri" panose="020F0502020204030204" pitchFamily="34" charset="0"/>
                <a:cs typeface="Calibri" panose="020F0502020204030204" pitchFamily="34" charset="0"/>
              </a:rPr>
              <a:t>It would be appropriate for you to receive feedback about a S42 enquiry including its outcomes if:</a:t>
            </a:r>
          </a:p>
          <a:p>
            <a:pPr>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You would have a role in the enquiry.</a:t>
            </a:r>
          </a:p>
          <a:p>
            <a:pPr>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where you have an ongoing support role with the adult.</a:t>
            </a:r>
          </a:p>
          <a:p>
            <a:pPr>
              <a:buFont typeface="Arial" panose="020B0604020202020204" pitchFamily="34" charset="0"/>
              <a:buChar char="•"/>
            </a:pPr>
            <a:r>
              <a:rPr lang="en-GB" dirty="0">
                <a:solidFill>
                  <a:schemeClr val="tx1"/>
                </a:solidFill>
                <a:latin typeface="Calibri" panose="020F0502020204030204" pitchFamily="34" charset="0"/>
                <a:cs typeface="Calibri" panose="020F0502020204030204" pitchFamily="34" charset="0"/>
              </a:rPr>
              <a:t>If the adult gives their consent for you to have feedback.</a:t>
            </a:r>
          </a:p>
          <a:p>
            <a:pPr marL="0" indent="0">
              <a:buNone/>
            </a:pPr>
            <a:br>
              <a:rPr lang="en-GB" dirty="0">
                <a:solidFill>
                  <a:schemeClr val="tx1"/>
                </a:solidFill>
                <a:latin typeface="Calibri" panose="020F0502020204030204" pitchFamily="34" charset="0"/>
                <a:cs typeface="Calibri" panose="020F0502020204030204" pitchFamily="34" charset="0"/>
              </a:rPr>
            </a:br>
            <a:r>
              <a:rPr lang="en-GB" dirty="0">
                <a:solidFill>
                  <a:schemeClr val="tx1"/>
                </a:solidFill>
                <a:latin typeface="Calibri" panose="020F0502020204030204" pitchFamily="34" charset="0"/>
                <a:cs typeface="Calibri" panose="020F0502020204030204" pitchFamily="34" charset="0"/>
              </a:rPr>
              <a:t>It is not appropriate for you to receive feedback outside of these circumstances as the concern is either about another provider or about something that is happening in someone’s private and family life where their consent has not been obtained and GDPR exemptions are not met.</a:t>
            </a:r>
          </a:p>
          <a:p>
            <a:pPr marL="0" indent="0">
              <a:buNone/>
            </a:pPr>
            <a:r>
              <a:rPr lang="en-GB" dirty="0">
                <a:solidFill>
                  <a:schemeClr val="tx1"/>
                </a:solidFill>
                <a:latin typeface="Calibri" panose="020F0502020204030204" pitchFamily="34" charset="0"/>
                <a:cs typeface="Calibri" panose="020F0502020204030204" pitchFamily="34" charset="0"/>
              </a:rPr>
              <a:t>The action that we take for one referral should not influence you in making any future referrals – sometimes a S42 decision can change based on escalation of concerns, and it is crucial information is shared to support the Local Authority in identifying ongoing risks and escalations.</a:t>
            </a:r>
          </a:p>
          <a:p>
            <a:pPr>
              <a:lnSpc>
                <a:spcPct val="107000"/>
              </a:lnSpc>
              <a:spcAft>
                <a:spcPts val="800"/>
              </a:spcAft>
              <a:buFont typeface="Arial" panose="020B0604020202020204" pitchFamily="34" charset="0"/>
              <a:buChar char="•"/>
            </a:pPr>
            <a:endParaRPr lang="en-GB" sz="17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dirty="0"/>
          </a:p>
          <a:p>
            <a:pPr marL="0" indent="0">
              <a:buNone/>
            </a:pPr>
            <a:endParaRPr lang="en-GB" dirty="0"/>
          </a:p>
        </p:txBody>
      </p:sp>
    </p:spTree>
    <p:extLst>
      <p:ext uri="{BB962C8B-B14F-4D97-AF65-F5344CB8AC3E}">
        <p14:creationId xmlns:p14="http://schemas.microsoft.com/office/powerpoint/2010/main" val="1523236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3" name="Rectangle 10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3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3" name="Isosceles Triangle 10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7" name="Isosceles Triangle 10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9" name="Freeform: Shape 104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6581337" y="267088"/>
            <a:ext cx="6730908" cy="1049079"/>
          </a:xfrm>
        </p:spPr>
        <p:txBody>
          <a:bodyPr anchor="ctr">
            <a:normAutofit/>
          </a:bodyPr>
          <a:lstStyle/>
          <a:p>
            <a:r>
              <a:rPr lang="en-GB" b="1" dirty="0">
                <a:solidFill>
                  <a:srgbClr val="FFFFFF"/>
                </a:solidFill>
              </a:rPr>
              <a:t>What is the Adult MASH?</a:t>
            </a:r>
          </a:p>
        </p:txBody>
      </p:sp>
      <p:pic>
        <p:nvPicPr>
          <p:cNvPr id="8" name="Content Placeholder 7">
            <a:extLst>
              <a:ext uri="{FF2B5EF4-FFF2-40B4-BE49-F238E27FC236}">
                <a16:creationId xmlns:a16="http://schemas.microsoft.com/office/drawing/2014/main" id="{FB1F446A-0B8E-CAC2-55FB-840115DA37CC}"/>
              </a:ext>
            </a:extLst>
          </p:cNvPr>
          <p:cNvPicPr>
            <a:picLocks noGrp="1" noChangeAspect="1"/>
          </p:cNvPicPr>
          <p:nvPr>
            <p:ph idx="1"/>
          </p:nvPr>
        </p:nvPicPr>
        <p:blipFill>
          <a:blip r:embed="rId3"/>
          <a:srcRect/>
          <a:stretch/>
        </p:blipFill>
        <p:spPr>
          <a:xfrm>
            <a:off x="7500460" y="2227520"/>
            <a:ext cx="4275233" cy="2907786"/>
          </a:xfrm>
          <a:effectLst>
            <a:softEdge rad="177800"/>
          </a:effectLst>
        </p:spPr>
      </p:pic>
      <p:pic>
        <p:nvPicPr>
          <p:cNvPr id="4098" name="Picture 2" descr="Enquiry - Hair care manufacturers">
            <a:extLst>
              <a:ext uri="{FF2B5EF4-FFF2-40B4-BE49-F238E27FC236}">
                <a16:creationId xmlns:a16="http://schemas.microsoft.com/office/drawing/2014/main" id="{D622B19A-E691-73E0-DF71-A21AF268B20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 y="1337204"/>
            <a:ext cx="3276600" cy="4505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uzzle Pieces Vector Art, Icons, and Graphics for Free Download">
            <a:extLst>
              <a:ext uri="{FF2B5EF4-FFF2-40B4-BE49-F238E27FC236}">
                <a16:creationId xmlns:a16="http://schemas.microsoft.com/office/drawing/2014/main" id="{65A97607-E19C-E3FC-F0D9-7B1186E7EB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2714814" y="2130186"/>
            <a:ext cx="1837327" cy="1835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65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594-A1D5-21C2-BDCB-7EF1B00D1E72}"/>
              </a:ext>
            </a:extLst>
          </p:cNvPr>
          <p:cNvSpPr>
            <a:spLocks noGrp="1"/>
          </p:cNvSpPr>
          <p:nvPr>
            <p:ph type="title"/>
          </p:nvPr>
        </p:nvSpPr>
        <p:spPr>
          <a:xfrm>
            <a:off x="677334" y="235258"/>
            <a:ext cx="8596668" cy="1320800"/>
          </a:xfrm>
        </p:spPr>
        <p:txBody>
          <a:bodyPr/>
          <a:lstStyle/>
          <a:p>
            <a:pPr algn="ctr"/>
            <a:r>
              <a:rPr lang="en-GB" dirty="0"/>
              <a:t>The Role of ASC MASH</a:t>
            </a:r>
          </a:p>
        </p:txBody>
      </p:sp>
      <p:sp>
        <p:nvSpPr>
          <p:cNvPr id="3" name="Content Placeholder 2">
            <a:extLst>
              <a:ext uri="{FF2B5EF4-FFF2-40B4-BE49-F238E27FC236}">
                <a16:creationId xmlns:a16="http://schemas.microsoft.com/office/drawing/2014/main" id="{83512327-900A-F069-1943-687C20CA003A}"/>
              </a:ext>
            </a:extLst>
          </p:cNvPr>
          <p:cNvSpPr>
            <a:spLocks noGrp="1"/>
          </p:cNvSpPr>
          <p:nvPr>
            <p:ph idx="1"/>
          </p:nvPr>
        </p:nvSpPr>
        <p:spPr>
          <a:xfrm>
            <a:off x="677334" y="1123627"/>
            <a:ext cx="8596668" cy="5286050"/>
          </a:xfrm>
        </p:spPr>
        <p:txBody>
          <a:bodyPr>
            <a:normAutofit fontScale="92500" lnSpcReduction="10000"/>
          </a:bodyPr>
          <a:lstStyle/>
          <a:p>
            <a:r>
              <a:rPr lang="en-GB" dirty="0">
                <a:solidFill>
                  <a:schemeClr val="tx1"/>
                </a:solidFill>
              </a:rPr>
              <a:t>The ASC MASH are the central hub for safeguarding concerns relating to ‘Adults at Risk’ who have experienced or are at risk of experiencing abuse or neglect while in Surrey county, ensuring immediate protection measures are in place and work alongside a centralised hub of safeguarding partners to support in gathering information to inform decision as to whether a Section 42 (Care Act, 2014) safeguarding enquiry is needed.</a:t>
            </a:r>
          </a:p>
          <a:p>
            <a:r>
              <a:rPr lang="en-GB" dirty="0">
                <a:solidFill>
                  <a:schemeClr val="tx1"/>
                </a:solidFill>
              </a:rPr>
              <a:t>The MASH undertake enquiries where the person is not already known to a Surrey adult social care team or otherwise refer out to other Adult Social Care teams with any relevant recommendations and information gathering from MASH partner agencies Children’s Social Care, Police, SABP).</a:t>
            </a:r>
          </a:p>
          <a:p>
            <a:r>
              <a:rPr lang="en-GB" dirty="0">
                <a:solidFill>
                  <a:schemeClr val="tx1"/>
                </a:solidFill>
              </a:rPr>
              <a:t>Screen Prevent referrals relating to adults.</a:t>
            </a:r>
          </a:p>
          <a:p>
            <a:r>
              <a:rPr lang="en-GB" dirty="0">
                <a:solidFill>
                  <a:schemeClr val="tx1"/>
                </a:solidFill>
              </a:rPr>
              <a:t>Respond to Children’s MAPEs.</a:t>
            </a:r>
          </a:p>
          <a:p>
            <a:r>
              <a:rPr lang="en-GB" dirty="0">
                <a:solidFill>
                  <a:schemeClr val="tx1"/>
                </a:solidFill>
              </a:rPr>
              <a:t>Complete individual checks for partner safeguarding agencies where appropriate.</a:t>
            </a:r>
          </a:p>
          <a:p>
            <a:r>
              <a:rPr lang="en-GB" dirty="0">
                <a:solidFill>
                  <a:schemeClr val="tx1"/>
                </a:solidFill>
              </a:rPr>
              <a:t>Contribute to discussions and decisions about Domestic Violence Disclosure Scheme (DVDS) and Child Sex Offender Disclosure Scheme (CSODS).</a:t>
            </a:r>
          </a:p>
          <a:p>
            <a:r>
              <a:rPr lang="en-GB" dirty="0">
                <a:solidFill>
                  <a:schemeClr val="tx1"/>
                </a:solidFill>
              </a:rPr>
              <a:t>Liaise with ASC Quality Assurance colleagues and Safeguarding Advisors to identify concerns within ASC provider quality alert themes and trends, and plan for response to any such identified concerns.</a:t>
            </a:r>
          </a:p>
        </p:txBody>
      </p:sp>
    </p:spTree>
    <p:extLst>
      <p:ext uri="{BB962C8B-B14F-4D97-AF65-F5344CB8AC3E}">
        <p14:creationId xmlns:p14="http://schemas.microsoft.com/office/powerpoint/2010/main" val="359443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594-A1D5-21C2-BDCB-7EF1B00D1E72}"/>
              </a:ext>
            </a:extLst>
          </p:cNvPr>
          <p:cNvSpPr>
            <a:spLocks noGrp="1"/>
          </p:cNvSpPr>
          <p:nvPr>
            <p:ph type="title"/>
          </p:nvPr>
        </p:nvSpPr>
        <p:spPr>
          <a:xfrm>
            <a:off x="677334" y="235258"/>
            <a:ext cx="8596668" cy="1320800"/>
          </a:xfrm>
        </p:spPr>
        <p:txBody>
          <a:bodyPr/>
          <a:lstStyle/>
          <a:p>
            <a:pPr algn="ctr"/>
            <a:r>
              <a:rPr lang="en-GB" dirty="0"/>
              <a:t>ASC MASH Staffing</a:t>
            </a:r>
          </a:p>
        </p:txBody>
      </p:sp>
      <p:sp>
        <p:nvSpPr>
          <p:cNvPr id="3" name="Content Placeholder 2">
            <a:extLst>
              <a:ext uri="{FF2B5EF4-FFF2-40B4-BE49-F238E27FC236}">
                <a16:creationId xmlns:a16="http://schemas.microsoft.com/office/drawing/2014/main" id="{83512327-900A-F069-1943-687C20CA003A}"/>
              </a:ext>
            </a:extLst>
          </p:cNvPr>
          <p:cNvSpPr>
            <a:spLocks noGrp="1"/>
          </p:cNvSpPr>
          <p:nvPr>
            <p:ph idx="1"/>
          </p:nvPr>
        </p:nvSpPr>
        <p:spPr>
          <a:xfrm>
            <a:off x="471990" y="1095311"/>
            <a:ext cx="9007355" cy="5527431"/>
          </a:xfrm>
        </p:spPr>
        <p:txBody>
          <a:bodyPr>
            <a:normAutofit fontScale="85000" lnSpcReduction="10000"/>
          </a:bodyPr>
          <a:lstStyle/>
          <a:p>
            <a:pPr marL="0" indent="0">
              <a:buNone/>
            </a:pPr>
            <a:r>
              <a:rPr lang="en-GB" b="1" i="1" dirty="0">
                <a:solidFill>
                  <a:schemeClr val="tx1"/>
                </a:solidFill>
              </a:rPr>
              <a:t>The ASC MASH consists of:</a:t>
            </a:r>
          </a:p>
          <a:p>
            <a:r>
              <a:rPr lang="en-GB" b="1" dirty="0">
                <a:solidFill>
                  <a:schemeClr val="tx1"/>
                </a:solidFill>
              </a:rPr>
              <a:t>Senior Administration Advisor (x1)</a:t>
            </a:r>
            <a:r>
              <a:rPr lang="en-GB" dirty="0">
                <a:solidFill>
                  <a:schemeClr val="tx1"/>
                </a:solidFill>
              </a:rPr>
              <a:t> – Responsible for line management of our administration team and coordination of administration activity at MASH operational levels.</a:t>
            </a:r>
          </a:p>
          <a:p>
            <a:r>
              <a:rPr lang="en-GB" b="1" dirty="0">
                <a:solidFill>
                  <a:schemeClr val="tx1"/>
                </a:solidFill>
              </a:rPr>
              <a:t>Administration Coordinators (x3) </a:t>
            </a:r>
            <a:r>
              <a:rPr lang="en-GB" dirty="0">
                <a:solidFill>
                  <a:schemeClr val="tx1"/>
                </a:solidFill>
              </a:rPr>
              <a:t>– Responsible for screening any information received into the MASH and providing an initial stage screening and assigning to the appropriate area in MASH or other ASC team for follow up. Constant monitoring of referrals received into the MASH during operational hours. Managing initial contact with callers into the MASH.</a:t>
            </a:r>
          </a:p>
          <a:p>
            <a:r>
              <a:rPr lang="en-GB" b="1" dirty="0">
                <a:solidFill>
                  <a:schemeClr val="tx1"/>
                </a:solidFill>
              </a:rPr>
              <a:t>Social Care Assistants (x4) </a:t>
            </a:r>
            <a:r>
              <a:rPr lang="en-GB" dirty="0">
                <a:solidFill>
                  <a:schemeClr val="tx1"/>
                </a:solidFill>
              </a:rPr>
              <a:t>– Initial stage practitioner grade screen &amp; triaging of safeguarding concerns received into the MASH and documenting initial records of decision-making rationale. Liaison with partner agencies to gather further information to inform triaging decisions.</a:t>
            </a:r>
          </a:p>
          <a:p>
            <a:r>
              <a:rPr lang="en-GB" b="1" dirty="0">
                <a:solidFill>
                  <a:schemeClr val="tx1"/>
                </a:solidFill>
              </a:rPr>
              <a:t>Social Workers (x3) </a:t>
            </a:r>
            <a:r>
              <a:rPr lang="en-GB" dirty="0">
                <a:solidFill>
                  <a:schemeClr val="tx1"/>
                </a:solidFill>
              </a:rPr>
              <a:t>– Allocation of safeguarding concern cases. Gathering of information relating to the concern to ensure immediate protective measures are taken with the person and any relevant stakeholders in their care and support, and decision as to whether a Section 42 enquiry (Care Act, 2014) is required. Completion of Section 42 enquiries where necessary.</a:t>
            </a:r>
          </a:p>
          <a:p>
            <a:r>
              <a:rPr lang="en-GB" b="1" dirty="0">
                <a:solidFill>
                  <a:schemeClr val="tx1"/>
                </a:solidFill>
              </a:rPr>
              <a:t>Senior Social Workers (x1.5) </a:t>
            </a:r>
            <a:r>
              <a:rPr lang="en-GB" dirty="0">
                <a:solidFill>
                  <a:schemeClr val="tx1"/>
                </a:solidFill>
              </a:rPr>
              <a:t>– Same functions of Social Workers (see below) but with addition of senior functions to support MASH Senior team.</a:t>
            </a:r>
          </a:p>
          <a:p>
            <a:r>
              <a:rPr lang="en-GB" b="1" dirty="0">
                <a:solidFill>
                  <a:schemeClr val="tx1"/>
                </a:solidFill>
              </a:rPr>
              <a:t>Assistant Team Managers (x2) </a:t>
            </a:r>
            <a:r>
              <a:rPr lang="en-GB" dirty="0">
                <a:solidFill>
                  <a:schemeClr val="tx1"/>
                </a:solidFill>
              </a:rPr>
              <a:t>– Assurance checks of all decision making within the MASH. Support to the team manager in overseeing day to day operational functions of the MASH. Ongoing review of operations both internally and with partner agencies.</a:t>
            </a:r>
          </a:p>
          <a:p>
            <a:r>
              <a:rPr lang="en-GB" b="1" dirty="0">
                <a:solidFill>
                  <a:schemeClr val="tx1"/>
                </a:solidFill>
              </a:rPr>
              <a:t>Team Manager (x1) </a:t>
            </a:r>
            <a:r>
              <a:rPr lang="en-GB" dirty="0">
                <a:solidFill>
                  <a:schemeClr val="tx1"/>
                </a:solidFill>
              </a:rPr>
              <a:t>– Operational and strategic lead of the MASH. Ensuring the MASH are practicing in accordance with legislation, its associated guidance and best practice guidance and responding to the unique demographic and needs of Surrey residents.</a:t>
            </a:r>
          </a:p>
        </p:txBody>
      </p:sp>
    </p:spTree>
    <p:extLst>
      <p:ext uri="{BB962C8B-B14F-4D97-AF65-F5344CB8AC3E}">
        <p14:creationId xmlns:p14="http://schemas.microsoft.com/office/powerpoint/2010/main" val="2950896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594-A1D5-21C2-BDCB-7EF1B00D1E72}"/>
              </a:ext>
            </a:extLst>
          </p:cNvPr>
          <p:cNvSpPr>
            <a:spLocks noGrp="1"/>
          </p:cNvSpPr>
          <p:nvPr>
            <p:ph type="title"/>
          </p:nvPr>
        </p:nvSpPr>
        <p:spPr>
          <a:xfrm>
            <a:off x="677334" y="235258"/>
            <a:ext cx="8596668" cy="1320800"/>
          </a:xfrm>
        </p:spPr>
        <p:txBody>
          <a:bodyPr/>
          <a:lstStyle/>
          <a:p>
            <a:pPr algn="ctr"/>
            <a:r>
              <a:rPr lang="en-GB" dirty="0"/>
              <a:t>Partner Working</a:t>
            </a:r>
          </a:p>
        </p:txBody>
      </p:sp>
      <p:sp>
        <p:nvSpPr>
          <p:cNvPr id="3" name="Content Placeholder 2">
            <a:extLst>
              <a:ext uri="{FF2B5EF4-FFF2-40B4-BE49-F238E27FC236}">
                <a16:creationId xmlns:a16="http://schemas.microsoft.com/office/drawing/2014/main" id="{83512327-900A-F069-1943-687C20CA003A}"/>
              </a:ext>
            </a:extLst>
          </p:cNvPr>
          <p:cNvSpPr>
            <a:spLocks noGrp="1"/>
          </p:cNvSpPr>
          <p:nvPr>
            <p:ph idx="1"/>
          </p:nvPr>
        </p:nvSpPr>
        <p:spPr>
          <a:xfrm>
            <a:off x="677334" y="1077443"/>
            <a:ext cx="8596668" cy="5582452"/>
          </a:xfrm>
        </p:spPr>
        <p:txBody>
          <a:bodyPr>
            <a:normAutofit fontScale="85000" lnSpcReduction="20000"/>
          </a:bodyPr>
          <a:lstStyle/>
          <a:p>
            <a:pPr marL="0" indent="0">
              <a:buNone/>
            </a:pPr>
            <a:r>
              <a:rPr lang="en-GB" b="1" i="1" dirty="0">
                <a:solidFill>
                  <a:schemeClr val="tx1"/>
                </a:solidFill>
              </a:rPr>
              <a:t>We work closely with:</a:t>
            </a:r>
          </a:p>
          <a:p>
            <a:r>
              <a:rPr lang="en-GB" b="1" dirty="0">
                <a:solidFill>
                  <a:schemeClr val="tx1"/>
                </a:solidFill>
              </a:rPr>
              <a:t>Police SPA </a:t>
            </a:r>
            <a:r>
              <a:rPr lang="en-GB" dirty="0">
                <a:solidFill>
                  <a:schemeClr val="tx1"/>
                </a:solidFill>
              </a:rPr>
              <a:t>– Screening and sharing of any information from Police sources (received via Single Combined Assessment of Risk form [SCARF]) relating to Children and/or Adults at Risk with partner agencies as appropriate and in line with health and social care legislation and guidance. </a:t>
            </a:r>
          </a:p>
          <a:p>
            <a:r>
              <a:rPr lang="en-GB" b="1" dirty="0">
                <a:solidFill>
                  <a:schemeClr val="tx1"/>
                </a:solidFill>
              </a:rPr>
              <a:t>Children’s SPA </a:t>
            </a:r>
            <a:r>
              <a:rPr lang="en-GB" dirty="0">
                <a:solidFill>
                  <a:schemeClr val="tx1"/>
                </a:solidFill>
              </a:rPr>
              <a:t>– Provide the initial point of contact for anyone wishing to receive a service, identified as in need of a service, or share information with Children’s Social Care. Screen and share information from Childrens Social Care sources with partner agencies as appropriate and in line with health and social care legislation and guidance. </a:t>
            </a:r>
          </a:p>
          <a:p>
            <a:r>
              <a:rPr lang="en-GB" b="1" dirty="0">
                <a:solidFill>
                  <a:schemeClr val="tx1"/>
                </a:solidFill>
              </a:rPr>
              <a:t>Surrey &amp; Borders NHS Partnership Trust (SABP) </a:t>
            </a:r>
            <a:r>
              <a:rPr lang="en-GB" dirty="0">
                <a:solidFill>
                  <a:schemeClr val="tx1"/>
                </a:solidFill>
              </a:rPr>
              <a:t>– SABP provide secondary mental health care for Surrey residents and manage Section 136 assessment suites and NHS psychiatric hospitals in Surrey.</a:t>
            </a:r>
          </a:p>
          <a:p>
            <a:r>
              <a:rPr lang="en-GB" b="1" dirty="0">
                <a:solidFill>
                  <a:schemeClr val="tx1"/>
                </a:solidFill>
              </a:rPr>
              <a:t>Health services</a:t>
            </a:r>
            <a:r>
              <a:rPr lang="en-GB" dirty="0">
                <a:solidFill>
                  <a:schemeClr val="tx1"/>
                </a:solidFill>
              </a:rPr>
              <a:t> - (Community Nurses and Hospital safeguarding leads).</a:t>
            </a:r>
            <a:br>
              <a:rPr lang="en-GB" dirty="0">
                <a:solidFill>
                  <a:schemeClr val="tx1"/>
                </a:solidFill>
              </a:rPr>
            </a:br>
            <a:endParaRPr lang="en-GB" dirty="0">
              <a:solidFill>
                <a:schemeClr val="tx1"/>
              </a:solidFill>
            </a:endParaRPr>
          </a:p>
          <a:p>
            <a:pPr marL="0" indent="0">
              <a:buNone/>
            </a:pPr>
            <a:r>
              <a:rPr lang="en-GB" b="1" i="1" dirty="0">
                <a:solidFill>
                  <a:schemeClr val="tx1"/>
                </a:solidFill>
              </a:rPr>
              <a:t>We also can gather information from other partners, such as:</a:t>
            </a:r>
          </a:p>
          <a:p>
            <a:r>
              <a:rPr lang="en-GB" b="1" dirty="0">
                <a:solidFill>
                  <a:schemeClr val="tx1"/>
                </a:solidFill>
              </a:rPr>
              <a:t>GP Practices</a:t>
            </a:r>
          </a:p>
          <a:p>
            <a:r>
              <a:rPr lang="en-GB" b="1" dirty="0">
                <a:solidFill>
                  <a:schemeClr val="tx1"/>
                </a:solidFill>
              </a:rPr>
              <a:t>Catalyst</a:t>
            </a:r>
            <a:r>
              <a:rPr lang="en-GB" dirty="0">
                <a:solidFill>
                  <a:schemeClr val="tx1"/>
                </a:solidFill>
              </a:rPr>
              <a:t> (in relation to support for victims of Cuckooing)</a:t>
            </a:r>
          </a:p>
          <a:p>
            <a:r>
              <a:rPr lang="en-GB" b="1" dirty="0">
                <a:solidFill>
                  <a:schemeClr val="tx1"/>
                </a:solidFill>
              </a:rPr>
              <a:t>District &amp; Borough Councils</a:t>
            </a:r>
          </a:p>
          <a:p>
            <a:r>
              <a:rPr lang="en-GB" b="1" dirty="0">
                <a:solidFill>
                  <a:schemeClr val="tx1"/>
                </a:solidFill>
              </a:rPr>
              <a:t>Domestic Abuse Outreach services</a:t>
            </a:r>
          </a:p>
          <a:p>
            <a:r>
              <a:rPr lang="en-GB" b="1" dirty="0">
                <a:solidFill>
                  <a:schemeClr val="tx1"/>
                </a:solidFill>
              </a:rPr>
              <a:t>Surrey Fire &amp; Rescue</a:t>
            </a:r>
          </a:p>
          <a:p>
            <a:r>
              <a:rPr lang="en-GB" b="1" dirty="0">
                <a:solidFill>
                  <a:schemeClr val="tx1"/>
                </a:solidFill>
              </a:rPr>
              <a:t>Trading Standards</a:t>
            </a:r>
          </a:p>
          <a:p>
            <a:pPr marL="0" indent="0">
              <a:buNone/>
            </a:pPr>
            <a:endParaRPr lang="en-GB" dirty="0"/>
          </a:p>
        </p:txBody>
      </p:sp>
    </p:spTree>
    <p:extLst>
      <p:ext uri="{BB962C8B-B14F-4D97-AF65-F5344CB8AC3E}">
        <p14:creationId xmlns:p14="http://schemas.microsoft.com/office/powerpoint/2010/main" val="838010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E594-A1D5-21C2-BDCB-7EF1B00D1E72}"/>
              </a:ext>
            </a:extLst>
          </p:cNvPr>
          <p:cNvSpPr>
            <a:spLocks noGrp="1"/>
          </p:cNvSpPr>
          <p:nvPr>
            <p:ph type="title"/>
          </p:nvPr>
        </p:nvSpPr>
        <p:spPr>
          <a:xfrm>
            <a:off x="677334" y="235258"/>
            <a:ext cx="8596668" cy="1320800"/>
          </a:xfrm>
        </p:spPr>
        <p:txBody>
          <a:bodyPr/>
          <a:lstStyle/>
          <a:p>
            <a:pPr algn="ctr"/>
            <a:r>
              <a:rPr lang="en-GB" dirty="0"/>
              <a:t>ASC MASH caseload</a:t>
            </a:r>
          </a:p>
        </p:txBody>
      </p:sp>
      <p:sp>
        <p:nvSpPr>
          <p:cNvPr id="3" name="Content Placeholder 2">
            <a:extLst>
              <a:ext uri="{FF2B5EF4-FFF2-40B4-BE49-F238E27FC236}">
                <a16:creationId xmlns:a16="http://schemas.microsoft.com/office/drawing/2014/main" id="{83512327-900A-F069-1943-687C20CA003A}"/>
              </a:ext>
            </a:extLst>
          </p:cNvPr>
          <p:cNvSpPr>
            <a:spLocks noGrp="1"/>
          </p:cNvSpPr>
          <p:nvPr>
            <p:ph idx="1"/>
          </p:nvPr>
        </p:nvSpPr>
        <p:spPr>
          <a:xfrm>
            <a:off x="677334" y="1124474"/>
            <a:ext cx="8596668" cy="5733525"/>
          </a:xfrm>
        </p:spPr>
        <p:txBody>
          <a:bodyPr>
            <a:normAutofit fontScale="92500" lnSpcReduction="20000"/>
          </a:bodyPr>
          <a:lstStyle/>
          <a:p>
            <a:pPr marL="0" indent="0">
              <a:buNone/>
            </a:pPr>
            <a:r>
              <a:rPr lang="en-GB" sz="1600" b="1" i="1" dirty="0">
                <a:latin typeface="Calibri" panose="020F0502020204030204" pitchFamily="34" charset="0"/>
                <a:cs typeface="Calibri" panose="020F0502020204030204" pitchFamily="34" charset="0"/>
              </a:rPr>
              <a:t>Some quantifiable statistics:</a:t>
            </a:r>
            <a:br>
              <a:rPr lang="en-GB" sz="1600" b="1" i="1" dirty="0">
                <a:latin typeface="Calibri" panose="020F0502020204030204" pitchFamily="34" charset="0"/>
                <a:cs typeface="Calibri" panose="020F0502020204030204" pitchFamily="34" charset="0"/>
              </a:rPr>
            </a:br>
            <a:endParaRPr lang="en-GB" sz="1600" b="1" i="1" dirty="0">
              <a:latin typeface="Calibri" panose="020F0502020204030204" pitchFamily="34" charset="0"/>
              <a:cs typeface="Calibri" panose="020F0502020204030204" pitchFamily="34" charset="0"/>
            </a:endParaRPr>
          </a:p>
          <a:p>
            <a:pPr>
              <a:lnSpc>
                <a:spcPct val="107000"/>
              </a:lnSpc>
              <a:spcAft>
                <a:spcPts val="800"/>
              </a:spcAft>
            </a:pPr>
            <a:r>
              <a:rPr lang="en-GB" sz="1600" kern="1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kern="100" dirty="0">
                <a:latin typeface="Calibri" panose="020F0502020204030204" pitchFamily="34" charset="0"/>
                <a:ea typeface="Calibri" panose="020F0502020204030204" pitchFamily="34" charset="0"/>
                <a:cs typeface="Times New Roman" panose="02020603050405020304" pitchFamily="18" charset="0"/>
              </a:rPr>
              <a:t>829 Safeguarding concerns</a:t>
            </a: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 contacts were received and processed to social care records </a:t>
            </a:r>
            <a:r>
              <a:rPr lang="en-GB" sz="1600" b="1" kern="100" dirty="0">
                <a:latin typeface="Calibri" panose="020F0502020204030204" pitchFamily="34" charset="0"/>
                <a:ea typeface="Calibri" panose="020F0502020204030204" pitchFamily="34" charset="0"/>
                <a:cs typeface="Times New Roman" panose="02020603050405020304" pitchFamily="18" charset="0"/>
              </a:rPr>
              <a:t>by ASC MASH in Oct 2024 </a:t>
            </a:r>
            <a:r>
              <a:rPr lang="en-GB" sz="1600" kern="100" dirty="0">
                <a:latin typeface="Calibri" panose="020F0502020204030204" pitchFamily="34" charset="0"/>
                <a:ea typeface="Calibri" panose="020F0502020204030204" pitchFamily="34" charset="0"/>
                <a:cs typeface="Times New Roman" panose="02020603050405020304" pitchFamily="18" charset="0"/>
              </a:rPr>
              <a:t>–</a:t>
            </a:r>
            <a:r>
              <a:rPr lang="en-GB" sz="1600" b="1" kern="100" dirty="0">
                <a:latin typeface="Calibri" panose="020F0502020204030204" pitchFamily="34" charset="0"/>
                <a:ea typeface="Calibri" panose="020F0502020204030204" pitchFamily="34" charset="0"/>
                <a:cs typeface="Times New Roman" panose="02020603050405020304" pitchFamily="18" charset="0"/>
              </a:rPr>
              <a:t> </a:t>
            </a:r>
            <a:r>
              <a:rPr lang="en-GB" sz="1600" kern="100" dirty="0">
                <a:latin typeface="Calibri" panose="020F0502020204030204" pitchFamily="34" charset="0"/>
                <a:ea typeface="Calibri" panose="020F0502020204030204" pitchFamily="34" charset="0"/>
                <a:cs typeface="Times New Roman" panose="02020603050405020304" pitchFamily="18" charset="0"/>
              </a:rPr>
              <a:t>This occurs when an initial referral screening decision has been made that a potential Adult at Risk has been identified and therefore the concern is progressed to a formal safeguarding process under S42.</a:t>
            </a:r>
          </a:p>
          <a:p>
            <a:pPr>
              <a:lnSpc>
                <a:spcPct val="107000"/>
              </a:lnSpc>
              <a:spcAft>
                <a:spcPts val="800"/>
              </a:spcAft>
            </a:pP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Approximately 2700 other contacts were received and triaged that did not result in progression to an Adult Safeguarding case.</a:t>
            </a:r>
          </a:p>
          <a:p>
            <a:pPr>
              <a:lnSpc>
                <a:spcPct val="107000"/>
              </a:lnSpc>
              <a:spcAft>
                <a:spcPts val="800"/>
              </a:spcAft>
            </a:pP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As of </a:t>
            </a:r>
            <a:r>
              <a:rPr lang="en-GB" sz="1600" b="1" kern="100" dirty="0">
                <a:latin typeface="Calibri" panose="020F0502020204030204" pitchFamily="34" charset="0"/>
                <a:ea typeface="Calibri" panose="020F0502020204030204" pitchFamily="34" charset="0"/>
                <a:cs typeface="Times New Roman" panose="02020603050405020304" pitchFamily="18" charset="0"/>
              </a:rPr>
              <a:t>1</a:t>
            </a:r>
            <a:r>
              <a:rPr lang="en-GB" sz="1600" b="1" kern="100" baseline="30000" dirty="0">
                <a:latin typeface="Calibri" panose="020F0502020204030204" pitchFamily="34" charset="0"/>
                <a:ea typeface="Calibri" panose="020F0502020204030204" pitchFamily="34" charset="0"/>
                <a:cs typeface="Times New Roman" panose="02020603050405020304" pitchFamily="18" charset="0"/>
              </a:rPr>
              <a:t>st</a:t>
            </a: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 October 2024 there are </a:t>
            </a:r>
            <a:r>
              <a:rPr lang="en-GB" sz="1600" b="1" kern="100" dirty="0">
                <a:latin typeface="Calibri" panose="020F0502020204030204" pitchFamily="34" charset="0"/>
                <a:ea typeface="Calibri" panose="020F0502020204030204" pitchFamily="34" charset="0"/>
                <a:cs typeface="Times New Roman" panose="02020603050405020304" pitchFamily="18" charset="0"/>
              </a:rPr>
              <a:t>550</a:t>
            </a:r>
            <a:r>
              <a:rPr lang="en-GB" sz="1600" b="1" kern="100" dirty="0">
                <a:effectLst/>
                <a:latin typeface="Calibri" panose="020F0502020204030204" pitchFamily="34" charset="0"/>
                <a:ea typeface="Calibri" panose="020F0502020204030204" pitchFamily="34" charset="0"/>
                <a:cs typeface="Times New Roman" panose="02020603050405020304" pitchFamily="18" charset="0"/>
              </a:rPr>
              <a:t> open safeguarding cases held within the ASC MASH. Of these cases;</a:t>
            </a:r>
          </a:p>
          <a:p>
            <a:pPr>
              <a:lnSpc>
                <a:spcPct val="107000"/>
              </a:lnSpc>
              <a:spcAft>
                <a:spcPts val="800"/>
              </a:spcAft>
              <a:buFont typeface="Arial" panose="020B0604020202020204" pitchFamily="34" charset="0"/>
              <a:buChar char="•"/>
            </a:pPr>
            <a:r>
              <a:rPr lang="en-GB" sz="1600" b="1" i="1" kern="100" dirty="0">
                <a:effectLst/>
                <a:latin typeface="Calibri" panose="020F0502020204030204" pitchFamily="34" charset="0"/>
                <a:ea typeface="Calibri" panose="020F0502020204030204" pitchFamily="34" charset="0"/>
                <a:cs typeface="Times New Roman" panose="02020603050405020304" pitchFamily="18" charset="0"/>
              </a:rPr>
              <a:t>40 cases awaiting allocation to a Social Worker for completion of safeguarding work.</a:t>
            </a:r>
            <a:br>
              <a:rPr lang="en-GB" sz="1600" b="1" i="1" kern="100" dirty="0">
                <a:effectLst/>
                <a:latin typeface="Calibri" panose="020F0502020204030204" pitchFamily="34" charset="0"/>
                <a:ea typeface="Calibri" panose="020F0502020204030204" pitchFamily="34" charset="0"/>
                <a:cs typeface="Times New Roman" panose="02020603050405020304" pitchFamily="18" charset="0"/>
              </a:rPr>
            </a:br>
            <a:r>
              <a:rPr lang="en-GB" sz="1600" i="1" kern="100" dirty="0">
                <a:effectLst/>
                <a:latin typeface="Calibri" panose="020F0502020204030204" pitchFamily="34" charset="0"/>
                <a:ea typeface="Calibri" panose="020F0502020204030204" pitchFamily="34" charset="0"/>
                <a:cs typeface="Times New Roman" panose="02020603050405020304" pitchFamily="18" charset="0"/>
              </a:rPr>
              <a:t>3 Family and Private Life cases</a:t>
            </a:r>
            <a:br>
              <a:rPr lang="en-GB" sz="1600" i="1" kern="100" dirty="0">
                <a:effectLst/>
                <a:latin typeface="Calibri" panose="020F0502020204030204" pitchFamily="34" charset="0"/>
                <a:ea typeface="Calibri" panose="020F0502020204030204" pitchFamily="34" charset="0"/>
                <a:cs typeface="Times New Roman" panose="02020603050405020304" pitchFamily="18" charset="0"/>
              </a:rPr>
            </a:br>
            <a:r>
              <a:rPr lang="en-GB" sz="1600" i="1" kern="100" dirty="0">
                <a:latin typeface="Calibri" panose="020F0502020204030204" pitchFamily="34" charset="0"/>
                <a:ea typeface="Calibri" panose="020F0502020204030204" pitchFamily="34" charset="0"/>
                <a:cs typeface="Times New Roman" panose="02020603050405020304" pitchFamily="18" charset="0"/>
              </a:rPr>
              <a:t>26 Community Provider concern cases</a:t>
            </a:r>
          </a:p>
          <a:p>
            <a:pPr>
              <a:lnSpc>
                <a:spcPct val="107000"/>
              </a:lnSpc>
              <a:spcAft>
                <a:spcPts val="800"/>
              </a:spcAft>
              <a:buFont typeface="Arial" panose="020B0604020202020204" pitchFamily="34" charset="0"/>
              <a:buChar char="•"/>
            </a:pPr>
            <a:r>
              <a:rPr lang="en-GB" sz="1600" b="1" i="1" kern="100" dirty="0">
                <a:latin typeface="Calibri" panose="020F0502020204030204" pitchFamily="34" charset="0"/>
                <a:ea typeface="Calibri" panose="020F0502020204030204" pitchFamily="34" charset="0"/>
                <a:cs typeface="Times New Roman" panose="02020603050405020304" pitchFamily="18" charset="0"/>
              </a:rPr>
              <a:t>175</a:t>
            </a:r>
            <a:r>
              <a:rPr lang="en-GB" sz="1600" b="1" i="1" kern="100" dirty="0">
                <a:effectLst/>
                <a:latin typeface="Calibri" panose="020F0502020204030204" pitchFamily="34" charset="0"/>
                <a:ea typeface="Calibri" panose="020F0502020204030204" pitchFamily="34" charset="0"/>
                <a:cs typeface="Times New Roman" panose="02020603050405020304" pitchFamily="18" charset="0"/>
              </a:rPr>
              <a:t> cases allocated to our Health Provider Liaison staff, across the 6 acute hospital sites and the 2 major community health commissioners (Surrey Downs and CSH).</a:t>
            </a:r>
          </a:p>
          <a:p>
            <a:pPr>
              <a:lnSpc>
                <a:spcPct val="107000"/>
              </a:lnSpc>
              <a:spcAft>
                <a:spcPts val="800"/>
              </a:spcAft>
              <a:buFont typeface="Arial" panose="020B0604020202020204" pitchFamily="34" charset="0"/>
              <a:buChar char="•"/>
            </a:pPr>
            <a:r>
              <a:rPr lang="en-GB" sz="1600" b="1" i="1" kern="100" dirty="0">
                <a:latin typeface="Calibri" panose="020F0502020204030204" pitchFamily="34" charset="0"/>
                <a:ea typeface="Calibri" panose="020F0502020204030204" pitchFamily="34" charset="0"/>
                <a:cs typeface="Times New Roman" panose="02020603050405020304" pitchFamily="18" charset="0"/>
              </a:rPr>
              <a:t>199 cases assigned to MASH Overtime staff.</a:t>
            </a:r>
          </a:p>
          <a:p>
            <a:pPr>
              <a:lnSpc>
                <a:spcPct val="107000"/>
              </a:lnSpc>
              <a:spcAft>
                <a:spcPts val="800"/>
              </a:spcAft>
              <a:buFont typeface="Arial" panose="020B0604020202020204" pitchFamily="34" charset="0"/>
              <a:buChar char="•"/>
            </a:pPr>
            <a:r>
              <a:rPr lang="en-GB" sz="1600" b="1" i="1" kern="100" dirty="0">
                <a:effectLst/>
                <a:latin typeface="Calibri" panose="020F0502020204030204" pitchFamily="34" charset="0"/>
                <a:ea typeface="Calibri" panose="020F0502020204030204" pitchFamily="34" charset="0"/>
                <a:cs typeface="Times New Roman" panose="02020603050405020304" pitchFamily="18" charset="0"/>
              </a:rPr>
              <a:t>20 cases in medication error concerns tray (screened, triaged and terms of reference with provider, awaiting responses).</a:t>
            </a:r>
          </a:p>
          <a:p>
            <a:pPr>
              <a:lnSpc>
                <a:spcPct val="107000"/>
              </a:lnSpc>
              <a:spcAft>
                <a:spcPts val="800"/>
              </a:spcAft>
              <a:buFont typeface="Arial" panose="020B0604020202020204" pitchFamily="34" charset="0"/>
              <a:buChar char="•"/>
            </a:pPr>
            <a:r>
              <a:rPr lang="en-GB" sz="1600" b="1" i="1" kern="100" dirty="0">
                <a:latin typeface="Calibri" panose="020F0502020204030204" pitchFamily="34" charset="0"/>
                <a:ea typeface="Calibri" panose="020F0502020204030204" pitchFamily="34" charset="0"/>
                <a:cs typeface="Times New Roman" panose="02020603050405020304" pitchFamily="18" charset="0"/>
              </a:rPr>
              <a:t>120</a:t>
            </a:r>
            <a:r>
              <a:rPr lang="en-GB" sz="1600" b="1" i="1" kern="100" dirty="0">
                <a:effectLst/>
                <a:latin typeface="Calibri" panose="020F0502020204030204" pitchFamily="34" charset="0"/>
                <a:ea typeface="Calibri" panose="020F0502020204030204" pitchFamily="34" charset="0"/>
                <a:cs typeface="Times New Roman" panose="02020603050405020304" pitchFamily="18" charset="0"/>
              </a:rPr>
              <a:t> cases allocated to </a:t>
            </a:r>
            <a:r>
              <a:rPr lang="en-GB" sz="1600" b="1" i="1" kern="100" dirty="0">
                <a:latin typeface="Calibri" panose="020F0502020204030204" pitchFamily="34" charset="0"/>
                <a:ea typeface="Calibri" panose="020F0502020204030204" pitchFamily="34" charset="0"/>
                <a:cs typeface="Times New Roman" panose="02020603050405020304" pitchFamily="18" charset="0"/>
              </a:rPr>
              <a:t>MASH </a:t>
            </a:r>
            <a:r>
              <a:rPr lang="en-GB" sz="1600" b="1" i="1" kern="100" dirty="0">
                <a:effectLst/>
                <a:latin typeface="Calibri" panose="020F0502020204030204" pitchFamily="34" charset="0"/>
                <a:ea typeface="Calibri" panose="020F0502020204030204" pitchFamily="34" charset="0"/>
                <a:cs typeface="Times New Roman" panose="02020603050405020304" pitchFamily="18" charset="0"/>
              </a:rPr>
              <a:t>Social Worker’s for completion of safeguarding work.</a:t>
            </a:r>
          </a:p>
          <a:p>
            <a:pPr>
              <a:lnSpc>
                <a:spcPct val="107000"/>
              </a:lnSpc>
              <a:spcAft>
                <a:spcPts val="800"/>
              </a:spcAft>
              <a:buFont typeface="Arial" panose="020B0604020202020204" pitchFamily="34" charset="0"/>
              <a:buChar char="•"/>
            </a:pPr>
            <a:endParaRPr lang="en-GB" sz="17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Char char="•"/>
            </a:pPr>
            <a:endParaRPr lang="en-GB" sz="1700" i="1"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b="1" dirty="0"/>
          </a:p>
          <a:p>
            <a:pPr marL="0" indent="0">
              <a:buNone/>
            </a:pPr>
            <a:endParaRPr lang="en-GB" dirty="0"/>
          </a:p>
        </p:txBody>
      </p:sp>
    </p:spTree>
    <p:extLst>
      <p:ext uri="{BB962C8B-B14F-4D97-AF65-F5344CB8AC3E}">
        <p14:creationId xmlns:p14="http://schemas.microsoft.com/office/powerpoint/2010/main" val="428021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EF453-7BD9-1980-58E4-8E8FC158DA6F}"/>
              </a:ext>
            </a:extLst>
          </p:cNvPr>
          <p:cNvSpPr>
            <a:spLocks noGrp="1"/>
          </p:cNvSpPr>
          <p:nvPr>
            <p:ph type="title"/>
          </p:nvPr>
        </p:nvSpPr>
        <p:spPr>
          <a:xfrm>
            <a:off x="677334" y="243703"/>
            <a:ext cx="8596668" cy="1320800"/>
          </a:xfrm>
        </p:spPr>
        <p:txBody>
          <a:bodyPr/>
          <a:lstStyle/>
          <a:p>
            <a:pPr algn="ctr"/>
            <a:r>
              <a:rPr lang="en-GB" dirty="0"/>
              <a:t>ASC MASH is not:</a:t>
            </a:r>
          </a:p>
        </p:txBody>
      </p:sp>
      <p:sp>
        <p:nvSpPr>
          <p:cNvPr id="3" name="Content Placeholder 2">
            <a:extLst>
              <a:ext uri="{FF2B5EF4-FFF2-40B4-BE49-F238E27FC236}">
                <a16:creationId xmlns:a16="http://schemas.microsoft.com/office/drawing/2014/main" id="{DD393CA0-17FB-8DDD-D3E8-FD9B6940FACD}"/>
              </a:ext>
            </a:extLst>
          </p:cNvPr>
          <p:cNvSpPr>
            <a:spLocks noGrp="1"/>
          </p:cNvSpPr>
          <p:nvPr>
            <p:ph idx="1"/>
          </p:nvPr>
        </p:nvSpPr>
        <p:spPr>
          <a:xfrm>
            <a:off x="677334" y="1667608"/>
            <a:ext cx="8596668" cy="3880773"/>
          </a:xfrm>
        </p:spPr>
        <p:txBody>
          <a:bodyPr>
            <a:normAutofit fontScale="92500" lnSpcReduction="20000"/>
          </a:bodyPr>
          <a:lstStyle/>
          <a:p>
            <a:r>
              <a:rPr lang="en-GB" sz="1900" dirty="0">
                <a:solidFill>
                  <a:schemeClr val="tx1"/>
                </a:solidFill>
                <a:latin typeface="Calibri" panose="020F0502020204030204" pitchFamily="34" charset="0"/>
                <a:cs typeface="Calibri" panose="020F0502020204030204" pitchFamily="34" charset="0"/>
              </a:rPr>
              <a:t>A gateway to reporting crime. If you suspect a crime has occurred, you need to report this to Police via 101 or 999 in an emergency.</a:t>
            </a:r>
          </a:p>
          <a:p>
            <a:pPr marL="0" indent="0">
              <a:buNone/>
            </a:pPr>
            <a:endParaRPr lang="en-GB" sz="1900" dirty="0">
              <a:solidFill>
                <a:schemeClr val="tx1"/>
              </a:solidFill>
              <a:latin typeface="Calibri" panose="020F0502020204030204" pitchFamily="34" charset="0"/>
              <a:cs typeface="Calibri" panose="020F0502020204030204" pitchFamily="34" charset="0"/>
            </a:endParaRPr>
          </a:p>
          <a:p>
            <a:r>
              <a:rPr lang="en-GB" sz="1900" dirty="0">
                <a:solidFill>
                  <a:schemeClr val="tx1"/>
                </a:solidFill>
                <a:latin typeface="Calibri" panose="020F0502020204030204" pitchFamily="34" charset="0"/>
                <a:cs typeface="Calibri" panose="020F0502020204030204" pitchFamily="34" charset="0"/>
              </a:rPr>
              <a:t>A way to request an assessment for someone who appears to have a need for care and support.  You should make a referral to the Advice &amp; Information Service via the </a:t>
            </a:r>
            <a:r>
              <a:rPr lang="en-GB" sz="1900"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Professional Portal</a:t>
            </a:r>
            <a:r>
              <a:rPr lang="en-GB" sz="1900" dirty="0">
                <a:solidFill>
                  <a:schemeClr val="tx1"/>
                </a:solidFill>
                <a:latin typeface="Calibri" panose="020F0502020204030204" pitchFamily="34" charset="0"/>
                <a:cs typeface="Calibri" panose="020F0502020204030204" pitchFamily="34" charset="0"/>
              </a:rPr>
              <a:t>.</a:t>
            </a:r>
          </a:p>
          <a:p>
            <a:pPr marL="0" indent="0">
              <a:buNone/>
            </a:pPr>
            <a:endParaRPr lang="en-GB" sz="1900" dirty="0">
              <a:solidFill>
                <a:schemeClr val="tx1"/>
              </a:solidFill>
              <a:latin typeface="Calibri" panose="020F0502020204030204" pitchFamily="34" charset="0"/>
              <a:cs typeface="Calibri" panose="020F0502020204030204" pitchFamily="34" charset="0"/>
            </a:endParaRPr>
          </a:p>
          <a:p>
            <a:r>
              <a:rPr lang="en-GB" sz="1900" dirty="0">
                <a:solidFill>
                  <a:schemeClr val="tx1"/>
                </a:solidFill>
                <a:latin typeface="Calibri" panose="020F0502020204030204" pitchFamily="34" charset="0"/>
                <a:cs typeface="Calibri" panose="020F0502020204030204" pitchFamily="34" charset="0"/>
              </a:rPr>
              <a:t>A service for people in crisis due to their mental health.  If you have concerns that someone may harm themselves, you should:</a:t>
            </a:r>
          </a:p>
          <a:p>
            <a:pPr lvl="1">
              <a:buFont typeface="Arial" panose="020B0604020202020204" pitchFamily="34" charset="0"/>
              <a:buChar char="•"/>
            </a:pPr>
            <a:r>
              <a:rPr lang="en-GB" sz="1900" dirty="0">
                <a:solidFill>
                  <a:schemeClr val="tx1"/>
                </a:solidFill>
                <a:latin typeface="Calibri" panose="020F0502020204030204" pitchFamily="34" charset="0"/>
                <a:cs typeface="Calibri" panose="020F0502020204030204" pitchFamily="34" charset="0"/>
              </a:rPr>
              <a:t>Report to police if you believe they are at immediate risk.</a:t>
            </a:r>
          </a:p>
          <a:p>
            <a:pPr lvl="1">
              <a:buFont typeface="Arial" panose="020B0604020202020204" pitchFamily="34" charset="0"/>
              <a:buChar char="•"/>
            </a:pPr>
            <a:r>
              <a:rPr lang="en-GB" sz="1900" dirty="0">
                <a:solidFill>
                  <a:schemeClr val="tx1"/>
                </a:solidFill>
                <a:latin typeface="Calibri" panose="020F0502020204030204" pitchFamily="34" charset="0"/>
                <a:cs typeface="Calibri" panose="020F0502020204030204" pitchFamily="34" charset="0"/>
              </a:rPr>
              <a:t>Advise them to contact their GP or the SABP Crisis Line on </a:t>
            </a:r>
            <a:r>
              <a:rPr lang="en-GB" sz="1900" b="0" i="0" dirty="0">
                <a:solidFill>
                  <a:schemeClr val="tx1"/>
                </a:solidFill>
                <a:effectLst/>
                <a:latin typeface="Calibri" panose="020F0502020204030204" pitchFamily="34" charset="0"/>
                <a:cs typeface="Calibri" panose="020F0502020204030204" pitchFamily="34" charset="0"/>
              </a:rPr>
              <a:t>0800 915 4644.</a:t>
            </a:r>
          </a:p>
          <a:p>
            <a:pPr lvl="1">
              <a:buFont typeface="Arial" panose="020B0604020202020204" pitchFamily="34" charset="0"/>
              <a:buChar char="•"/>
            </a:pPr>
            <a:r>
              <a:rPr lang="en-GB" sz="1900" dirty="0">
                <a:solidFill>
                  <a:schemeClr val="tx1"/>
                </a:solidFill>
                <a:latin typeface="Calibri" panose="020F0502020204030204" pitchFamily="34" charset="0"/>
                <a:cs typeface="Calibri" panose="020F0502020204030204" pitchFamily="34" charset="0"/>
              </a:rPr>
              <a:t>Contact the SABP Crisis Line yourself who can advise you.</a:t>
            </a:r>
            <a:endParaRPr lang="en-GB" sz="1900" b="0" i="0" dirty="0">
              <a:solidFill>
                <a:schemeClr val="tx1"/>
              </a:solidFill>
              <a:effectLst/>
              <a:latin typeface="Calibri" panose="020F0502020204030204" pitchFamily="34" charset="0"/>
              <a:cs typeface="Calibri" panose="020F0502020204030204" pitchFamily="34" charset="0"/>
            </a:endParaRPr>
          </a:p>
          <a:p>
            <a:pPr lvl="1">
              <a:buFont typeface="Arial" panose="020B0604020202020204" pitchFamily="34" charset="0"/>
              <a:buChar char="•"/>
            </a:pPr>
            <a:endParaRPr lang="en-GB" dirty="0"/>
          </a:p>
          <a:p>
            <a:pPr lvl="1">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995222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33" name="Rectangle 1032">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35" name="Straight Connector 1034">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039"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1"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3" name="Isosceles Triangle 1042">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5"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7" name="Isosceles Triangle 1046">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1049" name="Freeform: Shape 1048">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088311" y="433264"/>
            <a:ext cx="3099530" cy="1049079"/>
          </a:xfrm>
        </p:spPr>
        <p:txBody>
          <a:bodyPr anchor="ctr">
            <a:noAutofit/>
          </a:bodyPr>
          <a:lstStyle/>
          <a:p>
            <a:r>
              <a:rPr lang="en-GB" b="1" dirty="0">
                <a:solidFill>
                  <a:srgbClr val="FFFFFF"/>
                </a:solidFill>
              </a:rPr>
              <a:t>What is an </a:t>
            </a:r>
            <a:br>
              <a:rPr lang="en-GB" b="1" dirty="0">
                <a:solidFill>
                  <a:srgbClr val="FFFFFF"/>
                </a:solidFill>
              </a:rPr>
            </a:br>
            <a:r>
              <a:rPr lang="en-GB" b="1" dirty="0">
                <a:solidFill>
                  <a:srgbClr val="FFFFFF"/>
                </a:solidFill>
              </a:rPr>
              <a:t>Adult at Risk?</a:t>
            </a:r>
          </a:p>
        </p:txBody>
      </p:sp>
      <p:pic>
        <p:nvPicPr>
          <p:cNvPr id="8" name="Content Placeholder 7">
            <a:extLst>
              <a:ext uri="{FF2B5EF4-FFF2-40B4-BE49-F238E27FC236}">
                <a16:creationId xmlns:a16="http://schemas.microsoft.com/office/drawing/2014/main" id="{FB1F446A-0B8E-CAC2-55FB-840115DA37CC}"/>
              </a:ext>
            </a:extLst>
          </p:cNvPr>
          <p:cNvPicPr>
            <a:picLocks noGrp="1" noChangeAspect="1"/>
          </p:cNvPicPr>
          <p:nvPr>
            <p:ph idx="1"/>
          </p:nvPr>
        </p:nvPicPr>
        <p:blipFill>
          <a:blip r:embed="rId3"/>
          <a:srcRect/>
          <a:stretch/>
        </p:blipFill>
        <p:spPr>
          <a:xfrm>
            <a:off x="7500460" y="2227520"/>
            <a:ext cx="4275233" cy="2907786"/>
          </a:xfrm>
          <a:effectLst>
            <a:softEdge rad="177800"/>
          </a:effectLst>
        </p:spPr>
      </p:pic>
      <p:pic>
        <p:nvPicPr>
          <p:cNvPr id="1026" name="Picture 2" descr="Level 1 &amp; 2 Safeguarding Adults at Risk">
            <a:extLst>
              <a:ext uri="{FF2B5EF4-FFF2-40B4-BE49-F238E27FC236}">
                <a16:creationId xmlns:a16="http://schemas.microsoft.com/office/drawing/2014/main" id="{AFB16766-01C1-99E9-41D8-933D3B5C0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77" y="2315906"/>
            <a:ext cx="4941424" cy="2547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669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4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12070</TotalTime>
  <Words>3051</Words>
  <Application>Microsoft Office PowerPoint</Application>
  <PresentationFormat>Widescreen</PresentationFormat>
  <Paragraphs>163</Paragraphs>
  <Slides>23</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Trebuchet MS</vt:lpstr>
      <vt:lpstr>Wingdings 3</vt:lpstr>
      <vt:lpstr>Facet</vt:lpstr>
      <vt:lpstr>Introduction to the Adult Social Care Multi Agency Safeguarding Hub (ASC MASH)</vt:lpstr>
      <vt:lpstr>Structure of the presentation</vt:lpstr>
      <vt:lpstr>What is the Adult MASH?</vt:lpstr>
      <vt:lpstr>The Role of ASC MASH</vt:lpstr>
      <vt:lpstr>ASC MASH Staffing</vt:lpstr>
      <vt:lpstr>Partner Working</vt:lpstr>
      <vt:lpstr>ASC MASH caseload</vt:lpstr>
      <vt:lpstr>ASC MASH is not:</vt:lpstr>
      <vt:lpstr>What is an  Adult at Risk?</vt:lpstr>
      <vt:lpstr>Adult at Risk</vt:lpstr>
      <vt:lpstr>What makes a good  safeguarding referral?</vt:lpstr>
      <vt:lpstr>How do I decide if a safeguarding referral is necessary? </vt:lpstr>
      <vt:lpstr>PowerPoint Presentation</vt:lpstr>
      <vt:lpstr>PowerPoint Presentation</vt:lpstr>
      <vt:lpstr>PowerPoint Presentation</vt:lpstr>
      <vt:lpstr>Providers: When is a  safeguarding referral necessary?</vt:lpstr>
      <vt:lpstr>Providers: Actions already taken</vt:lpstr>
      <vt:lpstr>Information Required for a  Safeguarding Referral</vt:lpstr>
      <vt:lpstr>Referral Pitfalls</vt:lpstr>
      <vt:lpstr>How to make a  safeguarding referral</vt:lpstr>
      <vt:lpstr>How to make a  safeguarding referral</vt:lpstr>
      <vt:lpstr>What happens next?</vt:lpstr>
      <vt:lpstr>Will I receive feedback?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Care and Living Well with Dementia</dc:title>
  <dc:creator>Peter Rice</dc:creator>
  <cp:lastModifiedBy>Peter D Rice</cp:lastModifiedBy>
  <cp:revision>209</cp:revision>
  <dcterms:created xsi:type="dcterms:W3CDTF">2018-06-17T11:22:09Z</dcterms:created>
  <dcterms:modified xsi:type="dcterms:W3CDTF">2024-11-27T11:56:38Z</dcterms:modified>
</cp:coreProperties>
</file>