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1"/>
  </p:notesMasterIdLst>
  <p:sldIdLst>
    <p:sldId id="256" r:id="rId3"/>
    <p:sldId id="280" r:id="rId4"/>
    <p:sldId id="289" r:id="rId5"/>
    <p:sldId id="290" r:id="rId6"/>
    <p:sldId id="282" r:id="rId7"/>
    <p:sldId id="258" r:id="rId8"/>
    <p:sldId id="260" r:id="rId9"/>
    <p:sldId id="261" r:id="rId10"/>
    <p:sldId id="262" r:id="rId11"/>
    <p:sldId id="287" r:id="rId12"/>
    <p:sldId id="264" r:id="rId13"/>
    <p:sldId id="285" r:id="rId14"/>
    <p:sldId id="275" r:id="rId15"/>
    <p:sldId id="288" r:id="rId16"/>
    <p:sldId id="277" r:id="rId17"/>
    <p:sldId id="299" r:id="rId18"/>
    <p:sldId id="291" r:id="rId19"/>
    <p:sldId id="268" r:id="rId20"/>
    <p:sldId id="269" r:id="rId21"/>
    <p:sldId id="270" r:id="rId22"/>
    <p:sldId id="271" r:id="rId23"/>
    <p:sldId id="274" r:id="rId24"/>
    <p:sldId id="292" r:id="rId25"/>
    <p:sldId id="273" r:id="rId26"/>
    <p:sldId id="272" r:id="rId27"/>
    <p:sldId id="276" r:id="rId28"/>
    <p:sldId id="293" r:id="rId29"/>
    <p:sldId id="257" r:id="rId30"/>
    <p:sldId id="294" r:id="rId31"/>
    <p:sldId id="295" r:id="rId32"/>
    <p:sldId id="265" r:id="rId33"/>
    <p:sldId id="259" r:id="rId34"/>
    <p:sldId id="266" r:id="rId35"/>
    <p:sldId id="296" r:id="rId36"/>
    <p:sldId id="297" r:id="rId37"/>
    <p:sldId id="298" r:id="rId38"/>
    <p:sldId id="263" r:id="rId39"/>
    <p:sldId id="26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88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861D01-2CE8-4273-8CC3-6B018666C10B}" type="datetimeFigureOut">
              <a:rPr lang="en-GB" smtClean="0"/>
              <a:t>02/12/2024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D00D56-6470-45CE-8342-9A1ECB4DEB85}" type="slidenum">
              <a:rPr lang="en-GB" smtClean="0"/>
              <a:t>‹#›</a:t>
            </a:fld>
            <a:endParaRPr lang="en-GB"/>
          </a:p>
        </p:txBody>
      </p:sp>
    </p:spTree>
    <p:extLst>
      <p:ext uri="{BB962C8B-B14F-4D97-AF65-F5344CB8AC3E}">
        <p14:creationId xmlns:p14="http://schemas.microsoft.com/office/powerpoint/2010/main" val="1497351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095706F3-ED31-41CD-9563-93C4E1E28A0A}"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4E7704-D299-4E48-A7EB-74DA6646301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706F3-ED31-41CD-9563-93C4E1E28A0A}"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4E7704-D299-4E48-A7EB-74DA6646301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706F3-ED31-41CD-9563-93C4E1E28A0A}"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4E7704-D299-4E48-A7EB-74DA66463018}"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ABF2A-F908-8F49-89CD-8EFF65C3BF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F843D8-021C-8C92-6EBF-C6CC74A5FD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887659-6AEF-B335-4445-1354DFAC7261}"/>
              </a:ext>
            </a:extLst>
          </p:cNvPr>
          <p:cNvSpPr>
            <a:spLocks noGrp="1"/>
          </p:cNvSpPr>
          <p:nvPr>
            <p:ph type="dt" sz="half" idx="10"/>
          </p:nvPr>
        </p:nvSpPr>
        <p:spPr/>
        <p:txBody>
          <a:bodyPr/>
          <a:lstStyle/>
          <a:p>
            <a:fld id="{4E66EAD3-4982-4FD3-806D-47D9708D7BF2}" type="datetimeFigureOut">
              <a:rPr lang="en-GB" smtClean="0"/>
              <a:t>02/12/2024</a:t>
            </a:fld>
            <a:endParaRPr lang="en-GB"/>
          </a:p>
        </p:txBody>
      </p:sp>
      <p:sp>
        <p:nvSpPr>
          <p:cNvPr id="5" name="Footer Placeholder 4">
            <a:extLst>
              <a:ext uri="{FF2B5EF4-FFF2-40B4-BE49-F238E27FC236}">
                <a16:creationId xmlns:a16="http://schemas.microsoft.com/office/drawing/2014/main" id="{66F7FC78-B983-4482-3613-C0B6D4208D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F774CA-2CA1-AFCA-4B0C-2EFDF709ED02}"/>
              </a:ext>
            </a:extLst>
          </p:cNvPr>
          <p:cNvSpPr>
            <a:spLocks noGrp="1"/>
          </p:cNvSpPr>
          <p:nvPr>
            <p:ph type="sldNum" sz="quarter" idx="12"/>
          </p:nvPr>
        </p:nvSpPr>
        <p:spPr/>
        <p:txBody>
          <a:bodyPr/>
          <a:lstStyle/>
          <a:p>
            <a:fld id="{115AECA0-E510-4C7C-B2D4-68B2271AA353}" type="slidenum">
              <a:rPr lang="en-GB" smtClean="0"/>
              <a:t>‹#›</a:t>
            </a:fld>
            <a:endParaRPr lang="en-GB"/>
          </a:p>
        </p:txBody>
      </p:sp>
    </p:spTree>
    <p:extLst>
      <p:ext uri="{BB962C8B-B14F-4D97-AF65-F5344CB8AC3E}">
        <p14:creationId xmlns:p14="http://schemas.microsoft.com/office/powerpoint/2010/main" val="2079682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E6989-BEB5-8629-80EF-903D9897DE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B61D10-DCFF-3060-0D1E-5B55AD9A1E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CA6106-5035-4890-1E5F-7219405ED9A6}"/>
              </a:ext>
            </a:extLst>
          </p:cNvPr>
          <p:cNvSpPr>
            <a:spLocks noGrp="1"/>
          </p:cNvSpPr>
          <p:nvPr>
            <p:ph type="dt" sz="half" idx="10"/>
          </p:nvPr>
        </p:nvSpPr>
        <p:spPr/>
        <p:txBody>
          <a:bodyPr/>
          <a:lstStyle/>
          <a:p>
            <a:fld id="{4E66EAD3-4982-4FD3-806D-47D9708D7BF2}" type="datetimeFigureOut">
              <a:rPr lang="en-GB" smtClean="0"/>
              <a:t>02/12/2024</a:t>
            </a:fld>
            <a:endParaRPr lang="en-GB"/>
          </a:p>
        </p:txBody>
      </p:sp>
      <p:sp>
        <p:nvSpPr>
          <p:cNvPr id="5" name="Footer Placeholder 4">
            <a:extLst>
              <a:ext uri="{FF2B5EF4-FFF2-40B4-BE49-F238E27FC236}">
                <a16:creationId xmlns:a16="http://schemas.microsoft.com/office/drawing/2014/main" id="{58EBDE9B-0E06-69A2-7E68-61C4208462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559F68-1643-1479-7FCE-77A0F4F64434}"/>
              </a:ext>
            </a:extLst>
          </p:cNvPr>
          <p:cNvSpPr>
            <a:spLocks noGrp="1"/>
          </p:cNvSpPr>
          <p:nvPr>
            <p:ph type="sldNum" sz="quarter" idx="12"/>
          </p:nvPr>
        </p:nvSpPr>
        <p:spPr/>
        <p:txBody>
          <a:bodyPr/>
          <a:lstStyle/>
          <a:p>
            <a:fld id="{115AECA0-E510-4C7C-B2D4-68B2271AA353}" type="slidenum">
              <a:rPr lang="en-GB" smtClean="0"/>
              <a:t>‹#›</a:t>
            </a:fld>
            <a:endParaRPr lang="en-GB"/>
          </a:p>
        </p:txBody>
      </p:sp>
    </p:spTree>
    <p:extLst>
      <p:ext uri="{BB962C8B-B14F-4D97-AF65-F5344CB8AC3E}">
        <p14:creationId xmlns:p14="http://schemas.microsoft.com/office/powerpoint/2010/main" val="1603627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7B5B3-46C5-74D9-DE75-98CD9DCA1D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03C6EF5-2FB4-013E-971C-0ADF3670B2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842F05-DC22-7851-9E69-8D337F098763}"/>
              </a:ext>
            </a:extLst>
          </p:cNvPr>
          <p:cNvSpPr>
            <a:spLocks noGrp="1"/>
          </p:cNvSpPr>
          <p:nvPr>
            <p:ph type="dt" sz="half" idx="10"/>
          </p:nvPr>
        </p:nvSpPr>
        <p:spPr/>
        <p:txBody>
          <a:bodyPr/>
          <a:lstStyle/>
          <a:p>
            <a:fld id="{4E66EAD3-4982-4FD3-806D-47D9708D7BF2}" type="datetimeFigureOut">
              <a:rPr lang="en-GB" smtClean="0"/>
              <a:t>02/12/2024</a:t>
            </a:fld>
            <a:endParaRPr lang="en-GB"/>
          </a:p>
        </p:txBody>
      </p:sp>
      <p:sp>
        <p:nvSpPr>
          <p:cNvPr id="5" name="Footer Placeholder 4">
            <a:extLst>
              <a:ext uri="{FF2B5EF4-FFF2-40B4-BE49-F238E27FC236}">
                <a16:creationId xmlns:a16="http://schemas.microsoft.com/office/drawing/2014/main" id="{1AAB1869-E1E6-6CAF-BE6B-FFB326392F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753284-C2F9-AF33-710E-6AFE939EE23A}"/>
              </a:ext>
            </a:extLst>
          </p:cNvPr>
          <p:cNvSpPr>
            <a:spLocks noGrp="1"/>
          </p:cNvSpPr>
          <p:nvPr>
            <p:ph type="sldNum" sz="quarter" idx="12"/>
          </p:nvPr>
        </p:nvSpPr>
        <p:spPr/>
        <p:txBody>
          <a:bodyPr/>
          <a:lstStyle/>
          <a:p>
            <a:fld id="{115AECA0-E510-4C7C-B2D4-68B2271AA353}" type="slidenum">
              <a:rPr lang="en-GB" smtClean="0"/>
              <a:t>‹#›</a:t>
            </a:fld>
            <a:endParaRPr lang="en-GB"/>
          </a:p>
        </p:txBody>
      </p:sp>
    </p:spTree>
    <p:extLst>
      <p:ext uri="{BB962C8B-B14F-4D97-AF65-F5344CB8AC3E}">
        <p14:creationId xmlns:p14="http://schemas.microsoft.com/office/powerpoint/2010/main" val="472885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132C7-5471-B558-4CE1-92E3EB4ACF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AB8D82-CBDC-8DB9-4631-A7C7B0B77F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FA40BC-95E8-ED33-0382-3E4CE3F58F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BD9960-8629-DFB7-A7CB-DBD15A93253C}"/>
              </a:ext>
            </a:extLst>
          </p:cNvPr>
          <p:cNvSpPr>
            <a:spLocks noGrp="1"/>
          </p:cNvSpPr>
          <p:nvPr>
            <p:ph type="dt" sz="half" idx="10"/>
          </p:nvPr>
        </p:nvSpPr>
        <p:spPr/>
        <p:txBody>
          <a:bodyPr/>
          <a:lstStyle/>
          <a:p>
            <a:fld id="{4E66EAD3-4982-4FD3-806D-47D9708D7BF2}" type="datetimeFigureOut">
              <a:rPr lang="en-GB" smtClean="0"/>
              <a:t>02/12/2024</a:t>
            </a:fld>
            <a:endParaRPr lang="en-GB"/>
          </a:p>
        </p:txBody>
      </p:sp>
      <p:sp>
        <p:nvSpPr>
          <p:cNvPr id="6" name="Footer Placeholder 5">
            <a:extLst>
              <a:ext uri="{FF2B5EF4-FFF2-40B4-BE49-F238E27FC236}">
                <a16:creationId xmlns:a16="http://schemas.microsoft.com/office/drawing/2014/main" id="{9D8D16D0-D5C8-0A62-AFC9-5F5E8B28BC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39EA1E-C83E-D2FD-05CB-69BBAAA60722}"/>
              </a:ext>
            </a:extLst>
          </p:cNvPr>
          <p:cNvSpPr>
            <a:spLocks noGrp="1"/>
          </p:cNvSpPr>
          <p:nvPr>
            <p:ph type="sldNum" sz="quarter" idx="12"/>
          </p:nvPr>
        </p:nvSpPr>
        <p:spPr/>
        <p:txBody>
          <a:bodyPr/>
          <a:lstStyle/>
          <a:p>
            <a:fld id="{115AECA0-E510-4C7C-B2D4-68B2271AA353}" type="slidenum">
              <a:rPr lang="en-GB" smtClean="0"/>
              <a:t>‹#›</a:t>
            </a:fld>
            <a:endParaRPr lang="en-GB"/>
          </a:p>
        </p:txBody>
      </p:sp>
    </p:spTree>
    <p:extLst>
      <p:ext uri="{BB962C8B-B14F-4D97-AF65-F5344CB8AC3E}">
        <p14:creationId xmlns:p14="http://schemas.microsoft.com/office/powerpoint/2010/main" val="2943274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E3881-4175-2564-FC03-246B01823A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3D350C-2EFD-5A9E-1D3C-EDF28D82C7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84296A-C49A-7D78-67B1-794133F2B3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0B3B6A-1BAA-AF96-6FFE-172AB834E8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B9812D-CE6F-C954-B9B9-4A1265C1B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29904F-57FD-BEB3-19F2-32A106403412}"/>
              </a:ext>
            </a:extLst>
          </p:cNvPr>
          <p:cNvSpPr>
            <a:spLocks noGrp="1"/>
          </p:cNvSpPr>
          <p:nvPr>
            <p:ph type="dt" sz="half" idx="10"/>
          </p:nvPr>
        </p:nvSpPr>
        <p:spPr/>
        <p:txBody>
          <a:bodyPr/>
          <a:lstStyle/>
          <a:p>
            <a:fld id="{4E66EAD3-4982-4FD3-806D-47D9708D7BF2}" type="datetimeFigureOut">
              <a:rPr lang="en-GB" smtClean="0"/>
              <a:t>02/12/2024</a:t>
            </a:fld>
            <a:endParaRPr lang="en-GB"/>
          </a:p>
        </p:txBody>
      </p:sp>
      <p:sp>
        <p:nvSpPr>
          <p:cNvPr id="8" name="Footer Placeholder 7">
            <a:extLst>
              <a:ext uri="{FF2B5EF4-FFF2-40B4-BE49-F238E27FC236}">
                <a16:creationId xmlns:a16="http://schemas.microsoft.com/office/drawing/2014/main" id="{729B55ED-0DC5-9619-AC78-DDDD81D327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31C22B9-5196-8510-B5A0-9EE27F4096C4}"/>
              </a:ext>
            </a:extLst>
          </p:cNvPr>
          <p:cNvSpPr>
            <a:spLocks noGrp="1"/>
          </p:cNvSpPr>
          <p:nvPr>
            <p:ph type="sldNum" sz="quarter" idx="12"/>
          </p:nvPr>
        </p:nvSpPr>
        <p:spPr/>
        <p:txBody>
          <a:bodyPr/>
          <a:lstStyle/>
          <a:p>
            <a:fld id="{115AECA0-E510-4C7C-B2D4-68B2271AA353}" type="slidenum">
              <a:rPr lang="en-GB" smtClean="0"/>
              <a:t>‹#›</a:t>
            </a:fld>
            <a:endParaRPr lang="en-GB"/>
          </a:p>
        </p:txBody>
      </p:sp>
    </p:spTree>
    <p:extLst>
      <p:ext uri="{BB962C8B-B14F-4D97-AF65-F5344CB8AC3E}">
        <p14:creationId xmlns:p14="http://schemas.microsoft.com/office/powerpoint/2010/main" val="414980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69A4-87D9-63E8-A6B5-8F9995053C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44BDC-9D70-3D4A-7CF6-4FA778E8EFF1}"/>
              </a:ext>
            </a:extLst>
          </p:cNvPr>
          <p:cNvSpPr>
            <a:spLocks noGrp="1"/>
          </p:cNvSpPr>
          <p:nvPr>
            <p:ph type="dt" sz="half" idx="10"/>
          </p:nvPr>
        </p:nvSpPr>
        <p:spPr/>
        <p:txBody>
          <a:bodyPr/>
          <a:lstStyle/>
          <a:p>
            <a:fld id="{4E66EAD3-4982-4FD3-806D-47D9708D7BF2}" type="datetimeFigureOut">
              <a:rPr lang="en-GB" smtClean="0"/>
              <a:t>02/12/2024</a:t>
            </a:fld>
            <a:endParaRPr lang="en-GB"/>
          </a:p>
        </p:txBody>
      </p:sp>
      <p:sp>
        <p:nvSpPr>
          <p:cNvPr id="4" name="Footer Placeholder 3">
            <a:extLst>
              <a:ext uri="{FF2B5EF4-FFF2-40B4-BE49-F238E27FC236}">
                <a16:creationId xmlns:a16="http://schemas.microsoft.com/office/drawing/2014/main" id="{45EA009F-100C-8E37-20F2-99F1426ED0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B07152-90B3-83B8-BB68-D953C9F96D9C}"/>
              </a:ext>
            </a:extLst>
          </p:cNvPr>
          <p:cNvSpPr>
            <a:spLocks noGrp="1"/>
          </p:cNvSpPr>
          <p:nvPr>
            <p:ph type="sldNum" sz="quarter" idx="12"/>
          </p:nvPr>
        </p:nvSpPr>
        <p:spPr/>
        <p:txBody>
          <a:bodyPr/>
          <a:lstStyle/>
          <a:p>
            <a:fld id="{115AECA0-E510-4C7C-B2D4-68B2271AA353}" type="slidenum">
              <a:rPr lang="en-GB" smtClean="0"/>
              <a:t>‹#›</a:t>
            </a:fld>
            <a:endParaRPr lang="en-GB"/>
          </a:p>
        </p:txBody>
      </p:sp>
    </p:spTree>
    <p:extLst>
      <p:ext uri="{BB962C8B-B14F-4D97-AF65-F5344CB8AC3E}">
        <p14:creationId xmlns:p14="http://schemas.microsoft.com/office/powerpoint/2010/main" val="3087203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FF1C81-D654-B032-8150-95DCDBDC478A}"/>
              </a:ext>
            </a:extLst>
          </p:cNvPr>
          <p:cNvSpPr>
            <a:spLocks noGrp="1"/>
          </p:cNvSpPr>
          <p:nvPr>
            <p:ph type="dt" sz="half" idx="10"/>
          </p:nvPr>
        </p:nvSpPr>
        <p:spPr/>
        <p:txBody>
          <a:bodyPr/>
          <a:lstStyle/>
          <a:p>
            <a:fld id="{4E66EAD3-4982-4FD3-806D-47D9708D7BF2}" type="datetimeFigureOut">
              <a:rPr lang="en-GB" smtClean="0"/>
              <a:t>02/12/2024</a:t>
            </a:fld>
            <a:endParaRPr lang="en-GB"/>
          </a:p>
        </p:txBody>
      </p:sp>
      <p:sp>
        <p:nvSpPr>
          <p:cNvPr id="3" name="Footer Placeholder 2">
            <a:extLst>
              <a:ext uri="{FF2B5EF4-FFF2-40B4-BE49-F238E27FC236}">
                <a16:creationId xmlns:a16="http://schemas.microsoft.com/office/drawing/2014/main" id="{442756F9-6C5E-86D3-593B-237F940C75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B434F1A-E956-71EE-4895-815870E469C2}"/>
              </a:ext>
            </a:extLst>
          </p:cNvPr>
          <p:cNvSpPr>
            <a:spLocks noGrp="1"/>
          </p:cNvSpPr>
          <p:nvPr>
            <p:ph type="sldNum" sz="quarter" idx="12"/>
          </p:nvPr>
        </p:nvSpPr>
        <p:spPr/>
        <p:txBody>
          <a:bodyPr/>
          <a:lstStyle/>
          <a:p>
            <a:fld id="{115AECA0-E510-4C7C-B2D4-68B2271AA353}" type="slidenum">
              <a:rPr lang="en-GB" smtClean="0"/>
              <a:t>‹#›</a:t>
            </a:fld>
            <a:endParaRPr lang="en-GB"/>
          </a:p>
        </p:txBody>
      </p:sp>
    </p:spTree>
    <p:extLst>
      <p:ext uri="{BB962C8B-B14F-4D97-AF65-F5344CB8AC3E}">
        <p14:creationId xmlns:p14="http://schemas.microsoft.com/office/powerpoint/2010/main" val="2133466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DF7AC-198D-4ADE-3B51-C25F99D64E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4D6CBA-AF6A-5806-A405-BD2F382607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0B5EDB-2A0C-EE9A-A873-31EDF68661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BDBF95-33F7-385D-A158-7FDE62AA2380}"/>
              </a:ext>
            </a:extLst>
          </p:cNvPr>
          <p:cNvSpPr>
            <a:spLocks noGrp="1"/>
          </p:cNvSpPr>
          <p:nvPr>
            <p:ph type="dt" sz="half" idx="10"/>
          </p:nvPr>
        </p:nvSpPr>
        <p:spPr/>
        <p:txBody>
          <a:bodyPr/>
          <a:lstStyle/>
          <a:p>
            <a:fld id="{4E66EAD3-4982-4FD3-806D-47D9708D7BF2}" type="datetimeFigureOut">
              <a:rPr lang="en-GB" smtClean="0"/>
              <a:t>02/12/2024</a:t>
            </a:fld>
            <a:endParaRPr lang="en-GB"/>
          </a:p>
        </p:txBody>
      </p:sp>
      <p:sp>
        <p:nvSpPr>
          <p:cNvPr id="6" name="Footer Placeholder 5">
            <a:extLst>
              <a:ext uri="{FF2B5EF4-FFF2-40B4-BE49-F238E27FC236}">
                <a16:creationId xmlns:a16="http://schemas.microsoft.com/office/drawing/2014/main" id="{8FAA8E46-332C-80B8-5793-27872D5006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51D15C-863D-6C42-70F2-E3BEC4E6DEC8}"/>
              </a:ext>
            </a:extLst>
          </p:cNvPr>
          <p:cNvSpPr>
            <a:spLocks noGrp="1"/>
          </p:cNvSpPr>
          <p:nvPr>
            <p:ph type="sldNum" sz="quarter" idx="12"/>
          </p:nvPr>
        </p:nvSpPr>
        <p:spPr/>
        <p:txBody>
          <a:bodyPr/>
          <a:lstStyle/>
          <a:p>
            <a:fld id="{115AECA0-E510-4C7C-B2D4-68B2271AA353}" type="slidenum">
              <a:rPr lang="en-GB" smtClean="0"/>
              <a:t>‹#›</a:t>
            </a:fld>
            <a:endParaRPr lang="en-GB"/>
          </a:p>
        </p:txBody>
      </p:sp>
    </p:spTree>
    <p:extLst>
      <p:ext uri="{BB962C8B-B14F-4D97-AF65-F5344CB8AC3E}">
        <p14:creationId xmlns:p14="http://schemas.microsoft.com/office/powerpoint/2010/main" val="59317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706F3-ED31-41CD-9563-93C4E1E28A0A}"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4E7704-D299-4E48-A7EB-74DA66463018}"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EBABF-E12D-EB23-CF2B-F9AFF84A7D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471C84-EA99-09DB-8700-C9C8A65790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FE99FD-4013-D38B-B13B-B9E854D28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6B33CE-30A8-A3C6-9AF1-DC2283EAB3E1}"/>
              </a:ext>
            </a:extLst>
          </p:cNvPr>
          <p:cNvSpPr>
            <a:spLocks noGrp="1"/>
          </p:cNvSpPr>
          <p:nvPr>
            <p:ph type="dt" sz="half" idx="10"/>
          </p:nvPr>
        </p:nvSpPr>
        <p:spPr/>
        <p:txBody>
          <a:bodyPr/>
          <a:lstStyle/>
          <a:p>
            <a:fld id="{4E66EAD3-4982-4FD3-806D-47D9708D7BF2}" type="datetimeFigureOut">
              <a:rPr lang="en-GB" smtClean="0"/>
              <a:t>02/12/2024</a:t>
            </a:fld>
            <a:endParaRPr lang="en-GB"/>
          </a:p>
        </p:txBody>
      </p:sp>
      <p:sp>
        <p:nvSpPr>
          <p:cNvPr id="6" name="Footer Placeholder 5">
            <a:extLst>
              <a:ext uri="{FF2B5EF4-FFF2-40B4-BE49-F238E27FC236}">
                <a16:creationId xmlns:a16="http://schemas.microsoft.com/office/drawing/2014/main" id="{D980CB08-36ED-EDE6-A349-24C80B8078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0B69D8-5A05-D806-E685-D40E8E3FEC33}"/>
              </a:ext>
            </a:extLst>
          </p:cNvPr>
          <p:cNvSpPr>
            <a:spLocks noGrp="1"/>
          </p:cNvSpPr>
          <p:nvPr>
            <p:ph type="sldNum" sz="quarter" idx="12"/>
          </p:nvPr>
        </p:nvSpPr>
        <p:spPr/>
        <p:txBody>
          <a:bodyPr/>
          <a:lstStyle/>
          <a:p>
            <a:fld id="{115AECA0-E510-4C7C-B2D4-68B2271AA353}" type="slidenum">
              <a:rPr lang="en-GB" smtClean="0"/>
              <a:t>‹#›</a:t>
            </a:fld>
            <a:endParaRPr lang="en-GB"/>
          </a:p>
        </p:txBody>
      </p:sp>
    </p:spTree>
    <p:extLst>
      <p:ext uri="{BB962C8B-B14F-4D97-AF65-F5344CB8AC3E}">
        <p14:creationId xmlns:p14="http://schemas.microsoft.com/office/powerpoint/2010/main" val="486966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66E0-30BF-311D-237A-1C3719A690A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1562E3-BAB8-9EAB-45EA-2B364AC902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A5F629-DB71-A84F-75D2-01BF0A9DCFB2}"/>
              </a:ext>
            </a:extLst>
          </p:cNvPr>
          <p:cNvSpPr>
            <a:spLocks noGrp="1"/>
          </p:cNvSpPr>
          <p:nvPr>
            <p:ph type="dt" sz="half" idx="10"/>
          </p:nvPr>
        </p:nvSpPr>
        <p:spPr/>
        <p:txBody>
          <a:bodyPr/>
          <a:lstStyle/>
          <a:p>
            <a:fld id="{4E66EAD3-4982-4FD3-806D-47D9708D7BF2}" type="datetimeFigureOut">
              <a:rPr lang="en-GB" smtClean="0"/>
              <a:t>02/12/2024</a:t>
            </a:fld>
            <a:endParaRPr lang="en-GB"/>
          </a:p>
        </p:txBody>
      </p:sp>
      <p:sp>
        <p:nvSpPr>
          <p:cNvPr id="5" name="Footer Placeholder 4">
            <a:extLst>
              <a:ext uri="{FF2B5EF4-FFF2-40B4-BE49-F238E27FC236}">
                <a16:creationId xmlns:a16="http://schemas.microsoft.com/office/drawing/2014/main" id="{1035810D-9321-BF5F-0F6F-339CEB3CE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4DCD27-D6F4-3397-5B29-B32C0CD59941}"/>
              </a:ext>
            </a:extLst>
          </p:cNvPr>
          <p:cNvSpPr>
            <a:spLocks noGrp="1"/>
          </p:cNvSpPr>
          <p:nvPr>
            <p:ph type="sldNum" sz="quarter" idx="12"/>
          </p:nvPr>
        </p:nvSpPr>
        <p:spPr/>
        <p:txBody>
          <a:bodyPr/>
          <a:lstStyle/>
          <a:p>
            <a:fld id="{115AECA0-E510-4C7C-B2D4-68B2271AA353}" type="slidenum">
              <a:rPr lang="en-GB" smtClean="0"/>
              <a:t>‹#›</a:t>
            </a:fld>
            <a:endParaRPr lang="en-GB"/>
          </a:p>
        </p:txBody>
      </p:sp>
    </p:spTree>
    <p:extLst>
      <p:ext uri="{BB962C8B-B14F-4D97-AF65-F5344CB8AC3E}">
        <p14:creationId xmlns:p14="http://schemas.microsoft.com/office/powerpoint/2010/main" val="2510883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CDFA45-C1FD-39ED-8A3A-1AFD07AE07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4F9D9C-EC56-5CEE-7166-13D8C6D5BF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E20615-A874-F323-FF86-F9F569CDAD85}"/>
              </a:ext>
            </a:extLst>
          </p:cNvPr>
          <p:cNvSpPr>
            <a:spLocks noGrp="1"/>
          </p:cNvSpPr>
          <p:nvPr>
            <p:ph type="dt" sz="half" idx="10"/>
          </p:nvPr>
        </p:nvSpPr>
        <p:spPr/>
        <p:txBody>
          <a:bodyPr/>
          <a:lstStyle/>
          <a:p>
            <a:fld id="{4E66EAD3-4982-4FD3-806D-47D9708D7BF2}" type="datetimeFigureOut">
              <a:rPr lang="en-GB" smtClean="0"/>
              <a:t>02/12/2024</a:t>
            </a:fld>
            <a:endParaRPr lang="en-GB"/>
          </a:p>
        </p:txBody>
      </p:sp>
      <p:sp>
        <p:nvSpPr>
          <p:cNvPr id="5" name="Footer Placeholder 4">
            <a:extLst>
              <a:ext uri="{FF2B5EF4-FFF2-40B4-BE49-F238E27FC236}">
                <a16:creationId xmlns:a16="http://schemas.microsoft.com/office/drawing/2014/main" id="{0A130A41-CE22-DA47-34D7-7361778F77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D6A090-9452-BF98-6E65-A5737B992ABD}"/>
              </a:ext>
            </a:extLst>
          </p:cNvPr>
          <p:cNvSpPr>
            <a:spLocks noGrp="1"/>
          </p:cNvSpPr>
          <p:nvPr>
            <p:ph type="sldNum" sz="quarter" idx="12"/>
          </p:nvPr>
        </p:nvSpPr>
        <p:spPr/>
        <p:txBody>
          <a:bodyPr/>
          <a:lstStyle/>
          <a:p>
            <a:fld id="{115AECA0-E510-4C7C-B2D4-68B2271AA353}" type="slidenum">
              <a:rPr lang="en-GB" smtClean="0"/>
              <a:t>‹#›</a:t>
            </a:fld>
            <a:endParaRPr lang="en-GB"/>
          </a:p>
        </p:txBody>
      </p:sp>
    </p:spTree>
    <p:extLst>
      <p:ext uri="{BB962C8B-B14F-4D97-AF65-F5344CB8AC3E}">
        <p14:creationId xmlns:p14="http://schemas.microsoft.com/office/powerpoint/2010/main" val="312697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095706F3-ED31-41CD-9563-93C4E1E28A0A}"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4E7704-D299-4E48-A7EB-74DA6646301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5706F3-ED31-41CD-9563-93C4E1E28A0A}" type="datetimeFigureOut">
              <a:rPr lang="en-GB" smtClean="0"/>
              <a:t>02/12/2024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4E7704-D299-4E48-A7EB-74DA66463018}" type="slidenum">
              <a:rPr lang="en-GB" smtClean="0"/>
              <a:t>‹#›</a:t>
            </a:fld>
            <a:endParaRPr lang="en-GB"/>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5706F3-ED31-41CD-9563-93C4E1E28A0A}" type="datetimeFigureOut">
              <a:rPr lang="en-GB" smtClean="0"/>
              <a:t>02/12/2024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4E7704-D299-4E48-A7EB-74DA6646301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5706F3-ED31-41CD-9563-93C4E1E28A0A}" type="datetimeFigureOut">
              <a:rPr lang="en-GB" smtClean="0"/>
              <a:t>02/12/2024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4E7704-D299-4E48-A7EB-74DA6646301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706F3-ED31-41CD-9563-93C4E1E28A0A}" type="datetimeFigureOut">
              <a:rPr lang="en-GB" smtClean="0"/>
              <a:t>02/12/2024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4E7704-D299-4E48-A7EB-74DA6646301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095706F3-ED31-41CD-9563-93C4E1E28A0A}" type="datetimeFigureOut">
              <a:rPr lang="en-GB" smtClean="0"/>
              <a:t>02/12/2024</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14E7704-D299-4E48-A7EB-74DA6646301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5706F3-ED31-41CD-9563-93C4E1E28A0A}" type="datetimeFigureOut">
              <a:rPr lang="en-GB" smtClean="0"/>
              <a:t>02/12/2024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4E7704-D299-4E48-A7EB-74DA6646301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095706F3-ED31-41CD-9563-93C4E1E28A0A}" type="datetimeFigureOut">
              <a:rPr lang="en-GB" smtClean="0"/>
              <a:t>02/12/2024</a:t>
            </a:fld>
            <a:endParaRPr lang="en-GB"/>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GB"/>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14E7704-D299-4E48-A7EB-74DA6646301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00C929-A854-26E9-CB55-B8CADF85AE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854197-1A5F-AB21-1076-F89F0E53F3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7B5C89-FF7E-1FCA-807E-7DF354C6EC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66EAD3-4982-4FD3-806D-47D9708D7BF2}" type="datetimeFigureOut">
              <a:rPr lang="en-GB" smtClean="0"/>
              <a:t>02/12/2024</a:t>
            </a:fld>
            <a:endParaRPr lang="en-GB"/>
          </a:p>
        </p:txBody>
      </p:sp>
      <p:sp>
        <p:nvSpPr>
          <p:cNvPr id="5" name="Footer Placeholder 4">
            <a:extLst>
              <a:ext uri="{FF2B5EF4-FFF2-40B4-BE49-F238E27FC236}">
                <a16:creationId xmlns:a16="http://schemas.microsoft.com/office/drawing/2014/main" id="{57968E99-2963-AA6C-8C84-44C95B9033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F5A172C-286C-8A1B-E87A-0DFF02A4B5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5AECA0-E510-4C7C-B2D4-68B2271AA353}" type="slidenum">
              <a:rPr lang="en-GB" smtClean="0"/>
              <a:t>‹#›</a:t>
            </a:fld>
            <a:endParaRPr lang="en-GB"/>
          </a:p>
        </p:txBody>
      </p:sp>
    </p:spTree>
    <p:extLst>
      <p:ext uri="{BB962C8B-B14F-4D97-AF65-F5344CB8AC3E}">
        <p14:creationId xmlns:p14="http://schemas.microsoft.com/office/powerpoint/2010/main" val="4803065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tel:08088026262"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www.dreamstime.com/stock-photos-3d-man-what-do-you-think-image29025593" TargetMode="External"/><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Motor Neurone Disease</a:t>
            </a:r>
          </a:p>
        </p:txBody>
      </p:sp>
      <p:sp>
        <p:nvSpPr>
          <p:cNvPr id="3" name="Subtitle 2"/>
          <p:cNvSpPr>
            <a:spLocks noGrp="1"/>
          </p:cNvSpPr>
          <p:nvPr>
            <p:ph type="subTitle" idx="1"/>
          </p:nvPr>
        </p:nvSpPr>
        <p:spPr/>
        <p:txBody>
          <a:bodyPr/>
          <a:lstStyle/>
          <a:p>
            <a:r>
              <a:rPr lang="en-GB" dirty="0"/>
              <a:t>A Brief Overview</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847528" y="332657"/>
            <a:ext cx="1943100" cy="541655"/>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0336" y="515537"/>
            <a:ext cx="808990" cy="358775"/>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1847529" y="5877273"/>
            <a:ext cx="1520825" cy="700405"/>
          </a:xfrm>
          <a:prstGeom prst="rect">
            <a:avLst/>
          </a:prstGeom>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3647728" y="5877273"/>
            <a:ext cx="1196340" cy="720725"/>
          </a:xfrm>
          <a:prstGeom prst="rect">
            <a:avLst/>
          </a:prstGeom>
        </p:spPr>
      </p:pic>
      <p:pic>
        <p:nvPicPr>
          <p:cNvPr id="8" name="Picture 7"/>
          <p:cNvPicPr/>
          <p:nvPr/>
        </p:nvPicPr>
        <p:blipFill rotWithShape="1">
          <a:blip r:embed="rId6">
            <a:extLst>
              <a:ext uri="{28A0092B-C50C-407E-A947-70E740481C1C}">
                <a14:useLocalDpi xmlns:a14="http://schemas.microsoft.com/office/drawing/2010/main" val="0"/>
              </a:ext>
            </a:extLst>
          </a:blip>
          <a:srcRect l="11311"/>
          <a:stretch/>
        </p:blipFill>
        <p:spPr>
          <a:xfrm>
            <a:off x="5159896" y="5971569"/>
            <a:ext cx="1323340" cy="532130"/>
          </a:xfrm>
          <a:prstGeom prst="rect">
            <a:avLst/>
          </a:prstGeom>
        </p:spPr>
      </p:pic>
      <p:pic>
        <p:nvPicPr>
          <p:cNvPr id="9" name="Picture 8"/>
          <p:cNvPicPr/>
          <p:nvPr/>
        </p:nvPicPr>
        <p:blipFill>
          <a:blip r:embed="rId7">
            <a:extLst>
              <a:ext uri="{28A0092B-C50C-407E-A947-70E740481C1C}">
                <a14:useLocalDpi xmlns:a14="http://schemas.microsoft.com/office/drawing/2010/main" val="0"/>
              </a:ext>
            </a:extLst>
          </a:blip>
          <a:stretch>
            <a:fillRect/>
          </a:stretch>
        </p:blipFill>
        <p:spPr>
          <a:xfrm>
            <a:off x="6960096" y="5835044"/>
            <a:ext cx="1236980" cy="805180"/>
          </a:xfrm>
          <a:prstGeom prst="rect">
            <a:avLst/>
          </a:prstGeom>
        </p:spPr>
      </p:pic>
      <p:pic>
        <p:nvPicPr>
          <p:cNvPr id="10" name="Picture 9"/>
          <p:cNvPicPr/>
          <p:nvPr/>
        </p:nvPicPr>
        <p:blipFill>
          <a:blip r:embed="rId8">
            <a:extLst>
              <a:ext uri="{28A0092B-C50C-407E-A947-70E740481C1C}">
                <a14:useLocalDpi xmlns:a14="http://schemas.microsoft.com/office/drawing/2010/main" val="0"/>
              </a:ext>
            </a:extLst>
          </a:blip>
          <a:stretch>
            <a:fillRect/>
          </a:stretch>
        </p:blipFill>
        <p:spPr>
          <a:xfrm>
            <a:off x="8688288" y="5782975"/>
            <a:ext cx="1535430" cy="720725"/>
          </a:xfrm>
          <a:prstGeom prst="rect">
            <a:avLst/>
          </a:prstGeom>
        </p:spPr>
      </p:pic>
    </p:spTree>
    <p:extLst>
      <p:ext uri="{BB962C8B-B14F-4D97-AF65-F5344CB8AC3E}">
        <p14:creationId xmlns:p14="http://schemas.microsoft.com/office/powerpoint/2010/main" val="2404818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1544" y="620689"/>
            <a:ext cx="8352928" cy="4001095"/>
          </a:xfrm>
          <a:prstGeom prst="rect">
            <a:avLst/>
          </a:prstGeom>
          <a:noFill/>
        </p:spPr>
        <p:txBody>
          <a:bodyPr wrap="square" rtlCol="0">
            <a:spAutoFit/>
          </a:bodyPr>
          <a:lstStyle/>
          <a:p>
            <a:r>
              <a:rPr lang="en-GB" sz="2000" b="1" dirty="0"/>
              <a:t>Facial Onset Sensory Motor Neuropathy  (FOSMN)</a:t>
            </a:r>
          </a:p>
          <a:p>
            <a:endParaRPr lang="en-GB" b="1" dirty="0"/>
          </a:p>
          <a:p>
            <a:r>
              <a:rPr lang="en-GB" dirty="0"/>
              <a:t>Atypical motor neurone disease.</a:t>
            </a:r>
          </a:p>
          <a:p>
            <a:endParaRPr lang="en-GB" dirty="0"/>
          </a:p>
          <a:p>
            <a:r>
              <a:rPr lang="en-GB" dirty="0"/>
              <a:t>Thought to be exceptionally rare. Only 100 people to date have been written about.</a:t>
            </a:r>
          </a:p>
          <a:p>
            <a:endParaRPr lang="en-GB" dirty="0"/>
          </a:p>
          <a:p>
            <a:r>
              <a:rPr lang="en-GB" dirty="0"/>
              <a:t>Categorized by asymmetrical / symmetrical facial numbness / sensory abnormalities which may spread to the scalp, neck, upper trunk and extremities.</a:t>
            </a:r>
          </a:p>
          <a:p>
            <a:endParaRPr lang="en-GB" dirty="0"/>
          </a:p>
          <a:p>
            <a:r>
              <a:rPr lang="en-GB" dirty="0"/>
              <a:t>The muscles of respiration and swallowing may become involved.</a:t>
            </a:r>
          </a:p>
          <a:p>
            <a:endParaRPr lang="en-GB" dirty="0"/>
          </a:p>
          <a:p>
            <a:r>
              <a:rPr lang="en-GB" dirty="0"/>
              <a:t>Typically progresses from the head to lower body sequence</a:t>
            </a:r>
            <a:r>
              <a:rPr lang="en-GB" b="1" dirty="0"/>
              <a:t>.</a:t>
            </a:r>
          </a:p>
          <a:p>
            <a:endParaRPr lang="en-GB" b="1" dirty="0"/>
          </a:p>
          <a:p>
            <a:r>
              <a:rPr lang="en-GB" dirty="0"/>
              <a:t>Some people experience FTD</a:t>
            </a:r>
          </a:p>
        </p:txBody>
      </p:sp>
    </p:spTree>
    <p:extLst>
      <p:ext uri="{BB962C8B-B14F-4D97-AF65-F5344CB8AC3E}">
        <p14:creationId xmlns:p14="http://schemas.microsoft.com/office/powerpoint/2010/main" val="514454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5640" y="1844825"/>
            <a:ext cx="6624736" cy="646331"/>
          </a:xfrm>
          <a:prstGeom prst="rect">
            <a:avLst/>
          </a:prstGeom>
        </p:spPr>
        <p:txBody>
          <a:bodyPr wrap="square">
            <a:spAutoFit/>
          </a:bodyPr>
          <a:lstStyle/>
          <a:p>
            <a:r>
              <a:rPr lang="en-GB" dirty="0"/>
              <a:t>Motor neurone disease kills a third of people within a year and more than half within two years of diagnosis.</a:t>
            </a:r>
          </a:p>
        </p:txBody>
      </p:sp>
    </p:spTree>
    <p:extLst>
      <p:ext uri="{BB962C8B-B14F-4D97-AF65-F5344CB8AC3E}">
        <p14:creationId xmlns:p14="http://schemas.microsoft.com/office/powerpoint/2010/main" val="33008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What`s the treatment plan</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GB" sz="2000" dirty="0"/>
              <a:t>There is no cure</a:t>
            </a:r>
          </a:p>
          <a:p>
            <a:pPr marL="457200" indent="-457200">
              <a:buFont typeface="Arial" panose="020B0604020202020204" pitchFamily="34" charset="0"/>
              <a:buChar char="•"/>
            </a:pPr>
            <a:r>
              <a:rPr lang="en-GB" sz="2000" dirty="0"/>
              <a:t>Riluzole</a:t>
            </a:r>
          </a:p>
          <a:p>
            <a:pPr marL="457200" indent="-457200">
              <a:buFont typeface="Arial" panose="020B0604020202020204" pitchFamily="34" charset="0"/>
              <a:buChar char="•"/>
            </a:pPr>
            <a:r>
              <a:rPr lang="en-GB" sz="2000" dirty="0"/>
              <a:t>Realistic expectations</a:t>
            </a:r>
          </a:p>
          <a:p>
            <a:pPr marL="457200" indent="-457200">
              <a:buFont typeface="Arial" panose="020B0604020202020204" pitchFamily="34" charset="0"/>
              <a:buChar char="•"/>
            </a:pPr>
            <a:r>
              <a:rPr lang="en-GB" sz="2000" dirty="0"/>
              <a:t>Preparing for the future</a:t>
            </a:r>
          </a:p>
          <a:p>
            <a:pPr marL="457200" indent="-457200">
              <a:buFont typeface="Arial" panose="020B0604020202020204" pitchFamily="34" charset="0"/>
              <a:buChar char="•"/>
            </a:pPr>
            <a:r>
              <a:rPr lang="en-GB" sz="2000" dirty="0"/>
              <a:t>Symptom Management</a:t>
            </a:r>
          </a:p>
          <a:p>
            <a:pPr marL="457200" indent="-457200">
              <a:buFont typeface="Arial" panose="020B0604020202020204" pitchFamily="34" charset="0"/>
              <a:buChar char="•"/>
            </a:pPr>
            <a:r>
              <a:rPr lang="en-GB" sz="2000" dirty="0"/>
              <a:t>Quality of life</a:t>
            </a:r>
          </a:p>
        </p:txBody>
      </p:sp>
      <p:sp>
        <p:nvSpPr>
          <p:cNvPr id="4" name="Text Placeholder 3"/>
          <p:cNvSpPr>
            <a:spLocks noGrp="1"/>
          </p:cNvSpPr>
          <p:nvPr>
            <p:ph type="body" sz="half" idx="2"/>
          </p:nvPr>
        </p:nvSpPr>
        <p:spPr/>
        <p:txBody>
          <a:bodyPr>
            <a:normAutofit/>
          </a:bodyPr>
          <a:lstStyle/>
          <a:p>
            <a:r>
              <a:rPr lang="en-GB" sz="2000" dirty="0"/>
              <a:t>What`s next?</a:t>
            </a:r>
          </a:p>
        </p:txBody>
      </p:sp>
    </p:spTree>
    <p:extLst>
      <p:ext uri="{BB962C8B-B14F-4D97-AF65-F5344CB8AC3E}">
        <p14:creationId xmlns:p14="http://schemas.microsoft.com/office/powerpoint/2010/main" val="1237744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Management team</a:t>
            </a:r>
          </a:p>
        </p:txBody>
      </p:sp>
      <p:sp>
        <p:nvSpPr>
          <p:cNvPr id="3" name="TextBox 2"/>
          <p:cNvSpPr txBox="1"/>
          <p:nvPr/>
        </p:nvSpPr>
        <p:spPr>
          <a:xfrm>
            <a:off x="2495601" y="1196752"/>
            <a:ext cx="2400657" cy="369332"/>
          </a:xfrm>
          <a:prstGeom prst="rect">
            <a:avLst/>
          </a:prstGeom>
          <a:noFill/>
        </p:spPr>
        <p:txBody>
          <a:bodyPr wrap="none" rtlCol="0">
            <a:spAutoFit/>
          </a:bodyPr>
          <a:lstStyle/>
          <a:p>
            <a:r>
              <a:rPr lang="en-GB" dirty="0"/>
              <a:t>Consultant Neurologist</a:t>
            </a:r>
          </a:p>
        </p:txBody>
      </p:sp>
      <p:sp>
        <p:nvSpPr>
          <p:cNvPr id="4" name="TextBox 3"/>
          <p:cNvSpPr txBox="1"/>
          <p:nvPr/>
        </p:nvSpPr>
        <p:spPr>
          <a:xfrm>
            <a:off x="2495601" y="1606532"/>
            <a:ext cx="4604979" cy="369332"/>
          </a:xfrm>
          <a:prstGeom prst="rect">
            <a:avLst/>
          </a:prstGeom>
          <a:noFill/>
        </p:spPr>
        <p:txBody>
          <a:bodyPr wrap="none" rtlCol="0">
            <a:spAutoFit/>
          </a:bodyPr>
          <a:lstStyle/>
          <a:p>
            <a:r>
              <a:rPr lang="en-GB" dirty="0"/>
              <a:t>Specialist MND team – King`s, St. George`s, </a:t>
            </a:r>
          </a:p>
        </p:txBody>
      </p:sp>
      <p:sp>
        <p:nvSpPr>
          <p:cNvPr id="5" name="TextBox 4"/>
          <p:cNvSpPr txBox="1"/>
          <p:nvPr/>
        </p:nvSpPr>
        <p:spPr>
          <a:xfrm>
            <a:off x="2495601" y="2376848"/>
            <a:ext cx="2305439" cy="369332"/>
          </a:xfrm>
          <a:prstGeom prst="rect">
            <a:avLst/>
          </a:prstGeom>
          <a:noFill/>
        </p:spPr>
        <p:txBody>
          <a:bodyPr wrap="none" rtlCol="0">
            <a:spAutoFit/>
          </a:bodyPr>
          <a:lstStyle/>
          <a:p>
            <a:r>
              <a:rPr lang="en-GB" dirty="0"/>
              <a:t>Specialist Practitioner</a:t>
            </a:r>
          </a:p>
        </p:txBody>
      </p:sp>
      <p:sp>
        <p:nvSpPr>
          <p:cNvPr id="6" name="TextBox 5"/>
          <p:cNvSpPr txBox="1"/>
          <p:nvPr/>
        </p:nvSpPr>
        <p:spPr>
          <a:xfrm>
            <a:off x="2497932" y="2788584"/>
            <a:ext cx="5472608" cy="369332"/>
          </a:xfrm>
          <a:prstGeom prst="rect">
            <a:avLst/>
          </a:prstGeom>
          <a:noFill/>
        </p:spPr>
        <p:txBody>
          <a:bodyPr wrap="square" rtlCol="0">
            <a:spAutoFit/>
          </a:bodyPr>
          <a:lstStyle/>
          <a:p>
            <a:r>
              <a:rPr lang="en-GB" dirty="0"/>
              <a:t>Community neuro team – OT, physio, SLT, dietetics</a:t>
            </a:r>
          </a:p>
        </p:txBody>
      </p:sp>
      <p:sp>
        <p:nvSpPr>
          <p:cNvPr id="7" name="TextBox 6"/>
          <p:cNvSpPr txBox="1"/>
          <p:nvPr/>
        </p:nvSpPr>
        <p:spPr>
          <a:xfrm>
            <a:off x="2525664" y="3179964"/>
            <a:ext cx="4371646" cy="369332"/>
          </a:xfrm>
          <a:prstGeom prst="rect">
            <a:avLst/>
          </a:prstGeom>
          <a:noFill/>
        </p:spPr>
        <p:txBody>
          <a:bodyPr wrap="none" rtlCol="0">
            <a:spAutoFit/>
          </a:bodyPr>
          <a:lstStyle/>
          <a:p>
            <a:r>
              <a:rPr lang="en-GB" dirty="0"/>
              <a:t>Hospice – OT, physio, specialist nurses, SW</a:t>
            </a:r>
          </a:p>
        </p:txBody>
      </p:sp>
      <p:sp>
        <p:nvSpPr>
          <p:cNvPr id="8" name="TextBox 7"/>
          <p:cNvSpPr txBox="1"/>
          <p:nvPr/>
        </p:nvSpPr>
        <p:spPr>
          <a:xfrm>
            <a:off x="2544888" y="3579242"/>
            <a:ext cx="3723776" cy="369332"/>
          </a:xfrm>
          <a:prstGeom prst="rect">
            <a:avLst/>
          </a:prstGeom>
          <a:noFill/>
        </p:spPr>
        <p:txBody>
          <a:bodyPr wrap="none" rtlCol="0">
            <a:spAutoFit/>
          </a:bodyPr>
          <a:lstStyle/>
          <a:p>
            <a:r>
              <a:rPr lang="en-GB" dirty="0"/>
              <a:t>Adult Social Care – OT physio, SW`s </a:t>
            </a:r>
          </a:p>
        </p:txBody>
      </p:sp>
      <p:sp>
        <p:nvSpPr>
          <p:cNvPr id="9" name="TextBox 8"/>
          <p:cNvSpPr txBox="1"/>
          <p:nvPr/>
        </p:nvSpPr>
        <p:spPr>
          <a:xfrm>
            <a:off x="2525664" y="3959730"/>
            <a:ext cx="3793346" cy="369332"/>
          </a:xfrm>
          <a:prstGeom prst="rect">
            <a:avLst/>
          </a:prstGeom>
          <a:noFill/>
        </p:spPr>
        <p:txBody>
          <a:bodyPr wrap="none" rtlCol="0">
            <a:spAutoFit/>
          </a:bodyPr>
          <a:lstStyle/>
          <a:p>
            <a:r>
              <a:rPr lang="en-GB" dirty="0"/>
              <a:t>County Councils – OT`s physio`s, SW</a:t>
            </a:r>
          </a:p>
        </p:txBody>
      </p:sp>
      <p:sp>
        <p:nvSpPr>
          <p:cNvPr id="10" name="TextBox 9"/>
          <p:cNvSpPr txBox="1"/>
          <p:nvPr/>
        </p:nvSpPr>
        <p:spPr>
          <a:xfrm>
            <a:off x="2279576" y="2047564"/>
            <a:ext cx="728900" cy="369332"/>
          </a:xfrm>
          <a:prstGeom prst="rect">
            <a:avLst/>
          </a:prstGeom>
          <a:noFill/>
        </p:spPr>
        <p:txBody>
          <a:bodyPr wrap="square" rtlCol="0">
            <a:spAutoFit/>
          </a:bodyPr>
          <a:lstStyle/>
          <a:p>
            <a:r>
              <a:rPr lang="en-GB" dirty="0"/>
              <a:t>   GP</a:t>
            </a:r>
          </a:p>
        </p:txBody>
      </p:sp>
      <p:sp>
        <p:nvSpPr>
          <p:cNvPr id="11" name="TextBox 10"/>
          <p:cNvSpPr txBox="1"/>
          <p:nvPr/>
        </p:nvSpPr>
        <p:spPr>
          <a:xfrm>
            <a:off x="2514870" y="4396462"/>
            <a:ext cx="4530984" cy="369332"/>
          </a:xfrm>
          <a:prstGeom prst="rect">
            <a:avLst/>
          </a:prstGeom>
          <a:noFill/>
        </p:spPr>
        <p:txBody>
          <a:bodyPr wrap="none" rtlCol="0">
            <a:spAutoFit/>
          </a:bodyPr>
          <a:lstStyle/>
          <a:p>
            <a:r>
              <a:rPr lang="en-GB" dirty="0"/>
              <a:t>Charitable organizations such as the MNDA</a:t>
            </a:r>
          </a:p>
        </p:txBody>
      </p:sp>
    </p:spTree>
    <p:extLst>
      <p:ext uri="{BB962C8B-B14F-4D97-AF65-F5344CB8AC3E}">
        <p14:creationId xmlns:p14="http://schemas.microsoft.com/office/powerpoint/2010/main" val="193002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Contact information MNDA</a:t>
            </a:r>
          </a:p>
        </p:txBody>
      </p:sp>
      <p:sp>
        <p:nvSpPr>
          <p:cNvPr id="3" name="TextBox 2"/>
          <p:cNvSpPr txBox="1"/>
          <p:nvPr/>
        </p:nvSpPr>
        <p:spPr>
          <a:xfrm>
            <a:off x="2495600" y="1395016"/>
            <a:ext cx="6984776" cy="2308324"/>
          </a:xfrm>
          <a:prstGeom prst="rect">
            <a:avLst/>
          </a:prstGeom>
          <a:noFill/>
        </p:spPr>
        <p:txBody>
          <a:bodyPr wrap="square" rtlCol="0">
            <a:spAutoFit/>
          </a:bodyPr>
          <a:lstStyle/>
          <a:p>
            <a:pPr algn="ctr"/>
            <a:br>
              <a:rPr lang="en-GB" b="1" dirty="0"/>
            </a:br>
            <a:r>
              <a:rPr lang="en-GB" b="1" dirty="0"/>
              <a:t>https://www.mndassociation.org/</a:t>
            </a:r>
          </a:p>
          <a:p>
            <a:pPr algn="ctr"/>
            <a:endParaRPr lang="en-GB" b="1" dirty="0"/>
          </a:p>
          <a:p>
            <a:pPr algn="ctr"/>
            <a:endParaRPr lang="en-GB" b="1" dirty="0"/>
          </a:p>
          <a:p>
            <a:pPr algn="ctr"/>
            <a:r>
              <a:rPr lang="en-GB" b="1" dirty="0"/>
              <a:t>MND Connect Helpline: </a:t>
            </a:r>
            <a:r>
              <a:rPr lang="en-GB" b="1" dirty="0">
                <a:hlinkClick r:id="rId2"/>
              </a:rPr>
              <a:t>0808 802 6262</a:t>
            </a:r>
            <a:endParaRPr lang="en-GB" b="1" dirty="0"/>
          </a:p>
          <a:p>
            <a:pPr algn="ctr"/>
            <a:endParaRPr lang="en-GB" b="1" dirty="0"/>
          </a:p>
          <a:p>
            <a:pPr algn="ctr"/>
            <a:endParaRPr lang="en-GB" b="1" dirty="0"/>
          </a:p>
          <a:p>
            <a:pPr algn="ctr"/>
            <a:endParaRPr lang="en-GB" dirty="0"/>
          </a:p>
        </p:txBody>
      </p:sp>
      <p:pic>
        <p:nvPicPr>
          <p:cNvPr id="1028" name="Picture 4" descr="Template Centre | MND Assoc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816" y="3277494"/>
            <a:ext cx="3486150" cy="131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729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shopify.com/s/files/1/0412/6674/1411/products/DBD-19449_1024x1024_44d3d359-af95-4fc0-a7e7-ffe491366fe4_1024x1024.jpg?v=16522590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162" y="0"/>
            <a:ext cx="8270114" cy="5085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60452" y="908720"/>
            <a:ext cx="277640" cy="369332"/>
          </a:xfrm>
          <a:prstGeom prst="rect">
            <a:avLst/>
          </a:prstGeom>
          <a:noFill/>
        </p:spPr>
        <p:txBody>
          <a:bodyPr wrap="none" rtlCol="0">
            <a:spAutoFit/>
          </a:bodyPr>
          <a:lstStyle/>
          <a:p>
            <a:r>
              <a:rPr lang="en-GB" dirty="0">
                <a:solidFill>
                  <a:schemeClr val="bg1"/>
                </a:solidFill>
              </a:rPr>
              <a:t>“</a:t>
            </a:r>
          </a:p>
        </p:txBody>
      </p:sp>
      <p:sp>
        <p:nvSpPr>
          <p:cNvPr id="10" name="TextBox 9"/>
          <p:cNvSpPr txBox="1"/>
          <p:nvPr/>
        </p:nvSpPr>
        <p:spPr>
          <a:xfrm>
            <a:off x="2399272" y="2492896"/>
            <a:ext cx="7556428" cy="369332"/>
          </a:xfrm>
          <a:prstGeom prst="rect">
            <a:avLst/>
          </a:prstGeom>
          <a:noFill/>
        </p:spPr>
        <p:txBody>
          <a:bodyPr wrap="none" rtlCol="0">
            <a:spAutoFit/>
          </a:bodyPr>
          <a:lstStyle/>
          <a:p>
            <a:r>
              <a:rPr lang="en-GB" dirty="0">
                <a:solidFill>
                  <a:schemeClr val="bg1"/>
                </a:solidFill>
              </a:rPr>
              <a:t>“ Remember to always look up at the stars and not down at your feet. Try to </a:t>
            </a:r>
          </a:p>
        </p:txBody>
      </p:sp>
      <p:sp>
        <p:nvSpPr>
          <p:cNvPr id="11" name="TextBox 10"/>
          <p:cNvSpPr txBox="1"/>
          <p:nvPr/>
        </p:nvSpPr>
        <p:spPr>
          <a:xfrm>
            <a:off x="2399273" y="2862228"/>
            <a:ext cx="7255897" cy="369332"/>
          </a:xfrm>
          <a:prstGeom prst="rect">
            <a:avLst/>
          </a:prstGeom>
          <a:noFill/>
        </p:spPr>
        <p:txBody>
          <a:bodyPr wrap="none" rtlCol="0">
            <a:spAutoFit/>
          </a:bodyPr>
          <a:lstStyle/>
          <a:p>
            <a:r>
              <a:rPr lang="en-GB" dirty="0">
                <a:solidFill>
                  <a:schemeClr val="bg1"/>
                </a:solidFill>
              </a:rPr>
              <a:t>  make sense of what you see and wonder what makes the universe exist.</a:t>
            </a:r>
          </a:p>
        </p:txBody>
      </p:sp>
      <p:sp>
        <p:nvSpPr>
          <p:cNvPr id="12" name="TextBox 11"/>
          <p:cNvSpPr txBox="1"/>
          <p:nvPr/>
        </p:nvSpPr>
        <p:spPr>
          <a:xfrm>
            <a:off x="2538092" y="3231560"/>
            <a:ext cx="7160806" cy="1754326"/>
          </a:xfrm>
          <a:prstGeom prst="rect">
            <a:avLst/>
          </a:prstGeom>
          <a:noFill/>
        </p:spPr>
        <p:txBody>
          <a:bodyPr wrap="none" rtlCol="0">
            <a:spAutoFit/>
          </a:bodyPr>
          <a:lstStyle/>
          <a:p>
            <a:r>
              <a:rPr lang="en-GB" dirty="0">
                <a:solidFill>
                  <a:schemeClr val="bg1"/>
                </a:solidFill>
              </a:rPr>
              <a:t>Be curious.</a:t>
            </a:r>
          </a:p>
          <a:p>
            <a:r>
              <a:rPr lang="en-GB" dirty="0">
                <a:solidFill>
                  <a:schemeClr val="bg1"/>
                </a:solidFill>
              </a:rPr>
              <a:t>And  however difficult life may seem, there is always something you can </a:t>
            </a:r>
          </a:p>
          <a:p>
            <a:r>
              <a:rPr lang="en-GB" dirty="0">
                <a:solidFill>
                  <a:schemeClr val="bg1"/>
                </a:solidFill>
              </a:rPr>
              <a:t>succeed and be good at.</a:t>
            </a:r>
          </a:p>
          <a:p>
            <a:r>
              <a:rPr lang="en-GB" dirty="0">
                <a:solidFill>
                  <a:srgbClr val="FFFF00"/>
                </a:solidFill>
              </a:rPr>
              <a:t>It matters that you don`t give up”</a:t>
            </a:r>
          </a:p>
          <a:p>
            <a:endParaRPr lang="en-GB" dirty="0">
              <a:solidFill>
                <a:schemeClr val="bg1"/>
              </a:solidFill>
            </a:endParaRPr>
          </a:p>
          <a:p>
            <a:r>
              <a:rPr lang="en-GB" dirty="0">
                <a:solidFill>
                  <a:schemeClr val="bg1"/>
                </a:solidFill>
              </a:rPr>
              <a:t>Stephen Hawking</a:t>
            </a:r>
          </a:p>
        </p:txBody>
      </p:sp>
    </p:spTree>
    <p:extLst>
      <p:ext uri="{BB962C8B-B14F-4D97-AF65-F5344CB8AC3E}">
        <p14:creationId xmlns:p14="http://schemas.microsoft.com/office/powerpoint/2010/main" val="3218188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1B460A-0A35-7B46-037D-21C2198F4C70}"/>
              </a:ext>
            </a:extLst>
          </p:cNvPr>
          <p:cNvSpPr txBox="1"/>
          <p:nvPr/>
        </p:nvSpPr>
        <p:spPr>
          <a:xfrm>
            <a:off x="3647728" y="2204864"/>
            <a:ext cx="5616624" cy="707886"/>
          </a:xfrm>
          <a:prstGeom prst="rect">
            <a:avLst/>
          </a:prstGeom>
          <a:noFill/>
        </p:spPr>
        <p:txBody>
          <a:bodyPr wrap="square" rtlCol="0">
            <a:spAutoFit/>
          </a:bodyPr>
          <a:lstStyle/>
          <a:p>
            <a:pPr algn="ctr"/>
            <a:r>
              <a:rPr lang="en-GB" sz="4000" dirty="0"/>
              <a:t>Any Questions?</a:t>
            </a:r>
          </a:p>
        </p:txBody>
      </p:sp>
    </p:spTree>
    <p:extLst>
      <p:ext uri="{BB962C8B-B14F-4D97-AF65-F5344CB8AC3E}">
        <p14:creationId xmlns:p14="http://schemas.microsoft.com/office/powerpoint/2010/main" val="2952050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3F21C32-60C0-2811-585B-96B8A3959725}"/>
              </a:ext>
            </a:extLst>
          </p:cNvPr>
          <p:cNvSpPr>
            <a:spLocks noGrp="1"/>
          </p:cNvSpPr>
          <p:nvPr>
            <p:ph type="subTitle" idx="1"/>
          </p:nvPr>
        </p:nvSpPr>
        <p:spPr>
          <a:xfrm>
            <a:off x="280658" y="307818"/>
            <a:ext cx="11591454" cy="6326109"/>
          </a:xfrm>
        </p:spPr>
        <p:txBody>
          <a:bodyPr/>
          <a:lstStyle/>
          <a:p>
            <a:pPr algn="just">
              <a:lnSpc>
                <a:spcPct val="107000"/>
              </a:lnSpc>
              <a:spcAft>
                <a:spcPts val="800"/>
              </a:spcAft>
            </a:pPr>
            <a:r>
              <a:rPr lang="en-GB" sz="1800" kern="100" dirty="0">
                <a:effectLst/>
                <a:latin typeface="Arial" panose="020B0604020202020204" pitchFamily="34" charset="0"/>
                <a:ea typeface="Aptos" panose="020B0004020202020204" pitchFamily="34" charset="0"/>
                <a:cs typeface="Times New Roman" panose="02020603050405020304" pitchFamily="18" charset="0"/>
              </a:rPr>
              <a:t>Sam was one of you, he had worked in the care sector for over 30 years. He was a good person, full of kindness and with the biggest heart. He was the best dad in the world and, was loved and admired by all those who knew him. </a:t>
            </a:r>
          </a:p>
          <a:p>
            <a:pPr algn="just">
              <a:lnSpc>
                <a:spcPct val="107000"/>
              </a:lnSpc>
              <a:spcAft>
                <a:spcPts val="800"/>
              </a:spcAft>
            </a:pPr>
            <a:r>
              <a:rPr lang="en-GB" sz="1800" kern="100" dirty="0">
                <a:effectLst/>
                <a:latin typeface="Arial" panose="020B0604020202020204" pitchFamily="34" charset="0"/>
                <a:ea typeface="Aptos" panose="020B0004020202020204" pitchFamily="34" charset="0"/>
                <a:cs typeface="Times New Roman" panose="02020603050405020304" pitchFamily="18" charset="0"/>
              </a:rPr>
              <a:t>He knew what was happening, but didn’t think you cared about what really mattered to him, which was to be near to us, and to be cared for with the support he needed, just as he had provided the same to 100s and 100s of people with care needs. </a:t>
            </a:r>
          </a:p>
          <a:p>
            <a:pPr algn="just">
              <a:lnSpc>
                <a:spcPct val="107000"/>
              </a:lnSpc>
              <a:spcAft>
                <a:spcPts val="800"/>
              </a:spcAft>
            </a:pPr>
            <a:r>
              <a:rPr lang="en-GB" sz="1800" kern="100" dirty="0">
                <a:effectLst/>
                <a:latin typeface="Arial" panose="020B0604020202020204" pitchFamily="34" charset="0"/>
                <a:ea typeface="Aptos" panose="020B0004020202020204" pitchFamily="34" charset="0"/>
                <a:cs typeface="Times New Roman" panose="02020603050405020304" pitchFamily="18" charset="0"/>
              </a:rPr>
              <a:t>We get MND is complex, but when you’re working with a deteriorating condition with an indeterminate longevity, please know time is really of the essence, knowing what’s the priority is essential, keeping to your promises, invaluable, and the most important person in an MDT is the person themselves. </a:t>
            </a:r>
          </a:p>
          <a:p>
            <a:pPr algn="just">
              <a:lnSpc>
                <a:spcPct val="107000"/>
              </a:lnSpc>
              <a:spcAft>
                <a:spcPts val="800"/>
              </a:spcAft>
            </a:pPr>
            <a:r>
              <a:rPr lang="en-GB" sz="1800" kern="100" dirty="0">
                <a:effectLst/>
                <a:latin typeface="Arial" panose="020B0604020202020204" pitchFamily="34" charset="0"/>
                <a:ea typeface="Aptos" panose="020B0004020202020204" pitchFamily="34" charset="0"/>
                <a:cs typeface="Times New Roman" panose="02020603050405020304" pitchFamily="18" charset="0"/>
              </a:rPr>
              <a:t>Please imagine our dad, was your dad, your husband or son and think about how you would have wanted their support to work, and their end of life to be the best it could be. It was truly terrible for our dad and us, but knowing you care what happened, you’ll learn from it and share this with others to make a real difference now to those who you work with, will give us some meaning and comfort. So, please, please, keep our dad’s story alive so that there is an authentic and tangible worth for others you are there to help. </a:t>
            </a:r>
          </a:p>
          <a:p>
            <a:pPr algn="just">
              <a:lnSpc>
                <a:spcPct val="107000"/>
              </a:lnSpc>
              <a:spcAft>
                <a:spcPts val="800"/>
              </a:spcAft>
            </a:pPr>
            <a:r>
              <a:rPr lang="en-GB" sz="1800" kern="100" dirty="0">
                <a:effectLst/>
                <a:latin typeface="Arial" panose="020B0604020202020204" pitchFamily="34" charset="0"/>
                <a:ea typeface="Aptos" panose="020B0004020202020204" pitchFamily="34" charset="0"/>
                <a:cs typeface="Times New Roman" panose="02020603050405020304" pitchFamily="18" charset="0"/>
              </a:rPr>
              <a:t>(Sam’s sons, aged 15 and 18 when he passed.)</a:t>
            </a:r>
          </a:p>
          <a:p>
            <a:endParaRPr lang="en-GB" dirty="0"/>
          </a:p>
        </p:txBody>
      </p:sp>
      <p:pic>
        <p:nvPicPr>
          <p:cNvPr id="2" name="Recorded Sound">
            <a:hlinkClick r:id="" action="ppaction://media"/>
            <a:extLst>
              <a:ext uri="{FF2B5EF4-FFF2-40B4-BE49-F238E27FC236}">
                <a16:creationId xmlns:a16="http://schemas.microsoft.com/office/drawing/2014/main" id="{31C40EA2-5F4C-95B7-DF19-6393F29FE5C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051116402"/>
      </p:ext>
    </p:extLst>
  </p:cSld>
  <p:clrMapOvr>
    <a:masterClrMapping/>
  </p:clrMapOvr>
  <mc:AlternateContent xmlns:mc="http://schemas.openxmlformats.org/markup-compatibility/2006" xmlns:p14="http://schemas.microsoft.com/office/powerpoint/2010/main">
    <mc:Choice Requires="p14">
      <p:transition spd="slow" p14:dur="2000" advTm="76792"/>
    </mc:Choice>
    <mc:Fallback xmlns="">
      <p:transition spd="slow" advTm="767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7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FFDF1-35E5-0B78-754C-E77ABEE290DE}"/>
              </a:ext>
            </a:extLst>
          </p:cNvPr>
          <p:cNvSpPr>
            <a:spLocks noGrp="1"/>
          </p:cNvSpPr>
          <p:nvPr>
            <p:ph type="title"/>
          </p:nvPr>
        </p:nvSpPr>
        <p:spPr/>
        <p:txBody>
          <a:bodyPr/>
          <a:lstStyle/>
          <a:p>
            <a:r>
              <a:rPr lang="en-GB" dirty="0"/>
              <a:t>Sam – a real person</a:t>
            </a:r>
          </a:p>
        </p:txBody>
      </p:sp>
      <p:sp>
        <p:nvSpPr>
          <p:cNvPr id="3" name="Content Placeholder 2">
            <a:extLst>
              <a:ext uri="{FF2B5EF4-FFF2-40B4-BE49-F238E27FC236}">
                <a16:creationId xmlns:a16="http://schemas.microsoft.com/office/drawing/2014/main" id="{7021ECE5-F25C-07F7-B858-24ECE9709157}"/>
              </a:ext>
            </a:extLst>
          </p:cNvPr>
          <p:cNvSpPr>
            <a:spLocks noGrp="1"/>
          </p:cNvSpPr>
          <p:nvPr>
            <p:ph idx="1"/>
          </p:nvPr>
        </p:nvSpPr>
        <p:spPr>
          <a:xfrm>
            <a:off x="838200" y="1825625"/>
            <a:ext cx="8298426" cy="4351338"/>
          </a:xfrm>
        </p:spPr>
        <p:txBody>
          <a:bodyPr/>
          <a:lstStyle/>
          <a:p>
            <a:r>
              <a:rPr lang="en-GB" dirty="0"/>
              <a:t>A father to two teenage sons</a:t>
            </a:r>
          </a:p>
          <a:p>
            <a:r>
              <a:rPr lang="en-GB" dirty="0"/>
              <a:t>A brother</a:t>
            </a:r>
          </a:p>
          <a:p>
            <a:r>
              <a:rPr lang="en-GB" dirty="0"/>
              <a:t>A friend and family member to his ex-partners</a:t>
            </a:r>
          </a:p>
          <a:p>
            <a:r>
              <a:rPr lang="en-GB" dirty="0"/>
              <a:t>A hardworking and thoughtful care worker</a:t>
            </a:r>
          </a:p>
          <a:p>
            <a:r>
              <a:rPr lang="en-GB" dirty="0"/>
              <a:t>A vibrant, private, talented, strong human being</a:t>
            </a:r>
          </a:p>
          <a:p>
            <a:r>
              <a:rPr lang="en-GB" dirty="0"/>
              <a:t>A man who died at age 60 from Bronchopneumonia, Motor Neuron Disease, and malnourishment</a:t>
            </a:r>
          </a:p>
        </p:txBody>
      </p:sp>
      <p:pic>
        <p:nvPicPr>
          <p:cNvPr id="5" name="Picture 4" descr="A cartoon of a person&#10;&#10;Description automatically generated">
            <a:extLst>
              <a:ext uri="{FF2B5EF4-FFF2-40B4-BE49-F238E27FC236}">
                <a16:creationId xmlns:a16="http://schemas.microsoft.com/office/drawing/2014/main" id="{976EC4A7-DC8E-6849-A552-6A4F7BDB2D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2426" y="681036"/>
            <a:ext cx="1474837" cy="5302785"/>
          </a:xfrm>
          <a:prstGeom prst="rect">
            <a:avLst/>
          </a:prstGeom>
        </p:spPr>
      </p:pic>
    </p:spTree>
    <p:extLst>
      <p:ext uri="{BB962C8B-B14F-4D97-AF65-F5344CB8AC3E}">
        <p14:creationId xmlns:p14="http://schemas.microsoft.com/office/powerpoint/2010/main" val="1808336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F4F55-2683-7082-45D9-3B2F9F051193}"/>
              </a:ext>
            </a:extLst>
          </p:cNvPr>
          <p:cNvSpPr>
            <a:spLocks noGrp="1"/>
          </p:cNvSpPr>
          <p:nvPr>
            <p:ph type="title"/>
          </p:nvPr>
        </p:nvSpPr>
        <p:spPr/>
        <p:txBody>
          <a:bodyPr/>
          <a:lstStyle/>
          <a:p>
            <a:r>
              <a:rPr lang="en-GB" dirty="0"/>
              <a:t>Key thought…</a:t>
            </a:r>
          </a:p>
        </p:txBody>
      </p:sp>
      <p:sp>
        <p:nvSpPr>
          <p:cNvPr id="3" name="Content Placeholder 2">
            <a:extLst>
              <a:ext uri="{FF2B5EF4-FFF2-40B4-BE49-F238E27FC236}">
                <a16:creationId xmlns:a16="http://schemas.microsoft.com/office/drawing/2014/main" id="{861DD833-DB2C-24C3-8488-A11B7A4C60FB}"/>
              </a:ext>
            </a:extLst>
          </p:cNvPr>
          <p:cNvSpPr>
            <a:spLocks noGrp="1"/>
          </p:cNvSpPr>
          <p:nvPr>
            <p:ph idx="1"/>
          </p:nvPr>
        </p:nvSpPr>
        <p:spPr/>
        <p:txBody>
          <a:bodyPr>
            <a:normAutofit fontScale="92500" lnSpcReduction="10000"/>
          </a:bodyPr>
          <a:lstStyle/>
          <a:p>
            <a:pPr marL="0" indent="0">
              <a:buNone/>
            </a:pPr>
            <a:r>
              <a:rPr lang="en-GB" dirty="0"/>
              <a:t>The main concern arising from this review is not that Sam died, but that his life was foreshortened, the end of his life was not what it could have been, was not as he wished it to be, and it was an experience described by his family as “truly terrible”.</a:t>
            </a:r>
          </a:p>
          <a:p>
            <a:pPr marL="0" indent="0">
              <a:buNone/>
            </a:pPr>
            <a:endParaRPr lang="en-GB" dirty="0"/>
          </a:p>
          <a:p>
            <a:pPr marL="0" indent="0">
              <a:buNone/>
            </a:pPr>
            <a:r>
              <a:rPr lang="en-GB" dirty="0"/>
              <a:t>In Sam’s own words “I have had lots of support but not the support I want.”</a:t>
            </a:r>
          </a:p>
          <a:p>
            <a:pPr marL="0" indent="0">
              <a:buNone/>
            </a:pPr>
            <a:endParaRPr lang="en-GB" dirty="0"/>
          </a:p>
          <a:p>
            <a:pPr marL="0" indent="0">
              <a:buNone/>
            </a:pPr>
            <a:r>
              <a:rPr lang="en-GB" dirty="0"/>
              <a:t>This review highlights that Safeguarding Adults is not just about maintaining a  level of activity, but also developing an awareness of what we are doing and how it impacts the person(s) concerned.  </a:t>
            </a:r>
          </a:p>
        </p:txBody>
      </p:sp>
    </p:spTree>
    <p:extLst>
      <p:ext uri="{BB962C8B-B14F-4D97-AF65-F5344CB8AC3E}">
        <p14:creationId xmlns:p14="http://schemas.microsoft.com/office/powerpoint/2010/main" val="330041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3552" y="620689"/>
            <a:ext cx="7776864" cy="3354765"/>
          </a:xfrm>
          <a:prstGeom prst="rect">
            <a:avLst/>
          </a:prstGeom>
          <a:noFill/>
        </p:spPr>
        <p:txBody>
          <a:bodyPr wrap="square" rtlCol="0">
            <a:spAutoFit/>
          </a:bodyPr>
          <a:lstStyle/>
          <a:p>
            <a:endParaRPr lang="en-GB" sz="2000" b="1" dirty="0"/>
          </a:p>
          <a:p>
            <a:endParaRPr lang="en-GB" sz="2000" b="1" dirty="0"/>
          </a:p>
          <a:p>
            <a:endParaRPr lang="en-GB" sz="2000" b="1" dirty="0"/>
          </a:p>
          <a:p>
            <a:endParaRPr lang="en-GB" sz="2000" b="1" dirty="0"/>
          </a:p>
          <a:p>
            <a:endParaRPr lang="en-GB" sz="2000" b="1" dirty="0"/>
          </a:p>
          <a:p>
            <a:endParaRPr lang="en-GB" sz="2000" b="1" dirty="0"/>
          </a:p>
          <a:p>
            <a:r>
              <a:rPr lang="en-GB" sz="2000" b="1" dirty="0"/>
              <a:t>Claire Bennett: rare Neurological Disorders Specialist Practitioner</a:t>
            </a:r>
          </a:p>
          <a:p>
            <a:endParaRPr lang="en-GB" dirty="0"/>
          </a:p>
          <a:p>
            <a:r>
              <a:rPr lang="en-GB" b="1" dirty="0"/>
              <a:t>Surrey Downs Health &amp; Care</a:t>
            </a:r>
          </a:p>
          <a:p>
            <a:endParaRPr lang="en-GB" dirty="0"/>
          </a:p>
          <a:p>
            <a:r>
              <a:rPr lang="en-GB" b="1" dirty="0"/>
              <a:t>c.bennett21@nhs.net</a:t>
            </a: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2063552" y="333264"/>
            <a:ext cx="3098304" cy="791480"/>
          </a:xfrm>
          <a:prstGeom prst="rect">
            <a:avLst/>
          </a:prstGeom>
        </p:spPr>
      </p:pic>
    </p:spTree>
    <p:extLst>
      <p:ext uri="{BB962C8B-B14F-4D97-AF65-F5344CB8AC3E}">
        <p14:creationId xmlns:p14="http://schemas.microsoft.com/office/powerpoint/2010/main" val="3992259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256BA-7DE9-CF8E-EE8B-326B5F0538E6}"/>
              </a:ext>
            </a:extLst>
          </p:cNvPr>
          <p:cNvSpPr>
            <a:spLocks noGrp="1"/>
          </p:cNvSpPr>
          <p:nvPr>
            <p:ph type="title"/>
          </p:nvPr>
        </p:nvSpPr>
        <p:spPr/>
        <p:txBody>
          <a:bodyPr/>
          <a:lstStyle/>
          <a:p>
            <a:r>
              <a:rPr lang="en-GB" dirty="0"/>
              <a:t>Sam’s experience</a:t>
            </a:r>
          </a:p>
        </p:txBody>
      </p:sp>
      <p:sp>
        <p:nvSpPr>
          <p:cNvPr id="3" name="Content Placeholder 2">
            <a:extLst>
              <a:ext uri="{FF2B5EF4-FFF2-40B4-BE49-F238E27FC236}">
                <a16:creationId xmlns:a16="http://schemas.microsoft.com/office/drawing/2014/main" id="{2B269261-946C-DFE3-BDA8-7187F066A35F}"/>
              </a:ext>
            </a:extLst>
          </p:cNvPr>
          <p:cNvSpPr>
            <a:spLocks noGrp="1"/>
          </p:cNvSpPr>
          <p:nvPr>
            <p:ph idx="1"/>
          </p:nvPr>
        </p:nvSpPr>
        <p:spPr>
          <a:xfrm>
            <a:off x="838200" y="1690688"/>
            <a:ext cx="10515600" cy="4351338"/>
          </a:xfrm>
        </p:spPr>
        <p:txBody>
          <a:bodyPr>
            <a:normAutofit fontScale="92500" lnSpcReduction="20000"/>
          </a:bodyPr>
          <a:lstStyle/>
          <a:p>
            <a:r>
              <a:rPr lang="en-GB" dirty="0"/>
              <a:t>Coming to terms with an emerging terminal diagnosis</a:t>
            </a:r>
          </a:p>
          <a:p>
            <a:r>
              <a:rPr lang="en-GB" dirty="0"/>
              <a:t>Struggling with activities of daily living</a:t>
            </a:r>
          </a:p>
          <a:p>
            <a:r>
              <a:rPr lang="en-GB" dirty="0"/>
              <a:t>Living alone, semi-isolated</a:t>
            </a:r>
          </a:p>
          <a:p>
            <a:r>
              <a:rPr lang="en-GB" dirty="0"/>
              <a:t>Wanting to move to be nearer his sons</a:t>
            </a:r>
          </a:p>
          <a:p>
            <a:r>
              <a:rPr lang="en-GB" dirty="0"/>
              <a:t>Experiencing low-mood and/or depression</a:t>
            </a:r>
          </a:p>
          <a:p>
            <a:r>
              <a:rPr lang="en-GB" dirty="0"/>
              <a:t>Working from home, gradually becoming less able to work</a:t>
            </a:r>
          </a:p>
          <a:p>
            <a:r>
              <a:rPr lang="en-GB" dirty="0"/>
              <a:t>Receiving input from a large number of agencies and professionals</a:t>
            </a:r>
          </a:p>
          <a:p>
            <a:r>
              <a:rPr lang="en-GB" dirty="0"/>
              <a:t>Losing weight rapidly and experiencing pain and fatigue</a:t>
            </a:r>
          </a:p>
          <a:p>
            <a:r>
              <a:rPr lang="en-GB" dirty="0"/>
              <a:t>Gradually becoming disenchanted with support available</a:t>
            </a:r>
          </a:p>
          <a:p>
            <a:r>
              <a:rPr lang="en-GB" dirty="0"/>
              <a:t>Unable to use a direct payment arrangement and having no formal care package for several months</a:t>
            </a:r>
          </a:p>
          <a:p>
            <a:endParaRPr lang="en-GB" dirty="0"/>
          </a:p>
          <a:p>
            <a:endParaRPr lang="en-GB" dirty="0"/>
          </a:p>
          <a:p>
            <a:endParaRPr lang="en-GB" dirty="0"/>
          </a:p>
        </p:txBody>
      </p:sp>
    </p:spTree>
    <p:extLst>
      <p:ext uri="{BB962C8B-B14F-4D97-AF65-F5344CB8AC3E}">
        <p14:creationId xmlns:p14="http://schemas.microsoft.com/office/powerpoint/2010/main" val="4015647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56390-8B10-9B9A-CC88-60DC430B521C}"/>
              </a:ext>
            </a:extLst>
          </p:cNvPr>
          <p:cNvSpPr>
            <a:spLocks noGrp="1"/>
          </p:cNvSpPr>
          <p:nvPr>
            <p:ph type="title"/>
          </p:nvPr>
        </p:nvSpPr>
        <p:spPr/>
        <p:txBody>
          <a:bodyPr/>
          <a:lstStyle/>
          <a:p>
            <a:r>
              <a:rPr lang="en-GB" dirty="0"/>
              <a:t>Findings (1/5) – Coordination of Support</a:t>
            </a:r>
          </a:p>
        </p:txBody>
      </p:sp>
      <p:sp>
        <p:nvSpPr>
          <p:cNvPr id="3" name="Content Placeholder 2">
            <a:extLst>
              <a:ext uri="{FF2B5EF4-FFF2-40B4-BE49-F238E27FC236}">
                <a16:creationId xmlns:a16="http://schemas.microsoft.com/office/drawing/2014/main" id="{CD1E362B-FA9B-EA99-992F-D31824090811}"/>
              </a:ext>
            </a:extLst>
          </p:cNvPr>
          <p:cNvSpPr>
            <a:spLocks noGrp="1"/>
          </p:cNvSpPr>
          <p:nvPr>
            <p:ph idx="1"/>
          </p:nvPr>
        </p:nvSpPr>
        <p:spPr>
          <a:xfrm>
            <a:off x="838200" y="1825625"/>
            <a:ext cx="9293942" cy="4351338"/>
          </a:xfrm>
        </p:spPr>
        <p:txBody>
          <a:bodyPr/>
          <a:lstStyle/>
          <a:p>
            <a:r>
              <a:rPr lang="en-GB" dirty="0"/>
              <a:t>A pattern of divergence between Sam and the professionals around him</a:t>
            </a:r>
          </a:p>
          <a:p>
            <a:r>
              <a:rPr lang="en-GB" dirty="0"/>
              <a:t>Timely assessment under The Care Act (2014)</a:t>
            </a:r>
          </a:p>
          <a:p>
            <a:r>
              <a:rPr lang="en-GB" dirty="0"/>
              <a:t>Ensuring full representation at multi-disciplinary meetings</a:t>
            </a:r>
          </a:p>
          <a:p>
            <a:r>
              <a:rPr lang="en-GB" dirty="0"/>
              <a:t>Listening to and acting upon the views of the person </a:t>
            </a:r>
          </a:p>
        </p:txBody>
      </p:sp>
    </p:spTree>
    <p:extLst>
      <p:ext uri="{BB962C8B-B14F-4D97-AF65-F5344CB8AC3E}">
        <p14:creationId xmlns:p14="http://schemas.microsoft.com/office/powerpoint/2010/main" val="1986327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F857A-A07B-275F-B5FE-D3DFD7555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E09F03-0001-8FC0-6F6D-46AD5C3D9AEA}"/>
              </a:ext>
            </a:extLst>
          </p:cNvPr>
          <p:cNvSpPr>
            <a:spLocks noGrp="1"/>
          </p:cNvSpPr>
          <p:nvPr>
            <p:ph type="title"/>
          </p:nvPr>
        </p:nvSpPr>
        <p:spPr/>
        <p:txBody>
          <a:bodyPr/>
          <a:lstStyle/>
          <a:p>
            <a:r>
              <a:rPr lang="en-GB" dirty="0"/>
              <a:t>Findings (2/5) – Mental Capacity</a:t>
            </a:r>
          </a:p>
        </p:txBody>
      </p:sp>
      <p:sp>
        <p:nvSpPr>
          <p:cNvPr id="3" name="Content Placeholder 2">
            <a:extLst>
              <a:ext uri="{FF2B5EF4-FFF2-40B4-BE49-F238E27FC236}">
                <a16:creationId xmlns:a16="http://schemas.microsoft.com/office/drawing/2014/main" id="{1BAE6313-E6D4-9558-C967-59059B2258F1}"/>
              </a:ext>
            </a:extLst>
          </p:cNvPr>
          <p:cNvSpPr>
            <a:spLocks noGrp="1"/>
          </p:cNvSpPr>
          <p:nvPr>
            <p:ph idx="1"/>
          </p:nvPr>
        </p:nvSpPr>
        <p:spPr>
          <a:xfrm>
            <a:off x="838200" y="1825625"/>
            <a:ext cx="8792497" cy="4351338"/>
          </a:xfrm>
        </p:spPr>
        <p:txBody>
          <a:bodyPr/>
          <a:lstStyle/>
          <a:p>
            <a:r>
              <a:rPr lang="en-GB" dirty="0"/>
              <a:t>The possible impact of Motor Neuron Disease upon mental capacity and executive function</a:t>
            </a:r>
          </a:p>
          <a:p>
            <a:r>
              <a:rPr lang="en-GB" dirty="0"/>
              <a:t>Curiosity regarding mental capacity, listening beyond the person’s words</a:t>
            </a:r>
          </a:p>
          <a:p>
            <a:r>
              <a:rPr lang="en-GB" dirty="0"/>
              <a:t>In the absence of mental capacity self-neglect may become straightforward neglect</a:t>
            </a:r>
          </a:p>
          <a:p>
            <a:r>
              <a:rPr lang="en-GB" dirty="0"/>
              <a:t>The need to take reasonable steps to establish mental capacity</a:t>
            </a:r>
          </a:p>
        </p:txBody>
      </p:sp>
    </p:spTree>
    <p:extLst>
      <p:ext uri="{BB962C8B-B14F-4D97-AF65-F5344CB8AC3E}">
        <p14:creationId xmlns:p14="http://schemas.microsoft.com/office/powerpoint/2010/main" val="1626485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F982F-CC54-A617-0029-23817337D8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9EF8D6-389A-BEFC-3FDF-84D58A1E4F9E}"/>
              </a:ext>
            </a:extLst>
          </p:cNvPr>
          <p:cNvSpPr>
            <a:spLocks noGrp="1"/>
          </p:cNvSpPr>
          <p:nvPr>
            <p:ph type="title"/>
          </p:nvPr>
        </p:nvSpPr>
        <p:spPr/>
        <p:txBody>
          <a:bodyPr/>
          <a:lstStyle/>
          <a:p>
            <a:r>
              <a:rPr lang="en-GB" dirty="0"/>
              <a:t>Findings (3/5) – Communication</a:t>
            </a:r>
          </a:p>
        </p:txBody>
      </p:sp>
      <p:sp>
        <p:nvSpPr>
          <p:cNvPr id="3" name="Content Placeholder 2">
            <a:extLst>
              <a:ext uri="{FF2B5EF4-FFF2-40B4-BE49-F238E27FC236}">
                <a16:creationId xmlns:a16="http://schemas.microsoft.com/office/drawing/2014/main" id="{377781F9-4CA0-8C31-6DDF-C9F3DF116782}"/>
              </a:ext>
            </a:extLst>
          </p:cNvPr>
          <p:cNvSpPr>
            <a:spLocks noGrp="1"/>
          </p:cNvSpPr>
          <p:nvPr>
            <p:ph idx="1"/>
          </p:nvPr>
        </p:nvSpPr>
        <p:spPr>
          <a:xfrm>
            <a:off x="838200" y="1825625"/>
            <a:ext cx="9279194" cy="4351338"/>
          </a:xfrm>
        </p:spPr>
        <p:txBody>
          <a:bodyPr/>
          <a:lstStyle/>
          <a:p>
            <a:r>
              <a:rPr lang="en-GB" dirty="0"/>
              <a:t>Recognising the impact of professional communication from the person’s point of view</a:t>
            </a:r>
          </a:p>
          <a:p>
            <a:r>
              <a:rPr lang="en-GB" dirty="0"/>
              <a:t>Attention to communication needs</a:t>
            </a:r>
          </a:p>
          <a:p>
            <a:r>
              <a:rPr lang="en-GB" dirty="0"/>
              <a:t>Identifying when communication channels are starting to break down</a:t>
            </a:r>
          </a:p>
          <a:p>
            <a:r>
              <a:rPr lang="en-GB" dirty="0"/>
              <a:t>Characterisation of disengagement as service refusal or “not wanting support”</a:t>
            </a:r>
          </a:p>
          <a:p>
            <a:r>
              <a:rPr lang="en-GB" dirty="0"/>
              <a:t>Timing and sequencing</a:t>
            </a:r>
          </a:p>
        </p:txBody>
      </p:sp>
    </p:spTree>
    <p:extLst>
      <p:ext uri="{BB962C8B-B14F-4D97-AF65-F5344CB8AC3E}">
        <p14:creationId xmlns:p14="http://schemas.microsoft.com/office/powerpoint/2010/main" val="2598103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F38FF-AE6B-03EE-DC76-59380FA481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E1B73-6670-6F27-CC12-3789F04D43E8}"/>
              </a:ext>
            </a:extLst>
          </p:cNvPr>
          <p:cNvSpPr>
            <a:spLocks noGrp="1"/>
          </p:cNvSpPr>
          <p:nvPr>
            <p:ph type="title"/>
          </p:nvPr>
        </p:nvSpPr>
        <p:spPr/>
        <p:txBody>
          <a:bodyPr/>
          <a:lstStyle/>
          <a:p>
            <a:r>
              <a:rPr lang="en-GB" dirty="0"/>
              <a:t>Findings (4/5) – Safeguarding (Section 42)</a:t>
            </a:r>
          </a:p>
        </p:txBody>
      </p:sp>
      <p:sp>
        <p:nvSpPr>
          <p:cNvPr id="3" name="Content Placeholder 2">
            <a:extLst>
              <a:ext uri="{FF2B5EF4-FFF2-40B4-BE49-F238E27FC236}">
                <a16:creationId xmlns:a16="http://schemas.microsoft.com/office/drawing/2014/main" id="{35E3A856-82E4-A8D9-651D-6144E802DBBC}"/>
              </a:ext>
            </a:extLst>
          </p:cNvPr>
          <p:cNvSpPr>
            <a:spLocks noGrp="1"/>
          </p:cNvSpPr>
          <p:nvPr>
            <p:ph idx="1"/>
          </p:nvPr>
        </p:nvSpPr>
        <p:spPr>
          <a:xfrm>
            <a:off x="1000433" y="2039477"/>
            <a:ext cx="9426677" cy="3712394"/>
          </a:xfrm>
        </p:spPr>
        <p:txBody>
          <a:bodyPr>
            <a:normAutofit/>
          </a:bodyPr>
          <a:lstStyle/>
          <a:p>
            <a:r>
              <a:rPr lang="en-GB" dirty="0"/>
              <a:t>Consideration of a safeguarding response to indicators of self neglect (more on this later)</a:t>
            </a:r>
          </a:p>
          <a:p>
            <a:endParaRPr lang="en-GB" dirty="0"/>
          </a:p>
          <a:p>
            <a:r>
              <a:rPr lang="en-GB" dirty="0"/>
              <a:t>The importance of consideration of mental capacity when a person is at high risk</a:t>
            </a:r>
          </a:p>
          <a:p>
            <a:endParaRPr lang="en-GB" dirty="0"/>
          </a:p>
          <a:p>
            <a:r>
              <a:rPr lang="en-GB" dirty="0"/>
              <a:t>Recognising the dangers of disengagement and isolation</a:t>
            </a:r>
          </a:p>
          <a:p>
            <a:endParaRPr lang="en-GB" dirty="0"/>
          </a:p>
        </p:txBody>
      </p:sp>
    </p:spTree>
    <p:extLst>
      <p:ext uri="{BB962C8B-B14F-4D97-AF65-F5344CB8AC3E}">
        <p14:creationId xmlns:p14="http://schemas.microsoft.com/office/powerpoint/2010/main" val="477381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BCC11-F856-01CF-CEB3-CD2D9ECC4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9CD611-497B-5F61-3EC8-25BFCA92360B}"/>
              </a:ext>
            </a:extLst>
          </p:cNvPr>
          <p:cNvSpPr>
            <a:spLocks noGrp="1"/>
          </p:cNvSpPr>
          <p:nvPr>
            <p:ph type="title"/>
          </p:nvPr>
        </p:nvSpPr>
        <p:spPr/>
        <p:txBody>
          <a:bodyPr/>
          <a:lstStyle/>
          <a:p>
            <a:r>
              <a:rPr lang="en-GB" dirty="0"/>
              <a:t>Findings (5/5) – Other findings</a:t>
            </a:r>
          </a:p>
        </p:txBody>
      </p:sp>
      <p:sp>
        <p:nvSpPr>
          <p:cNvPr id="3" name="Content Placeholder 2">
            <a:extLst>
              <a:ext uri="{FF2B5EF4-FFF2-40B4-BE49-F238E27FC236}">
                <a16:creationId xmlns:a16="http://schemas.microsoft.com/office/drawing/2014/main" id="{00C1B8F7-8098-DCF4-69DB-CEEC46BF1739}"/>
              </a:ext>
            </a:extLst>
          </p:cNvPr>
          <p:cNvSpPr>
            <a:spLocks noGrp="1"/>
          </p:cNvSpPr>
          <p:nvPr>
            <p:ph idx="1"/>
          </p:nvPr>
        </p:nvSpPr>
        <p:spPr>
          <a:xfrm>
            <a:off x="838200" y="1825625"/>
            <a:ext cx="8379542" cy="4351338"/>
          </a:xfrm>
        </p:spPr>
        <p:txBody>
          <a:bodyPr/>
          <a:lstStyle/>
          <a:p>
            <a:endParaRPr lang="en-GB" dirty="0"/>
          </a:p>
          <a:p>
            <a:r>
              <a:rPr lang="en-GB" dirty="0"/>
              <a:t>The importance of understanding and executing operational policies relating to support</a:t>
            </a:r>
          </a:p>
          <a:p>
            <a:endParaRPr lang="en-GB" dirty="0"/>
          </a:p>
          <a:p>
            <a:r>
              <a:rPr lang="en-GB" dirty="0"/>
              <a:t>The importance of considering interim care arrangements</a:t>
            </a:r>
          </a:p>
        </p:txBody>
      </p:sp>
    </p:spTree>
    <p:extLst>
      <p:ext uri="{BB962C8B-B14F-4D97-AF65-F5344CB8AC3E}">
        <p14:creationId xmlns:p14="http://schemas.microsoft.com/office/powerpoint/2010/main" val="3069077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83217-8E13-575C-150D-4730EA4B3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D60A7-5C9B-0BD1-B617-D04843EFEF24}"/>
              </a:ext>
            </a:extLst>
          </p:cNvPr>
          <p:cNvSpPr>
            <a:spLocks noGrp="1"/>
          </p:cNvSpPr>
          <p:nvPr>
            <p:ph type="title"/>
          </p:nvPr>
        </p:nvSpPr>
        <p:spPr/>
        <p:txBody>
          <a:bodyPr/>
          <a:lstStyle/>
          <a:p>
            <a:r>
              <a:rPr lang="en-GB" dirty="0"/>
              <a:t>Sam – A reflection on the learning</a:t>
            </a:r>
          </a:p>
        </p:txBody>
      </p:sp>
      <p:sp>
        <p:nvSpPr>
          <p:cNvPr id="3" name="Content Placeholder 2">
            <a:extLst>
              <a:ext uri="{FF2B5EF4-FFF2-40B4-BE49-F238E27FC236}">
                <a16:creationId xmlns:a16="http://schemas.microsoft.com/office/drawing/2014/main" id="{C4C07E89-E6E8-EFE0-5BBC-9C05F6BAC1B1}"/>
              </a:ext>
            </a:extLst>
          </p:cNvPr>
          <p:cNvSpPr>
            <a:spLocks noGrp="1"/>
          </p:cNvSpPr>
          <p:nvPr>
            <p:ph idx="1"/>
          </p:nvPr>
        </p:nvSpPr>
        <p:spPr>
          <a:xfrm>
            <a:off x="838200" y="1633120"/>
            <a:ext cx="8379542" cy="4351338"/>
          </a:xfrm>
        </p:spPr>
        <p:txBody>
          <a:bodyPr/>
          <a:lstStyle/>
          <a:p>
            <a:r>
              <a:rPr lang="en-GB" dirty="0"/>
              <a:t>Early engagement of social care</a:t>
            </a:r>
          </a:p>
          <a:p>
            <a:r>
              <a:rPr lang="en-GB" dirty="0"/>
              <a:t>Coordinated and informed support</a:t>
            </a:r>
          </a:p>
          <a:p>
            <a:r>
              <a:rPr lang="en-GB" dirty="0"/>
              <a:t>A clearer picture of Sam’s mental capacity and mental health</a:t>
            </a:r>
          </a:p>
          <a:p>
            <a:r>
              <a:rPr lang="en-GB" dirty="0"/>
              <a:t>Meaningful responses to indicators of self-neglect and disengagement</a:t>
            </a:r>
          </a:p>
          <a:p>
            <a:r>
              <a:rPr lang="en-GB" dirty="0"/>
              <a:t>“I have had lots of support but not the support I want.”</a:t>
            </a:r>
          </a:p>
        </p:txBody>
      </p:sp>
    </p:spTree>
    <p:extLst>
      <p:ext uri="{BB962C8B-B14F-4D97-AF65-F5344CB8AC3E}">
        <p14:creationId xmlns:p14="http://schemas.microsoft.com/office/powerpoint/2010/main" val="2197658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C145-FF4F-2395-376D-E317CF116B2A}"/>
              </a:ext>
            </a:extLst>
          </p:cNvPr>
          <p:cNvSpPr>
            <a:spLocks noGrp="1"/>
          </p:cNvSpPr>
          <p:nvPr>
            <p:ph type="ctrTitle"/>
          </p:nvPr>
        </p:nvSpPr>
        <p:spPr>
          <a:xfrm>
            <a:off x="1468998" y="1830507"/>
            <a:ext cx="9144000" cy="2387600"/>
          </a:xfrm>
        </p:spPr>
        <p:txBody>
          <a:bodyPr>
            <a:normAutofit fontScale="90000"/>
          </a:bodyPr>
          <a:lstStyle/>
          <a:p>
            <a:r>
              <a:rPr lang="en-GB" b="1" dirty="0">
                <a:latin typeface="Arial" panose="020B0604020202020204" pitchFamily="34" charset="0"/>
                <a:cs typeface="Arial" panose="020B0604020202020204" pitchFamily="34" charset="0"/>
              </a:rPr>
              <a:t>A reflection on the matter of ‘self neglect’</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84582D2-CDF7-F3AC-B357-D96688BC1DDC}"/>
              </a:ext>
            </a:extLst>
          </p:cNvPr>
          <p:cNvSpPr>
            <a:spLocks noGrp="1"/>
          </p:cNvSpPr>
          <p:nvPr>
            <p:ph type="subTitle" idx="1"/>
          </p:nvPr>
        </p:nvSpPr>
        <p:spPr>
          <a:xfrm>
            <a:off x="2782159" y="5460094"/>
            <a:ext cx="9144000" cy="1098835"/>
          </a:xfrm>
        </p:spPr>
        <p:txBody>
          <a:bodyPr>
            <a:normAutofit/>
          </a:bodyPr>
          <a:lstStyle/>
          <a:p>
            <a:r>
              <a:rPr lang="en-GB" sz="3000" dirty="0">
                <a:latin typeface="Arial" panose="020B0604020202020204" pitchFamily="34" charset="0"/>
                <a:cs typeface="Arial" panose="020B0604020202020204" pitchFamily="34" charset="0"/>
              </a:rPr>
              <a:t>Jem Mason SAR Author </a:t>
            </a:r>
          </a:p>
          <a:p>
            <a:r>
              <a:rPr lang="en-GB" sz="3000" dirty="0">
                <a:latin typeface="Arial" panose="020B0604020202020204" pitchFamily="34" charset="0"/>
                <a:cs typeface="Arial" panose="020B0604020202020204" pitchFamily="34" charset="0"/>
              </a:rPr>
              <a:t>and Jane Hughes Adult Safeguarding Consultant</a:t>
            </a:r>
          </a:p>
          <a:p>
            <a:endParaRPr lang="en-GB" dirty="0"/>
          </a:p>
        </p:txBody>
      </p:sp>
    </p:spTree>
    <p:extLst>
      <p:ext uri="{BB962C8B-B14F-4D97-AF65-F5344CB8AC3E}">
        <p14:creationId xmlns:p14="http://schemas.microsoft.com/office/powerpoint/2010/main" val="893339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65E33-4D90-9DE2-2463-30CC09E32177}"/>
              </a:ext>
            </a:extLst>
          </p:cNvPr>
          <p:cNvSpPr>
            <a:spLocks noGrp="1"/>
          </p:cNvSpPr>
          <p:nvPr>
            <p:ph type="title"/>
          </p:nvPr>
        </p:nvSpPr>
        <p:spPr>
          <a:xfrm>
            <a:off x="455141" y="352768"/>
            <a:ext cx="10515600" cy="1325563"/>
          </a:xfrm>
        </p:spPr>
        <p:txBody>
          <a:bodyPr>
            <a:normAutofit/>
          </a:bodyPr>
          <a:lstStyle/>
          <a:p>
            <a:r>
              <a:rPr lang="en-GB" b="1" dirty="0">
                <a:latin typeface="Arial" panose="020B0604020202020204" pitchFamily="34" charset="0"/>
                <a:cs typeface="Arial" panose="020B0604020202020204" pitchFamily="34" charset="0"/>
              </a:rPr>
              <a:t>Do we all know and understand what self neglect is?</a:t>
            </a:r>
          </a:p>
        </p:txBody>
      </p:sp>
      <p:sp>
        <p:nvSpPr>
          <p:cNvPr id="3" name="Content Placeholder 2">
            <a:extLst>
              <a:ext uri="{FF2B5EF4-FFF2-40B4-BE49-F238E27FC236}">
                <a16:creationId xmlns:a16="http://schemas.microsoft.com/office/drawing/2014/main" id="{6973F7CF-1564-9273-62FA-6D05B4D1D537}"/>
              </a:ext>
            </a:extLst>
          </p:cNvPr>
          <p:cNvSpPr>
            <a:spLocks noGrp="1"/>
          </p:cNvSpPr>
          <p:nvPr>
            <p:ph idx="1"/>
          </p:nvPr>
        </p:nvSpPr>
        <p:spPr>
          <a:xfrm>
            <a:off x="339810" y="1862694"/>
            <a:ext cx="11423821" cy="4896451"/>
          </a:xfrm>
        </p:spPr>
        <p:txBody>
          <a:bodyPr>
            <a:normAutofit fontScale="62500" lnSpcReduction="20000"/>
          </a:bodyPr>
          <a:lstStyle/>
          <a:p>
            <a:pPr>
              <a:lnSpc>
                <a:spcPct val="120000"/>
              </a:lnSpc>
            </a:pPr>
            <a:r>
              <a:rPr lang="en-GB" dirty="0">
                <a:latin typeface="Arial" panose="020B0604020202020204" pitchFamily="34" charset="0"/>
                <a:cs typeface="Arial" panose="020B0604020202020204" pitchFamily="34" charset="0"/>
              </a:rPr>
              <a:t>There is no single operational definition of self-neglect, however the Care Act 2014 makes it clear that it comes within the statutory definition of abuse or neglect if the individual concerned has care &amp; support needs and is unable to protect themselves from neglect </a:t>
            </a:r>
          </a:p>
          <a:p>
            <a:pPr>
              <a:lnSpc>
                <a:spcPct val="120000"/>
              </a:lnSpc>
            </a:pPr>
            <a:r>
              <a:rPr lang="en-GB" dirty="0">
                <a:latin typeface="Arial" panose="020B0604020202020204" pitchFamily="34" charset="0"/>
                <a:cs typeface="Arial" panose="020B0604020202020204" pitchFamily="34" charset="0"/>
              </a:rPr>
              <a:t>The DOH (2016) defines it as a ‘wide range’ of behaviours neglecting to care for one’s personal hygiene health or surroundings and include behaviours such as hoarding </a:t>
            </a:r>
          </a:p>
          <a:p>
            <a:pPr>
              <a:lnSpc>
                <a:spcPct val="120000"/>
              </a:lnSpc>
            </a:pPr>
            <a:r>
              <a:rPr lang="en-GB" dirty="0">
                <a:latin typeface="Arial" panose="020B0604020202020204" pitchFamily="34" charset="0"/>
                <a:cs typeface="Arial" panose="020B0604020202020204" pitchFamily="34" charset="0"/>
              </a:rPr>
              <a:t>Lack of self care – this includes neglect of one’s personal hygiene, nutrition and hydration, or health, to an extent that may endanger safety or well- being</a:t>
            </a:r>
          </a:p>
          <a:p>
            <a:pPr>
              <a:lnSpc>
                <a:spcPct val="120000"/>
              </a:lnSpc>
            </a:pPr>
            <a:r>
              <a:rPr lang="en-GB" dirty="0">
                <a:latin typeface="Arial" panose="020B0604020202020204" pitchFamily="34" charset="0"/>
                <a:cs typeface="Arial" panose="020B0604020202020204" pitchFamily="34" charset="0"/>
              </a:rPr>
              <a:t>Lack of  care of one’s environment- this includes situations that may lead to domestic squalor or elevated levels of risks in the domestic environment(e.g. health or fire caused by hoarding)</a:t>
            </a:r>
          </a:p>
          <a:p>
            <a:pPr>
              <a:lnSpc>
                <a:spcPct val="120000"/>
              </a:lnSpc>
            </a:pPr>
            <a:r>
              <a:rPr lang="en-GB" dirty="0">
                <a:latin typeface="Arial" panose="020B0604020202020204" pitchFamily="34" charset="0"/>
                <a:cs typeface="Arial" panose="020B0604020202020204" pitchFamily="34" charset="0"/>
              </a:rPr>
              <a:t>Refusal of assistance that might alleviate these issues. This might include, environment or of health assessments or interventions, even if previously agreed, which could potentially improve self- care or one’s environment</a:t>
            </a:r>
          </a:p>
          <a:p>
            <a:pPr>
              <a:lnSpc>
                <a:spcPct val="120000"/>
              </a:lnSpc>
            </a:pPr>
            <a:r>
              <a:rPr lang="en-GB" b="0" i="0" dirty="0">
                <a:solidFill>
                  <a:srgbClr val="242424"/>
                </a:solidFill>
                <a:effectLst/>
                <a:latin typeface="Arial" panose="020B0604020202020204" pitchFamily="34" charset="0"/>
                <a:cs typeface="Arial" panose="020B0604020202020204" pitchFamily="34" charset="0"/>
              </a:rPr>
              <a:t>According to statutory guidance, self-neglect is considered a form of abuse and neglect. This includes behaviors such as neglecting personal hygiene, health, or surroundings, and can involve hoarding.</a:t>
            </a: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432201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956AF-018A-8F3E-89F5-A6E3BFB3DD07}"/>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Self-Neglect</a:t>
            </a:r>
          </a:p>
        </p:txBody>
      </p:sp>
      <p:sp>
        <p:nvSpPr>
          <p:cNvPr id="3" name="Content Placeholder 2">
            <a:extLst>
              <a:ext uri="{FF2B5EF4-FFF2-40B4-BE49-F238E27FC236}">
                <a16:creationId xmlns:a16="http://schemas.microsoft.com/office/drawing/2014/main" id="{A540C2E9-54A4-E151-8DC7-706B30A202BF}"/>
              </a:ext>
            </a:extLst>
          </p:cNvPr>
          <p:cNvSpPr>
            <a:spLocks noGrp="1"/>
          </p:cNvSpPr>
          <p:nvPr>
            <p:ph idx="1"/>
          </p:nvPr>
        </p:nvSpPr>
        <p:spPr/>
        <p:txBody>
          <a:bodyPr>
            <a:normAutofit/>
          </a:bodyPr>
          <a:lstStyle/>
          <a:p>
            <a:r>
              <a:rPr lang="en-GB" dirty="0">
                <a:latin typeface="Arial" panose="020B0604020202020204" pitchFamily="34" charset="0"/>
                <a:cs typeface="Arial" panose="020B0604020202020204" pitchFamily="34" charset="0"/>
              </a:rPr>
              <a:t>The concept of self-neglect is complex with contrasting definitions</a:t>
            </a:r>
          </a:p>
          <a:p>
            <a:r>
              <a:rPr lang="en-GB" dirty="0">
                <a:latin typeface="Arial" panose="020B0604020202020204" pitchFamily="34" charset="0"/>
                <a:cs typeface="Arial" panose="020B0604020202020204" pitchFamily="34" charset="0"/>
              </a:rPr>
              <a:t>Decision making is a key pivot upon which professional responses to self- neglect turn</a:t>
            </a:r>
          </a:p>
          <a:p>
            <a:r>
              <a:rPr lang="en-GB" dirty="0">
                <a:latin typeface="Arial" panose="020B0604020202020204" pitchFamily="34" charset="0"/>
                <a:cs typeface="Arial" panose="020B0604020202020204" pitchFamily="34" charset="0"/>
              </a:rPr>
              <a:t>Interventions in self neglect requires careful exploration in the context of the principles of personalisation, choice, control &amp; empowerment that underpin policy in adult social care and safeguarding. </a:t>
            </a:r>
          </a:p>
        </p:txBody>
      </p:sp>
    </p:spTree>
    <p:extLst>
      <p:ext uri="{BB962C8B-B14F-4D97-AF65-F5344CB8AC3E}">
        <p14:creationId xmlns:p14="http://schemas.microsoft.com/office/powerpoint/2010/main" val="273737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2371969" y="1670907"/>
            <a:ext cx="5212080" cy="826901"/>
          </a:xfrm>
        </p:spPr>
        <p:txBody>
          <a:bodyPr/>
          <a:lstStyle/>
          <a:p>
            <a:pPr algn="ctr"/>
            <a:r>
              <a:rPr lang="en-GB" dirty="0"/>
              <a:t>WHAT IS MND</a:t>
            </a:r>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915390" y="2619376"/>
            <a:ext cx="2523647"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half" idx="2"/>
          </p:nvPr>
        </p:nvSpPr>
        <p:spPr/>
        <p:txBody>
          <a:bodyPr/>
          <a:lstStyle/>
          <a:p>
            <a:pPr algn="ctr"/>
            <a:r>
              <a:rPr lang="en-GB" sz="2400" dirty="0"/>
              <a:t>???</a:t>
            </a:r>
          </a:p>
        </p:txBody>
      </p:sp>
    </p:spTree>
    <p:extLst>
      <p:ext uri="{BB962C8B-B14F-4D97-AF65-F5344CB8AC3E}">
        <p14:creationId xmlns:p14="http://schemas.microsoft.com/office/powerpoint/2010/main" val="2409266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CD547-91B4-B279-576A-36006520E1E0}"/>
              </a:ext>
            </a:extLst>
          </p:cNvPr>
          <p:cNvSpPr>
            <a:spLocks noGrp="1"/>
          </p:cNvSpPr>
          <p:nvPr>
            <p:ph type="title"/>
          </p:nvPr>
        </p:nvSpPr>
        <p:spPr>
          <a:xfrm>
            <a:off x="345989" y="253914"/>
            <a:ext cx="10515600" cy="1325563"/>
          </a:xfrm>
        </p:spPr>
        <p:txBody>
          <a:bodyPr/>
          <a:lstStyle/>
          <a:p>
            <a:r>
              <a:rPr lang="en-GB" b="1" dirty="0">
                <a:latin typeface="Arial" panose="020B0604020202020204" pitchFamily="34" charset="0"/>
                <a:cs typeface="Arial" panose="020B0604020202020204" pitchFamily="34" charset="0"/>
              </a:rPr>
              <a:t>Self-Neglect in Surrey</a:t>
            </a:r>
          </a:p>
        </p:txBody>
      </p:sp>
      <p:sp>
        <p:nvSpPr>
          <p:cNvPr id="3" name="Content Placeholder 2">
            <a:extLst>
              <a:ext uri="{FF2B5EF4-FFF2-40B4-BE49-F238E27FC236}">
                <a16:creationId xmlns:a16="http://schemas.microsoft.com/office/drawing/2014/main" id="{01917CBD-C843-E11D-5D12-83EBF56DA41B}"/>
              </a:ext>
            </a:extLst>
          </p:cNvPr>
          <p:cNvSpPr>
            <a:spLocks noGrp="1"/>
          </p:cNvSpPr>
          <p:nvPr>
            <p:ph idx="1"/>
          </p:nvPr>
        </p:nvSpPr>
        <p:spPr>
          <a:xfrm>
            <a:off x="345989" y="1825624"/>
            <a:ext cx="11454714" cy="4908807"/>
          </a:xfrm>
        </p:spPr>
        <p:txBody>
          <a:bodyPr>
            <a:normAutofit fontScale="55000" lnSpcReduction="20000"/>
          </a:bodyPr>
          <a:lstStyle/>
          <a:p>
            <a:pPr marL="0" indent="0">
              <a:lnSpc>
                <a:spcPct val="120000"/>
              </a:lnSpc>
              <a:buNone/>
            </a:pPr>
            <a:r>
              <a:rPr lang="en-GB" sz="3200" dirty="0">
                <a:latin typeface="Arial" panose="020B0604020202020204" pitchFamily="34" charset="0"/>
                <a:cs typeface="Arial" panose="020B0604020202020204" pitchFamily="34" charset="0"/>
              </a:rPr>
              <a:t>It should be noted that in Surrey not all cases of self-neglect prompt a s42 enquiry</a:t>
            </a:r>
          </a:p>
          <a:p>
            <a:pPr marL="0" indent="0">
              <a:lnSpc>
                <a:spcPct val="120000"/>
              </a:lnSpc>
              <a:buNone/>
            </a:pPr>
            <a:r>
              <a:rPr lang="en-GB" sz="3200" dirty="0">
                <a:latin typeface="Arial" panose="020B0604020202020204" pitchFamily="34" charset="0"/>
                <a:cs typeface="Arial" panose="020B0604020202020204" pitchFamily="34" charset="0"/>
              </a:rPr>
              <a:t>The Adult Social Care Levels of Needs says" In</a:t>
            </a:r>
            <a:r>
              <a:rPr lang="en-GB" sz="3200" i="1" dirty="0">
                <a:latin typeface="Arial" panose="020B0604020202020204" pitchFamily="34" charset="0"/>
                <a:cs typeface="Arial" panose="020B0604020202020204" pitchFamily="34" charset="0"/>
              </a:rPr>
              <a:t> Surrey, the starting point will be an assumption that an adult safeguarding enquiry is not the best response to a concern about self-neglect or hoarding”. </a:t>
            </a:r>
          </a:p>
          <a:p>
            <a:pPr marL="0" indent="0">
              <a:lnSpc>
                <a:spcPct val="120000"/>
              </a:lnSpc>
              <a:buNone/>
            </a:pPr>
            <a:r>
              <a:rPr lang="en-GB" sz="3200" dirty="0">
                <a:latin typeface="Arial" panose="020B0604020202020204" pitchFamily="34" charset="0"/>
                <a:cs typeface="Arial" panose="020B0604020202020204" pitchFamily="34" charset="0"/>
              </a:rPr>
              <a:t>In most instances, issues regarding adults with care and support needs who are at risk of self-neglect should be seen as a </a:t>
            </a:r>
            <a:r>
              <a:rPr lang="en-GB" sz="3200" b="1" dirty="0">
                <a:latin typeface="Arial" panose="020B0604020202020204" pitchFamily="34" charset="0"/>
                <a:cs typeface="Arial" panose="020B0604020202020204" pitchFamily="34" charset="0"/>
              </a:rPr>
              <a:t>Level 3 need</a:t>
            </a:r>
            <a:r>
              <a:rPr lang="en-GB" sz="3200" dirty="0">
                <a:latin typeface="Arial" panose="020B0604020202020204" pitchFamily="34" charset="0"/>
                <a:cs typeface="Arial" panose="020B0604020202020204" pitchFamily="34" charset="0"/>
              </a:rPr>
              <a:t>, which would trigger an assessment of need and / or a carers assessment </a:t>
            </a:r>
          </a:p>
          <a:p>
            <a:pPr marL="0" indent="0">
              <a:lnSpc>
                <a:spcPct val="120000"/>
              </a:lnSpc>
              <a:buNone/>
            </a:pPr>
            <a:r>
              <a:rPr lang="en-GB" sz="3200" dirty="0">
                <a:latin typeface="Arial" panose="020B0604020202020204" pitchFamily="34" charset="0"/>
                <a:cs typeface="Arial" panose="020B0604020202020204" pitchFamily="34" charset="0"/>
              </a:rPr>
              <a:t>A L</a:t>
            </a:r>
            <a:r>
              <a:rPr lang="en-GB" sz="3200" b="1" dirty="0">
                <a:latin typeface="Arial" panose="020B0604020202020204" pitchFamily="34" charset="0"/>
                <a:cs typeface="Arial" panose="020B0604020202020204" pitchFamily="34" charset="0"/>
              </a:rPr>
              <a:t>evel 4 need </a:t>
            </a:r>
            <a:r>
              <a:rPr lang="en-GB" sz="3200" dirty="0">
                <a:latin typeface="Arial" panose="020B0604020202020204" pitchFamily="34" charset="0"/>
                <a:cs typeface="Arial" panose="020B0604020202020204" pitchFamily="34" charset="0"/>
              </a:rPr>
              <a:t>would require a safeguarding concern to be raised:</a:t>
            </a:r>
          </a:p>
          <a:p>
            <a:pPr>
              <a:lnSpc>
                <a:spcPct val="120000"/>
              </a:lnSpc>
              <a:buFont typeface="Wingdings" panose="05000000000000000000" pitchFamily="2" charset="2"/>
              <a:buChar char="q"/>
            </a:pPr>
            <a:r>
              <a:rPr lang="en-GB" sz="3200" dirty="0">
                <a:latin typeface="Arial" panose="020B0604020202020204" pitchFamily="34" charset="0"/>
                <a:cs typeface="Arial" panose="020B0604020202020204" pitchFamily="34" charset="0"/>
              </a:rPr>
              <a:t> where there are concerns of self neglect and the concerns were about failures by agencies or professionals to work together to assess and manage risks effectively</a:t>
            </a:r>
          </a:p>
          <a:p>
            <a:pPr>
              <a:lnSpc>
                <a:spcPct val="120000"/>
              </a:lnSpc>
              <a:buFont typeface="Wingdings" panose="05000000000000000000" pitchFamily="2" charset="2"/>
              <a:buChar char="q"/>
            </a:pPr>
            <a:r>
              <a:rPr lang="en-GB" sz="3200" dirty="0">
                <a:latin typeface="Arial" panose="020B0604020202020204" pitchFamily="34" charset="0"/>
                <a:cs typeface="Arial" panose="020B0604020202020204" pitchFamily="34" charset="0"/>
              </a:rPr>
              <a:t> Where the adult is at risk because of the care that they need, or access to facilities to support them, is being prevented by another person </a:t>
            </a:r>
          </a:p>
          <a:p>
            <a:pPr>
              <a:lnSpc>
                <a:spcPct val="120000"/>
              </a:lnSpc>
              <a:buFont typeface="Wingdings" panose="05000000000000000000" pitchFamily="2" charset="2"/>
              <a:buChar char="q"/>
            </a:pPr>
            <a:r>
              <a:rPr lang="en-GB" sz="3200" dirty="0">
                <a:latin typeface="Arial" panose="020B0604020202020204" pitchFamily="34" charset="0"/>
                <a:cs typeface="Arial" panose="020B0604020202020204" pitchFamily="34" charset="0"/>
              </a:rPr>
              <a:t> Where there are concerns that the adult is unable to protect themselves by controlling their own behaviour</a:t>
            </a:r>
          </a:p>
          <a:p>
            <a:pPr>
              <a:lnSpc>
                <a:spcPct val="120000"/>
              </a:lnSpc>
              <a:buFont typeface="Wingdings" panose="05000000000000000000" pitchFamily="2" charset="2"/>
              <a:buChar char="q"/>
            </a:pPr>
            <a:r>
              <a:rPr lang="en-GB" sz="3200" dirty="0">
                <a:latin typeface="Arial" panose="020B0604020202020204" pitchFamily="34" charset="0"/>
                <a:cs typeface="Arial" panose="020B0604020202020204" pitchFamily="34" charset="0"/>
              </a:rPr>
              <a:t>The adult lacks mental capacity and is unable to understand the risks and control the situation.</a:t>
            </a:r>
          </a:p>
          <a:p>
            <a:endParaRPr lang="en-GB" dirty="0"/>
          </a:p>
        </p:txBody>
      </p:sp>
    </p:spTree>
    <p:extLst>
      <p:ext uri="{BB962C8B-B14F-4D97-AF65-F5344CB8AC3E}">
        <p14:creationId xmlns:p14="http://schemas.microsoft.com/office/powerpoint/2010/main" val="2731984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Rectangle 3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3F5550D-85CC-060D-DE74-F60BCAEADC2A}"/>
              </a:ext>
            </a:extLst>
          </p:cNvPr>
          <p:cNvSpPr>
            <a:spLocks noGrp="1"/>
          </p:cNvSpPr>
          <p:nvPr>
            <p:ph type="title"/>
          </p:nvPr>
        </p:nvSpPr>
        <p:spPr>
          <a:xfrm>
            <a:off x="645975" y="336406"/>
            <a:ext cx="5747268" cy="1454051"/>
          </a:xfrm>
        </p:spPr>
        <p:txBody>
          <a:bodyPr>
            <a:noAutofit/>
          </a:bodyPr>
          <a:lstStyle/>
          <a:p>
            <a:br>
              <a:rPr lang="en-GB" sz="3200" dirty="0">
                <a:solidFill>
                  <a:schemeClr val="tx2"/>
                </a:solidFill>
              </a:rPr>
            </a:br>
            <a:r>
              <a:rPr lang="en-GB" sz="3200" b="1" dirty="0">
                <a:solidFill>
                  <a:schemeClr val="tx2"/>
                </a:solidFill>
                <a:latin typeface="Arial" panose="020B0604020202020204" pitchFamily="34" charset="0"/>
                <a:cs typeface="Arial" panose="020B0604020202020204" pitchFamily="34" charset="0"/>
              </a:rPr>
              <a:t>Was there a point in which there were concerns about Sam, that were indicators of self-neglect?</a:t>
            </a:r>
            <a:br>
              <a:rPr lang="en-GB" sz="3200" b="1" dirty="0">
                <a:solidFill>
                  <a:schemeClr val="tx2"/>
                </a:solidFill>
                <a:latin typeface="Arial" panose="020B0604020202020204" pitchFamily="34" charset="0"/>
                <a:cs typeface="Arial" panose="020B0604020202020204" pitchFamily="34" charset="0"/>
              </a:rPr>
            </a:br>
            <a:endParaRPr lang="en-GB" sz="3200"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E5AAB1D-6E8C-CC83-ACFB-01E341237AD2}"/>
              </a:ext>
            </a:extLst>
          </p:cNvPr>
          <p:cNvSpPr>
            <a:spLocks noGrp="1"/>
          </p:cNvSpPr>
          <p:nvPr>
            <p:ph idx="1"/>
          </p:nvPr>
        </p:nvSpPr>
        <p:spPr>
          <a:xfrm>
            <a:off x="645975" y="2097713"/>
            <a:ext cx="5694369" cy="4453031"/>
          </a:xfrm>
        </p:spPr>
        <p:txBody>
          <a:bodyPr anchor="t">
            <a:noAutofit/>
          </a:bodyPr>
          <a:lstStyle/>
          <a:p>
            <a:pPr marL="0" indent="0">
              <a:buNone/>
            </a:pPr>
            <a:r>
              <a:rPr lang="en-GB" sz="1600" dirty="0">
                <a:solidFill>
                  <a:schemeClr val="tx2"/>
                </a:solidFill>
                <a:latin typeface="Arial" panose="020B0604020202020204" pitchFamily="34" charset="0"/>
                <a:cs typeface="Arial" panose="020B0604020202020204" pitchFamily="34" charset="0"/>
              </a:rPr>
              <a:t>The Surrey Levels of Need guidance says….</a:t>
            </a:r>
          </a:p>
          <a:p>
            <a:pPr marL="0" indent="0">
              <a:buNone/>
            </a:pPr>
            <a:r>
              <a:rPr lang="en-GB" sz="1600" dirty="0">
                <a:solidFill>
                  <a:schemeClr val="tx2"/>
                </a:solidFill>
                <a:latin typeface="Arial" panose="020B0604020202020204" pitchFamily="34" charset="0"/>
                <a:cs typeface="Arial" panose="020B0604020202020204" pitchFamily="34" charset="0"/>
              </a:rPr>
              <a:t>Self-neglect is where there is significant risk associated with:</a:t>
            </a:r>
          </a:p>
          <a:p>
            <a:pPr>
              <a:buFont typeface="Wingdings" panose="05000000000000000000" pitchFamily="2" charset="2"/>
              <a:buChar char="q"/>
            </a:pPr>
            <a:r>
              <a:rPr lang="en-GB" sz="1600" dirty="0">
                <a:solidFill>
                  <a:schemeClr val="tx2"/>
                </a:solidFill>
                <a:latin typeface="Arial" panose="020B0604020202020204" pitchFamily="34" charset="0"/>
                <a:cs typeface="Arial" panose="020B0604020202020204" pitchFamily="34" charset="0"/>
              </a:rPr>
              <a:t> Wellbeing that is affected on a daily basis </a:t>
            </a:r>
          </a:p>
          <a:p>
            <a:pPr>
              <a:buFont typeface="Wingdings" panose="05000000000000000000" pitchFamily="2" charset="2"/>
              <a:buChar char="q"/>
            </a:pPr>
            <a:r>
              <a:rPr lang="en-GB" sz="1600" dirty="0">
                <a:solidFill>
                  <a:schemeClr val="tx2"/>
                </a:solidFill>
                <a:latin typeface="Arial" panose="020B0604020202020204" pitchFamily="34" charset="0"/>
                <a:cs typeface="Arial" panose="020B0604020202020204" pitchFamily="34" charset="0"/>
              </a:rPr>
              <a:t> Care, treatment or some other intervention is being refused </a:t>
            </a:r>
          </a:p>
          <a:p>
            <a:pPr>
              <a:buFont typeface="Wingdings" panose="05000000000000000000" pitchFamily="2" charset="2"/>
              <a:buChar char="q"/>
            </a:pPr>
            <a:r>
              <a:rPr lang="en-GB" sz="1600" dirty="0">
                <a:solidFill>
                  <a:schemeClr val="tx2"/>
                </a:solidFill>
                <a:latin typeface="Arial" panose="020B0604020202020204" pitchFamily="34" charset="0"/>
                <a:cs typeface="Arial" panose="020B0604020202020204" pitchFamily="34" charset="0"/>
              </a:rPr>
              <a:t> The person refuses to engage with necessary services </a:t>
            </a:r>
          </a:p>
          <a:p>
            <a:pPr>
              <a:buFont typeface="Wingdings" panose="05000000000000000000" pitchFamily="2" charset="2"/>
              <a:buChar char="q"/>
            </a:pPr>
            <a:r>
              <a:rPr lang="en-GB" sz="1600" dirty="0">
                <a:solidFill>
                  <a:schemeClr val="tx2"/>
                </a:solidFill>
                <a:latin typeface="Arial" panose="020B0604020202020204" pitchFamily="34" charset="0"/>
                <a:cs typeface="Arial" panose="020B0604020202020204" pitchFamily="34" charset="0"/>
              </a:rPr>
              <a:t> Hygiene is poor and causing other risks such as skin problems </a:t>
            </a:r>
          </a:p>
          <a:p>
            <a:pPr>
              <a:buFont typeface="Wingdings" panose="05000000000000000000" pitchFamily="2" charset="2"/>
              <a:buChar char="q"/>
            </a:pPr>
            <a:r>
              <a:rPr lang="en-GB" sz="1600" dirty="0">
                <a:solidFill>
                  <a:schemeClr val="tx2"/>
                </a:solidFill>
                <a:latin typeface="Arial" panose="020B0604020202020204" pitchFamily="34" charset="0"/>
                <a:cs typeface="Arial" panose="020B0604020202020204" pitchFamily="34" charset="0"/>
              </a:rPr>
              <a:t> Hoarding where there is significant risk associated with a risk of fire Urgent health and safety risks o Pending enforcement action creating risk of losing home </a:t>
            </a:r>
          </a:p>
          <a:p>
            <a:pPr>
              <a:buFont typeface="Wingdings" panose="05000000000000000000" pitchFamily="2" charset="2"/>
              <a:buChar char="q"/>
            </a:pPr>
            <a:r>
              <a:rPr lang="en-GB" sz="1600" dirty="0">
                <a:solidFill>
                  <a:schemeClr val="tx2"/>
                </a:solidFill>
                <a:latin typeface="Arial" panose="020B0604020202020204" pitchFamily="34" charset="0"/>
                <a:cs typeface="Arial" panose="020B0604020202020204" pitchFamily="34" charset="0"/>
              </a:rPr>
              <a:t> A vulnerable person living where facilities have been disconnected.</a:t>
            </a:r>
          </a:p>
        </p:txBody>
      </p:sp>
      <p:grpSp>
        <p:nvGrpSpPr>
          <p:cNvPr id="33" name="Group 3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4" name="Freeform: Shape 3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5" name="Freeform: Shape 3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6" name="Freeform: Shape 3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7" name="Freeform: Shape 3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9" name="Picture 8" descr="A cartoon character holding a question mark&#10;&#10;Description automatically generated">
            <a:extLst>
              <a:ext uri="{FF2B5EF4-FFF2-40B4-BE49-F238E27FC236}">
                <a16:creationId xmlns:a16="http://schemas.microsoft.com/office/drawing/2014/main" id="{D4C8E7F9-3722-7EF0-DE16-B1CCD6CC539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08392" y="2705058"/>
            <a:ext cx="4142232" cy="2371427"/>
          </a:xfrm>
          <a:prstGeom prst="rect">
            <a:avLst/>
          </a:prstGeom>
        </p:spPr>
      </p:pic>
    </p:spTree>
    <p:extLst>
      <p:ext uri="{BB962C8B-B14F-4D97-AF65-F5344CB8AC3E}">
        <p14:creationId xmlns:p14="http://schemas.microsoft.com/office/powerpoint/2010/main" val="3162044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B6427-3627-5651-406D-D52894F73ED6}"/>
              </a:ext>
            </a:extLst>
          </p:cNvPr>
          <p:cNvSpPr>
            <a:spLocks noGrp="1"/>
          </p:cNvSpPr>
          <p:nvPr>
            <p:ph type="title"/>
          </p:nvPr>
        </p:nvSpPr>
        <p:spPr>
          <a:xfrm>
            <a:off x="282146" y="178786"/>
            <a:ext cx="10515600" cy="1325563"/>
          </a:xfrm>
        </p:spPr>
        <p:txBody>
          <a:bodyPr/>
          <a:lstStyle/>
          <a:p>
            <a:r>
              <a:rPr lang="en-GB" b="1" dirty="0">
                <a:latin typeface="Arial" panose="020B0604020202020204" pitchFamily="34" charset="0"/>
                <a:cs typeface="Arial" panose="020B0604020202020204" pitchFamily="34" charset="0"/>
              </a:rPr>
              <a:t>How can a S42 Enquiry help?</a:t>
            </a:r>
          </a:p>
        </p:txBody>
      </p:sp>
      <p:sp>
        <p:nvSpPr>
          <p:cNvPr id="3" name="Content Placeholder 2">
            <a:extLst>
              <a:ext uri="{FF2B5EF4-FFF2-40B4-BE49-F238E27FC236}">
                <a16:creationId xmlns:a16="http://schemas.microsoft.com/office/drawing/2014/main" id="{817EE6BD-908B-6746-BE9B-7739E174D8E0}"/>
              </a:ext>
            </a:extLst>
          </p:cNvPr>
          <p:cNvSpPr>
            <a:spLocks noGrp="1"/>
          </p:cNvSpPr>
          <p:nvPr>
            <p:ph idx="1"/>
          </p:nvPr>
        </p:nvSpPr>
        <p:spPr>
          <a:xfrm>
            <a:off x="133865" y="1146003"/>
            <a:ext cx="11627708" cy="4351338"/>
          </a:xfrm>
        </p:spPr>
        <p:txBody>
          <a:bodyPr>
            <a:normAutofit fontScale="25000" lnSpcReduction="20000"/>
          </a:bodyPr>
          <a:lstStyle/>
          <a:p>
            <a:pPr marL="0" indent="0" algn="l">
              <a:lnSpc>
                <a:spcPct val="120000"/>
              </a:lnSpc>
              <a:buNone/>
            </a:pPr>
            <a:r>
              <a:rPr lang="en-GB" sz="8000" b="0" i="0" dirty="0">
                <a:solidFill>
                  <a:srgbClr val="242424"/>
                </a:solidFill>
                <a:effectLst/>
                <a:latin typeface="Arial" panose="020B0604020202020204" pitchFamily="34" charset="0"/>
                <a:cs typeface="Arial" panose="020B0604020202020204" pitchFamily="34" charset="0"/>
              </a:rPr>
              <a:t>Section 42 (s42) enquiries can help in cases of self-neglect. Under the Care Act 2014, local authorities have a duty to make, or cause to be made, enquiries if they reasonably suspect that an adult with care and support needs is experiencing, or is at risk of, abuse or neglect, including self-neglect</a:t>
            </a:r>
          </a:p>
          <a:p>
            <a:pPr marL="0" indent="0">
              <a:lnSpc>
                <a:spcPct val="120000"/>
              </a:lnSpc>
              <a:buNone/>
            </a:pPr>
            <a:r>
              <a:rPr lang="en-GB" sz="8000" b="0" i="0" dirty="0">
                <a:solidFill>
                  <a:srgbClr val="242424"/>
                </a:solidFill>
                <a:effectLst/>
                <a:latin typeface="Arial" panose="020B0604020202020204" pitchFamily="34" charset="0"/>
                <a:cs typeface="Arial" panose="020B0604020202020204" pitchFamily="34" charset="0"/>
              </a:rPr>
              <a:t>The purpose of an s42 enquiry is to determine what action, if any, is needed to prevent, reduce, stop the abuse or neglect and to protect the adult in question</a:t>
            </a:r>
          </a:p>
          <a:p>
            <a:pPr marL="0" indent="0">
              <a:lnSpc>
                <a:spcPct val="120000"/>
              </a:lnSpc>
              <a:buNone/>
            </a:pPr>
            <a:r>
              <a:rPr lang="en-GB" sz="8000" dirty="0">
                <a:latin typeface="Arial" panose="020B0604020202020204" pitchFamily="34" charset="0"/>
                <a:cs typeface="Arial" panose="020B0604020202020204" pitchFamily="34" charset="0"/>
              </a:rPr>
              <a:t>This process involves:</a:t>
            </a:r>
          </a:p>
          <a:p>
            <a:pPr>
              <a:lnSpc>
                <a:spcPct val="120000"/>
              </a:lnSpc>
            </a:pPr>
            <a:r>
              <a:rPr lang="en-GB" sz="8000" b="1" i="0" dirty="0">
                <a:solidFill>
                  <a:srgbClr val="242424"/>
                </a:solidFill>
                <a:effectLst/>
                <a:latin typeface="Arial" panose="020B0604020202020204" pitchFamily="34" charset="0"/>
                <a:cs typeface="Arial" panose="020B0604020202020204" pitchFamily="34" charset="0"/>
              </a:rPr>
              <a:t>Assessing the Situation</a:t>
            </a:r>
            <a:r>
              <a:rPr lang="en-GB" sz="8000" b="0" i="0" dirty="0">
                <a:solidFill>
                  <a:srgbClr val="242424"/>
                </a:solidFill>
                <a:effectLst/>
                <a:latin typeface="Arial" panose="020B0604020202020204" pitchFamily="34" charset="0"/>
                <a:cs typeface="Arial" panose="020B0604020202020204" pitchFamily="34" charset="0"/>
              </a:rPr>
              <a:t>: Gathering information to understand the extent of the self-neglect and its impact on the individual's wellbeing </a:t>
            </a:r>
          </a:p>
          <a:p>
            <a:pPr>
              <a:lnSpc>
                <a:spcPct val="120000"/>
              </a:lnSpc>
            </a:pPr>
            <a:r>
              <a:rPr lang="en-GB" sz="8000" b="1" i="0" dirty="0">
                <a:solidFill>
                  <a:srgbClr val="242424"/>
                </a:solidFill>
                <a:effectLst/>
                <a:latin typeface="Arial" panose="020B0604020202020204" pitchFamily="34" charset="0"/>
                <a:cs typeface="Arial" panose="020B0604020202020204" pitchFamily="34" charset="0"/>
              </a:rPr>
              <a:t>Involving the Individual</a:t>
            </a:r>
            <a:r>
              <a:rPr lang="en-GB" sz="8000" b="0" i="0" dirty="0">
                <a:solidFill>
                  <a:srgbClr val="242424"/>
                </a:solidFill>
                <a:effectLst/>
                <a:latin typeface="Arial" panose="020B0604020202020204" pitchFamily="34" charset="0"/>
                <a:cs typeface="Arial" panose="020B0604020202020204" pitchFamily="34" charset="0"/>
              </a:rPr>
              <a:t>: Taking into account the adult's views, wishes, and desired outcomes, this could include, involving their family, friends and social networks </a:t>
            </a:r>
          </a:p>
          <a:p>
            <a:pPr>
              <a:lnSpc>
                <a:spcPct val="120000"/>
              </a:lnSpc>
            </a:pPr>
            <a:r>
              <a:rPr lang="en-GB" sz="8000" b="1" i="0" dirty="0">
                <a:solidFill>
                  <a:srgbClr val="242424"/>
                </a:solidFill>
                <a:effectLst/>
                <a:latin typeface="Arial" panose="020B0604020202020204" pitchFamily="34" charset="0"/>
                <a:cs typeface="Arial" panose="020B0604020202020204" pitchFamily="34" charset="0"/>
              </a:rPr>
              <a:t>Multi-Agency Collaboration</a:t>
            </a:r>
            <a:r>
              <a:rPr lang="en-GB" sz="8000" b="0" i="0" dirty="0">
                <a:solidFill>
                  <a:srgbClr val="242424"/>
                </a:solidFill>
                <a:effectLst/>
                <a:latin typeface="Arial" panose="020B0604020202020204" pitchFamily="34" charset="0"/>
                <a:cs typeface="Arial" panose="020B0604020202020204" pitchFamily="34" charset="0"/>
              </a:rPr>
              <a:t>: Working with other agencies and professionals who may already be involved with the individual to ensure a coordinated, person-centred response</a:t>
            </a:r>
          </a:p>
          <a:p>
            <a:pPr>
              <a:lnSpc>
                <a:spcPct val="120000"/>
              </a:lnSpc>
            </a:pPr>
            <a:r>
              <a:rPr lang="en-GB" sz="8000" b="1" i="0" dirty="0">
                <a:solidFill>
                  <a:srgbClr val="242424"/>
                </a:solidFill>
                <a:effectLst/>
                <a:latin typeface="Arial" panose="020B0604020202020204" pitchFamily="34" charset="0"/>
                <a:cs typeface="Arial" panose="020B0604020202020204" pitchFamily="34" charset="0"/>
              </a:rPr>
              <a:t>Developing a Plan</a:t>
            </a:r>
            <a:r>
              <a:rPr lang="en-GB" sz="8000" b="0" i="0" dirty="0">
                <a:solidFill>
                  <a:srgbClr val="242424"/>
                </a:solidFill>
                <a:effectLst/>
                <a:latin typeface="Arial" panose="020B0604020202020204" pitchFamily="34" charset="0"/>
                <a:cs typeface="Arial" panose="020B0604020202020204" pitchFamily="34" charset="0"/>
              </a:rPr>
              <a:t>: Creating a plan with / for the adult that addresses the identified risks and supports the individual's needs.</a:t>
            </a:r>
          </a:p>
          <a:p>
            <a:endParaRPr lang="en-GB" dirty="0"/>
          </a:p>
        </p:txBody>
      </p:sp>
    </p:spTree>
    <p:extLst>
      <p:ext uri="{BB962C8B-B14F-4D97-AF65-F5344CB8AC3E}">
        <p14:creationId xmlns:p14="http://schemas.microsoft.com/office/powerpoint/2010/main" val="3689296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3833-A4F7-575A-D493-1DA1E6EE5C4B}"/>
              </a:ext>
            </a:extLst>
          </p:cNvPr>
          <p:cNvSpPr>
            <a:spLocks noGrp="1"/>
          </p:cNvSpPr>
          <p:nvPr>
            <p:ph type="title"/>
          </p:nvPr>
        </p:nvSpPr>
        <p:spPr>
          <a:xfrm>
            <a:off x="553995" y="328054"/>
            <a:ext cx="10515600" cy="1325563"/>
          </a:xfrm>
        </p:spPr>
        <p:txBody>
          <a:bodyPr/>
          <a:lstStyle/>
          <a:p>
            <a:r>
              <a:rPr lang="en-GB" b="1" dirty="0">
                <a:latin typeface="Arial" panose="020B0604020202020204" pitchFamily="34" charset="0"/>
                <a:cs typeface="Arial" panose="020B0604020202020204" pitchFamily="34" charset="0"/>
              </a:rPr>
              <a:t>cont.</a:t>
            </a:r>
          </a:p>
        </p:txBody>
      </p:sp>
      <p:sp>
        <p:nvSpPr>
          <p:cNvPr id="3" name="Content Placeholder 2">
            <a:extLst>
              <a:ext uri="{FF2B5EF4-FFF2-40B4-BE49-F238E27FC236}">
                <a16:creationId xmlns:a16="http://schemas.microsoft.com/office/drawing/2014/main" id="{7CCFE72D-45CD-243C-F7D0-0848999BC5FA}"/>
              </a:ext>
            </a:extLst>
          </p:cNvPr>
          <p:cNvSpPr>
            <a:spLocks noGrp="1"/>
          </p:cNvSpPr>
          <p:nvPr>
            <p:ph idx="1"/>
          </p:nvPr>
        </p:nvSpPr>
        <p:spPr>
          <a:xfrm>
            <a:off x="393357" y="1825625"/>
            <a:ext cx="11432059" cy="4351338"/>
          </a:xfrm>
        </p:spPr>
        <p:txBody>
          <a:bodyPr>
            <a:normAutofit fontScale="92500" lnSpcReduction="10000"/>
          </a:bodyPr>
          <a:lstStyle/>
          <a:p>
            <a:pPr>
              <a:lnSpc>
                <a:spcPct val="120000"/>
              </a:lnSpc>
            </a:pPr>
            <a:r>
              <a:rPr lang="en-GB" sz="2800" dirty="0">
                <a:latin typeface="Arial" panose="020B0604020202020204" pitchFamily="34" charset="0"/>
                <a:cs typeface="Arial" panose="020B0604020202020204" pitchFamily="34" charset="0"/>
              </a:rPr>
              <a:t>The care act guidance offers a clearer framework for working with self neglect recognising the benefits of social work involvement where serious of harm is identified</a:t>
            </a:r>
          </a:p>
          <a:p>
            <a:pPr>
              <a:lnSpc>
                <a:spcPct val="120000"/>
              </a:lnSpc>
            </a:pPr>
            <a:r>
              <a:rPr lang="en-GB" sz="2800" dirty="0">
                <a:latin typeface="Arial" panose="020B0604020202020204" pitchFamily="34" charset="0"/>
                <a:cs typeface="Arial" panose="020B0604020202020204" pitchFamily="34" charset="0"/>
              </a:rPr>
              <a:t>The care act gives the multi-agency framework </a:t>
            </a:r>
            <a:r>
              <a:rPr lang="en-GB" sz="2800" b="1" dirty="0">
                <a:latin typeface="Arial" panose="020B0604020202020204" pitchFamily="34" charset="0"/>
                <a:cs typeface="Arial" panose="020B0604020202020204" pitchFamily="34" charset="0"/>
              </a:rPr>
              <a:t>14.12</a:t>
            </a:r>
            <a:r>
              <a:rPr lang="en-GB" sz="2800" dirty="0">
                <a:latin typeface="Arial" panose="020B0604020202020204" pitchFamily="34" charset="0"/>
                <a:cs typeface="Arial" panose="020B0604020202020204" pitchFamily="34" charset="0"/>
              </a:rPr>
              <a:t> (care act guidance) Creates strong multi-agency partnerships that provide timely &amp; effective prevention of and responses to abuse or neglect </a:t>
            </a:r>
          </a:p>
          <a:p>
            <a:pPr>
              <a:lnSpc>
                <a:spcPct val="120000"/>
              </a:lnSpc>
            </a:pPr>
            <a:r>
              <a:rPr lang="en-GB" sz="2800" dirty="0">
                <a:latin typeface="Arial" panose="020B0604020202020204" pitchFamily="34" charset="0"/>
                <a:cs typeface="Arial" panose="020B0604020202020204" pitchFamily="34" charset="0"/>
              </a:rPr>
              <a:t>There is a view that where there is considerable risk the safeguarding framework is best  approach to be adopted due to it links with partner agencies.  </a:t>
            </a:r>
          </a:p>
          <a:p>
            <a:endParaRPr lang="en-GB" dirty="0"/>
          </a:p>
        </p:txBody>
      </p:sp>
    </p:spTree>
    <p:extLst>
      <p:ext uri="{BB962C8B-B14F-4D97-AF65-F5344CB8AC3E}">
        <p14:creationId xmlns:p14="http://schemas.microsoft.com/office/powerpoint/2010/main" val="220750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F856A-3DBF-87B5-2DBC-69909B732342}"/>
              </a:ext>
            </a:extLst>
          </p:cNvPr>
          <p:cNvSpPr>
            <a:spLocks noGrp="1"/>
          </p:cNvSpPr>
          <p:nvPr>
            <p:ph type="title"/>
          </p:nvPr>
        </p:nvSpPr>
        <p:spPr>
          <a:xfrm>
            <a:off x="146221" y="315698"/>
            <a:ext cx="11629767" cy="1325563"/>
          </a:xfrm>
        </p:spPr>
        <p:txBody>
          <a:bodyPr/>
          <a:lstStyle/>
          <a:p>
            <a:pPr algn="ctr"/>
            <a:r>
              <a:rPr lang="en-GB" dirty="0">
                <a:latin typeface="Arial" panose="020B0604020202020204" pitchFamily="34" charset="0"/>
                <a:cs typeface="Arial" panose="020B0604020202020204" pitchFamily="34" charset="0"/>
              </a:rPr>
              <a:t>Learning from Safeguarding Adults Reviews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2</a:t>
            </a:r>
            <a:r>
              <a:rPr lang="en-GB" baseline="30000" dirty="0">
                <a:latin typeface="Arial" panose="020B0604020202020204" pitchFamily="34" charset="0"/>
                <a:cs typeface="Arial" panose="020B0604020202020204" pitchFamily="34" charset="0"/>
              </a:rPr>
              <a:t>nd</a:t>
            </a:r>
            <a:r>
              <a:rPr lang="en-GB" dirty="0">
                <a:latin typeface="Arial" panose="020B0604020202020204" pitchFamily="34" charset="0"/>
                <a:cs typeface="Arial" panose="020B0604020202020204" pitchFamily="34" charset="0"/>
              </a:rPr>
              <a:t> national SAR Analysis</a:t>
            </a:r>
          </a:p>
        </p:txBody>
      </p:sp>
      <p:sp>
        <p:nvSpPr>
          <p:cNvPr id="3" name="Content Placeholder 2">
            <a:extLst>
              <a:ext uri="{FF2B5EF4-FFF2-40B4-BE49-F238E27FC236}">
                <a16:creationId xmlns:a16="http://schemas.microsoft.com/office/drawing/2014/main" id="{5D9C26F4-DE50-6273-77FE-17AB858949FA}"/>
              </a:ext>
            </a:extLst>
          </p:cNvPr>
          <p:cNvSpPr>
            <a:spLocks noGrp="1"/>
          </p:cNvSpPr>
          <p:nvPr>
            <p:ph idx="1"/>
          </p:nvPr>
        </p:nvSpPr>
        <p:spPr>
          <a:xfrm>
            <a:off x="146221" y="1541420"/>
            <a:ext cx="11629767" cy="4351338"/>
          </a:xfrm>
        </p:spPr>
        <p:txBody>
          <a:bodyPr>
            <a:noAutofit/>
          </a:bodyPr>
          <a:lstStyle/>
          <a:p>
            <a:pPr>
              <a:lnSpc>
                <a:spcPct val="120000"/>
              </a:lnSpc>
            </a:pPr>
            <a:r>
              <a:rPr lang="en-GB" sz="2000" b="0" i="0" dirty="0">
                <a:solidFill>
                  <a:srgbClr val="464B51"/>
                </a:solidFill>
                <a:effectLst/>
                <a:latin typeface="Arial" panose="020B0604020202020204" pitchFamily="34" charset="0"/>
              </a:rPr>
              <a:t>The most commonly noted practice shortcomings were poor risk assessment/risk management (in 82 per cent of cases), shortcomings in mental capacity assessments (58 per cent), and lack of recognition of abuse/neglect (56 per cent). Also frequently highlighted were shortcomings in making safeguarding personal (50 per cent), absence of professional curiosity (44 per cent) and attention to care and support, physical and mental health needs, each noted in around 40 per cent of cases. An absence of professional curiosity meant that circumstances were sometimes taken at face value rather than explored in detail. Other highlighted shortcomings included absence of legal literacy, superficial acceptance of individuals’ apparent reluctance to engage, poor recognition of the impact of trauma and attention to people’s living conditions.</a:t>
            </a:r>
          </a:p>
          <a:p>
            <a:pPr>
              <a:lnSpc>
                <a:spcPct val="120000"/>
              </a:lnSpc>
            </a:pPr>
            <a:r>
              <a:rPr lang="en-GB" sz="2000" b="0" i="0" dirty="0">
                <a:solidFill>
                  <a:srgbClr val="464B51"/>
                </a:solidFill>
                <a:effectLst/>
                <a:latin typeface="Arial" panose="020B0604020202020204" pitchFamily="34" charset="0"/>
              </a:rPr>
              <a:t>Shortcomings in use of the Care Act 2014 section 42 safeguarding provision, and of multi-agency risk management meetings were each noted in around 38 per cent of cases. Also regularly featured were concerns about the quality of recording, how agencies understood their roles and responsibilities, and how services communicated across local authority and other boundaries.</a:t>
            </a:r>
            <a:endParaRPr lang="en-GB" sz="2000" dirty="0"/>
          </a:p>
        </p:txBody>
      </p:sp>
    </p:spTree>
    <p:extLst>
      <p:ext uri="{BB962C8B-B14F-4D97-AF65-F5344CB8AC3E}">
        <p14:creationId xmlns:p14="http://schemas.microsoft.com/office/powerpoint/2010/main" val="1200956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C5008-92A4-FC50-3FCF-DE9DB8FA2E10}"/>
              </a:ext>
            </a:extLst>
          </p:cNvPr>
          <p:cNvSpPr>
            <a:spLocks noGrp="1"/>
          </p:cNvSpPr>
          <p:nvPr>
            <p:ph type="title"/>
          </p:nvPr>
        </p:nvSpPr>
        <p:spPr>
          <a:xfrm>
            <a:off x="405713" y="315698"/>
            <a:ext cx="10515600" cy="1325563"/>
          </a:xfrm>
        </p:spPr>
        <p:txBody>
          <a:bodyPr>
            <a:normAutofit fontScale="90000"/>
          </a:bodyPr>
          <a:lstStyle/>
          <a:p>
            <a:r>
              <a:rPr lang="en-GB" dirty="0">
                <a:latin typeface="Arial" panose="020B0604020202020204" pitchFamily="34" charset="0"/>
                <a:cs typeface="Arial" panose="020B0604020202020204" pitchFamily="34" charset="0"/>
              </a:rPr>
              <a:t>Learning from Safeguarding Adults Reviews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2</a:t>
            </a:r>
            <a:r>
              <a:rPr lang="en-GB" baseline="30000" dirty="0">
                <a:latin typeface="Arial" panose="020B0604020202020204" pitchFamily="34" charset="0"/>
                <a:cs typeface="Arial" panose="020B0604020202020204" pitchFamily="34" charset="0"/>
              </a:rPr>
              <a:t>nd</a:t>
            </a:r>
            <a:r>
              <a:rPr lang="en-GB" dirty="0">
                <a:latin typeface="Arial" panose="020B0604020202020204" pitchFamily="34" charset="0"/>
                <a:cs typeface="Arial" panose="020B0604020202020204" pitchFamily="34" charset="0"/>
              </a:rPr>
              <a:t> national SAR Analysis</a:t>
            </a:r>
            <a:endParaRPr lang="en-GB" dirty="0"/>
          </a:p>
        </p:txBody>
      </p:sp>
      <p:sp>
        <p:nvSpPr>
          <p:cNvPr id="3" name="Content Placeholder 2">
            <a:extLst>
              <a:ext uri="{FF2B5EF4-FFF2-40B4-BE49-F238E27FC236}">
                <a16:creationId xmlns:a16="http://schemas.microsoft.com/office/drawing/2014/main" id="{370BAC7E-AF21-A69A-C68E-C51D8B06524B}"/>
              </a:ext>
            </a:extLst>
          </p:cNvPr>
          <p:cNvSpPr>
            <a:spLocks noGrp="1"/>
          </p:cNvSpPr>
          <p:nvPr>
            <p:ph idx="1"/>
          </p:nvPr>
        </p:nvSpPr>
        <p:spPr>
          <a:xfrm>
            <a:off x="247135" y="1825624"/>
            <a:ext cx="11652422" cy="4896451"/>
          </a:xfrm>
        </p:spPr>
        <p:txBody>
          <a:bodyPr>
            <a:normAutofit fontScale="92500" lnSpcReduction="10000"/>
          </a:bodyPr>
          <a:lstStyle/>
          <a:p>
            <a:pPr>
              <a:lnSpc>
                <a:spcPct val="110000"/>
              </a:lnSpc>
            </a:pPr>
            <a:r>
              <a:rPr lang="en-GB" b="0" i="0" dirty="0">
                <a:effectLst/>
                <a:latin typeface="Arial" panose="020B0604020202020204" pitchFamily="34" charset="0"/>
              </a:rPr>
              <a:t>The most frequently mentioned organisational features that impacted on practice were poor management oversight, poor use of policies and procedures, and pressures on staffing and workloads, present in over a quarter of cases. </a:t>
            </a:r>
          </a:p>
          <a:p>
            <a:pPr>
              <a:lnSpc>
                <a:spcPct val="110000"/>
              </a:lnSpc>
            </a:pPr>
            <a:r>
              <a:rPr lang="en-GB" b="0" i="0" dirty="0">
                <a:effectLst/>
                <a:latin typeface="Arial" panose="020B0604020202020204" pitchFamily="34" charset="0"/>
              </a:rPr>
              <a:t>Failure to provide training and concerns about commissioning practice, including quality assurance of provider services and communication about ‘out of authority’ placements, were also noted, along with an absence of suitable, often specialist, resources</a:t>
            </a:r>
          </a:p>
          <a:p>
            <a:pPr>
              <a:lnSpc>
                <a:spcPct val="110000"/>
              </a:lnSpc>
            </a:pPr>
            <a:r>
              <a:rPr lang="en-GB" b="0" i="0" dirty="0">
                <a:effectLst/>
                <a:latin typeface="Arial" panose="020B0604020202020204" pitchFamily="34" charset="0"/>
              </a:rPr>
              <a:t>These factors compromise the effectiveness of safeguarding, but they also have a direct influence on how practitioners in any one agency approach their work.</a:t>
            </a:r>
            <a:endParaRPr lang="en-GB" dirty="0"/>
          </a:p>
        </p:txBody>
      </p:sp>
    </p:spTree>
    <p:extLst>
      <p:ext uri="{BB962C8B-B14F-4D97-AF65-F5344CB8AC3E}">
        <p14:creationId xmlns:p14="http://schemas.microsoft.com/office/powerpoint/2010/main" val="338117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E52F6-141A-997B-724B-87457D3F505D}"/>
              </a:ext>
            </a:extLst>
          </p:cNvPr>
          <p:cNvSpPr>
            <a:spLocks noGrp="1"/>
          </p:cNvSpPr>
          <p:nvPr>
            <p:ph type="title"/>
          </p:nvPr>
        </p:nvSpPr>
        <p:spPr>
          <a:xfrm>
            <a:off x="420130" y="340412"/>
            <a:ext cx="11528854" cy="1325563"/>
          </a:xfrm>
        </p:spPr>
        <p:txBody>
          <a:bodyPr/>
          <a:lstStyle/>
          <a:p>
            <a:r>
              <a:rPr lang="en-GB" b="1" dirty="0">
                <a:latin typeface="Arial" panose="020B0604020202020204" pitchFamily="34" charset="0"/>
                <a:cs typeface="Arial" panose="020B0604020202020204" pitchFamily="34" charset="0"/>
              </a:rPr>
              <a:t>Key messages from the 2</a:t>
            </a:r>
            <a:r>
              <a:rPr lang="en-GB" b="1" baseline="30000" dirty="0">
                <a:latin typeface="Arial" panose="020B0604020202020204" pitchFamily="34" charset="0"/>
                <a:cs typeface="Arial" panose="020B0604020202020204" pitchFamily="34" charset="0"/>
              </a:rPr>
              <a:t>nd</a:t>
            </a:r>
            <a:r>
              <a:rPr lang="en-GB" b="1" dirty="0">
                <a:latin typeface="Arial" panose="020B0604020202020204" pitchFamily="34" charset="0"/>
                <a:cs typeface="Arial" panose="020B0604020202020204" pitchFamily="34" charset="0"/>
              </a:rPr>
              <a:t> SAR Analysis</a:t>
            </a:r>
          </a:p>
        </p:txBody>
      </p:sp>
      <p:sp>
        <p:nvSpPr>
          <p:cNvPr id="3" name="Content Placeholder 2">
            <a:extLst>
              <a:ext uri="{FF2B5EF4-FFF2-40B4-BE49-F238E27FC236}">
                <a16:creationId xmlns:a16="http://schemas.microsoft.com/office/drawing/2014/main" id="{75DE71C9-111F-8833-8A48-E71D97EECC04}"/>
              </a:ext>
            </a:extLst>
          </p:cNvPr>
          <p:cNvSpPr>
            <a:spLocks noGrp="1"/>
          </p:cNvSpPr>
          <p:nvPr>
            <p:ph idx="1"/>
          </p:nvPr>
        </p:nvSpPr>
        <p:spPr>
          <a:xfrm>
            <a:off x="243016" y="1454921"/>
            <a:ext cx="11409407" cy="5180657"/>
          </a:xfrm>
        </p:spPr>
        <p:txBody>
          <a:bodyPr>
            <a:normAutofit fontScale="25000" lnSpcReduction="20000"/>
          </a:bodyPr>
          <a:lstStyle/>
          <a:p>
            <a:pPr algn="l">
              <a:lnSpc>
                <a:spcPct val="120000"/>
              </a:lnSpc>
              <a:spcAft>
                <a:spcPts val="1500"/>
              </a:spcAft>
              <a:buFont typeface="Arial" panose="020B0604020202020204" pitchFamily="34" charset="0"/>
              <a:buChar char="•"/>
            </a:pPr>
            <a:r>
              <a:rPr lang="en-GB" sz="7200" b="0" i="0" dirty="0">
                <a:solidFill>
                  <a:srgbClr val="464B51"/>
                </a:solidFill>
                <a:effectLst/>
                <a:latin typeface="Arial" panose="020B0604020202020204" pitchFamily="34" charset="0"/>
              </a:rPr>
              <a:t>Explicit and comprehensive risk assessment is an essential component of practice, as is a focus on proportionate risk management</a:t>
            </a:r>
          </a:p>
          <a:p>
            <a:pPr algn="l">
              <a:lnSpc>
                <a:spcPct val="120000"/>
              </a:lnSpc>
              <a:spcAft>
                <a:spcPts val="1500"/>
              </a:spcAft>
              <a:buFont typeface="Arial" panose="020B0604020202020204" pitchFamily="34" charset="0"/>
              <a:buChar char="•"/>
            </a:pPr>
            <a:r>
              <a:rPr lang="en-GB" sz="7200" b="0" i="0" dirty="0">
                <a:solidFill>
                  <a:srgbClr val="464B51"/>
                </a:solidFill>
                <a:effectLst/>
                <a:latin typeface="Arial" panose="020B0604020202020204" pitchFamily="34" charset="0"/>
              </a:rPr>
              <a:t>It is vital that practitioners pay close attention to mental capacity, carrying out capacity assessments where indicated, particularly where an individual consistently disregards high levels of risk to themselves or others, and where there might be concern about executive function, for example as a result of the impact of acquired brain injury or prolonged alcohol dependency. The potential impact of impaired executive brain function on decision-making must be considered</a:t>
            </a:r>
          </a:p>
          <a:p>
            <a:pPr algn="l">
              <a:lnSpc>
                <a:spcPct val="120000"/>
              </a:lnSpc>
              <a:spcAft>
                <a:spcPts val="1500"/>
              </a:spcAft>
              <a:buFont typeface="Arial" panose="020B0604020202020204" pitchFamily="34" charset="0"/>
              <a:buChar char="•"/>
            </a:pPr>
            <a:r>
              <a:rPr lang="en-GB" sz="7200" b="0" i="0" dirty="0">
                <a:solidFill>
                  <a:srgbClr val="464B51"/>
                </a:solidFill>
                <a:effectLst/>
                <a:latin typeface="Arial" panose="020B0604020202020204" pitchFamily="34" charset="0"/>
              </a:rPr>
              <a:t>The multitude of potential pitfalls in adult safeguarding, illustrated by the wide range of shortcomings set out above, means that practitioners must be competent and confident across a wide range of knowledge and skills. SARs also commented positively on the personal qualities that practitioners brought to their work. Compassion, kindness, care, empathy and sensitivity were all noted as good practice, along with commitment, dedication, professionalism, skill and diligence</a:t>
            </a:r>
          </a:p>
          <a:p>
            <a:pPr algn="l">
              <a:lnSpc>
                <a:spcPct val="120000"/>
              </a:lnSpc>
              <a:spcAft>
                <a:spcPts val="1500"/>
              </a:spcAft>
              <a:buFont typeface="Arial" panose="020B0604020202020204" pitchFamily="34" charset="0"/>
              <a:buChar char="•"/>
            </a:pPr>
            <a:r>
              <a:rPr lang="en-GB" sz="7200" b="0" i="0" dirty="0">
                <a:solidFill>
                  <a:srgbClr val="464B51"/>
                </a:solidFill>
                <a:effectLst/>
                <a:latin typeface="Arial" panose="020B0604020202020204" pitchFamily="34" charset="0"/>
              </a:rPr>
              <a:t>It is important continuously to reflect on the demands that safeguarding practice makes on practitioners and to identify how continuing professional development can support knowledge and skill development and the ability to use personal qualities in professional practice.</a:t>
            </a:r>
          </a:p>
          <a:p>
            <a:endParaRPr lang="en-GB" dirty="0"/>
          </a:p>
        </p:txBody>
      </p:sp>
    </p:spTree>
    <p:extLst>
      <p:ext uri="{BB962C8B-B14F-4D97-AF65-F5344CB8AC3E}">
        <p14:creationId xmlns:p14="http://schemas.microsoft.com/office/powerpoint/2010/main" val="1630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3691-5359-5AD0-D93F-A21B9C8E214D}"/>
              </a:ext>
            </a:extLst>
          </p:cNvPr>
          <p:cNvSpPr>
            <a:spLocks noGrp="1"/>
          </p:cNvSpPr>
          <p:nvPr>
            <p:ph type="title"/>
          </p:nvPr>
        </p:nvSpPr>
        <p:spPr>
          <a:xfrm>
            <a:off x="405713" y="315698"/>
            <a:ext cx="10515600" cy="1325563"/>
          </a:xfrm>
        </p:spPr>
        <p:txBody>
          <a:bodyPr/>
          <a:lstStyle/>
          <a:p>
            <a:r>
              <a:rPr lang="en-GB" b="1" dirty="0">
                <a:latin typeface="Arial" panose="020B0604020202020204" pitchFamily="34" charset="0"/>
                <a:cs typeface="Arial" panose="020B0604020202020204" pitchFamily="34" charset="0"/>
              </a:rPr>
              <a:t>Key messages cont.</a:t>
            </a:r>
          </a:p>
        </p:txBody>
      </p:sp>
      <p:sp>
        <p:nvSpPr>
          <p:cNvPr id="3" name="Content Placeholder 2">
            <a:extLst>
              <a:ext uri="{FF2B5EF4-FFF2-40B4-BE49-F238E27FC236}">
                <a16:creationId xmlns:a16="http://schemas.microsoft.com/office/drawing/2014/main" id="{71C2449A-55F9-012C-60E6-89BCD9EE065C}"/>
              </a:ext>
            </a:extLst>
          </p:cNvPr>
          <p:cNvSpPr>
            <a:spLocks noGrp="1"/>
          </p:cNvSpPr>
          <p:nvPr>
            <p:ph idx="1"/>
          </p:nvPr>
        </p:nvSpPr>
        <p:spPr>
          <a:xfrm>
            <a:off x="259491" y="1825625"/>
            <a:ext cx="11615351" cy="4351338"/>
          </a:xfrm>
        </p:spPr>
        <p:txBody>
          <a:bodyPr>
            <a:normAutofit fontScale="92500"/>
          </a:bodyPr>
          <a:lstStyle/>
          <a:p>
            <a:pPr>
              <a:lnSpc>
                <a:spcPct val="110000"/>
              </a:lnSpc>
            </a:pPr>
            <a:r>
              <a:rPr lang="en-GB" b="0" i="0" dirty="0">
                <a:effectLst/>
                <a:latin typeface="Arial" panose="020B0604020202020204" pitchFamily="34" charset="0"/>
              </a:rPr>
              <a:t>Factors such as poor case coordination and information-sharing, pressures on staffing and workloads, availability of commissioned resources, and absence of management scrutiny, training and guidance, compromise the effectiveness of safeguarding. They have a direct influence on how practitioners in any one agency approach their work with an individual </a:t>
            </a:r>
          </a:p>
          <a:p>
            <a:pPr>
              <a:lnSpc>
                <a:spcPct val="110000"/>
              </a:lnSpc>
            </a:pPr>
            <a:r>
              <a:rPr lang="en-GB" b="0" i="0" dirty="0">
                <a:effectLst/>
                <a:latin typeface="Arial" panose="020B0604020202020204" pitchFamily="34" charset="0"/>
              </a:rPr>
              <a:t>Practitioners’ awareness of these systemic factors can assist them to take appropriate actions, for example to contribute actively to interagency coordination and information-sharing, and to escalate difficulties to the appropriate level in the safeguarding system.</a:t>
            </a:r>
            <a:endParaRPr lang="en-GB" dirty="0"/>
          </a:p>
        </p:txBody>
      </p:sp>
    </p:spTree>
    <p:extLst>
      <p:ext uri="{BB962C8B-B14F-4D97-AF65-F5344CB8AC3E}">
        <p14:creationId xmlns:p14="http://schemas.microsoft.com/office/powerpoint/2010/main" val="3063483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80E6D-CD79-4568-7293-40646E889162}"/>
              </a:ext>
            </a:extLst>
          </p:cNvPr>
          <p:cNvSpPr>
            <a:spLocks noGrp="1"/>
          </p:cNvSpPr>
          <p:nvPr>
            <p:ph type="title"/>
          </p:nvPr>
        </p:nvSpPr>
        <p:spPr>
          <a:xfrm>
            <a:off x="469557" y="365125"/>
            <a:ext cx="11430000" cy="1325563"/>
          </a:xfrm>
        </p:spPr>
        <p:txBody>
          <a:bodyPr>
            <a:normAutofit fontScale="90000"/>
          </a:bodyPr>
          <a:lstStyle/>
          <a:p>
            <a:r>
              <a:rPr lang="en-GB" dirty="0"/>
              <a:t> </a:t>
            </a:r>
            <a:r>
              <a:rPr lang="en-GB" sz="3600" b="1" dirty="0">
                <a:solidFill>
                  <a:srgbClr val="242424"/>
                </a:solidFill>
                <a:latin typeface="Arial" panose="020B0604020202020204" pitchFamily="34" charset="0"/>
                <a:cs typeface="Arial" panose="020B0604020202020204" pitchFamily="34" charset="0"/>
              </a:rPr>
              <a:t>A Section 42 enquiry can make a significant difference in addressing self-neglect and other forms of abuse or neglect. Here are some key impacts:</a:t>
            </a:r>
            <a:endParaRPr lang="en-GB"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25127A-8F33-7197-CC28-10813B3F2301}"/>
              </a:ext>
            </a:extLst>
          </p:cNvPr>
          <p:cNvSpPr>
            <a:spLocks noGrp="1"/>
          </p:cNvSpPr>
          <p:nvPr>
            <p:ph idx="1"/>
          </p:nvPr>
        </p:nvSpPr>
        <p:spPr>
          <a:xfrm>
            <a:off x="306859" y="1690687"/>
            <a:ext cx="11592698" cy="5019031"/>
          </a:xfrm>
        </p:spPr>
        <p:txBody>
          <a:bodyPr>
            <a:normAutofit fontScale="25000" lnSpcReduction="20000"/>
          </a:bodyPr>
          <a:lstStyle/>
          <a:p>
            <a:pPr algn="l"/>
            <a:endParaRPr lang="en-GB" b="0" i="0" dirty="0">
              <a:solidFill>
                <a:srgbClr val="242424"/>
              </a:solidFill>
              <a:effectLst/>
              <a:latin typeface="Segoe UI" panose="020B0502040204020203" pitchFamily="34" charset="0"/>
            </a:endParaRPr>
          </a:p>
          <a:p>
            <a:pPr algn="l">
              <a:lnSpc>
                <a:spcPct val="120000"/>
              </a:lnSpc>
              <a:buFont typeface="+mj-lt"/>
              <a:buAutoNum type="arabicPeriod"/>
            </a:pPr>
            <a:r>
              <a:rPr lang="en-GB" sz="6400" b="1" i="0" dirty="0">
                <a:solidFill>
                  <a:srgbClr val="242424"/>
                </a:solidFill>
                <a:effectLst/>
                <a:latin typeface="Arial" panose="020B0604020202020204" pitchFamily="34" charset="0"/>
                <a:cs typeface="Arial" panose="020B0604020202020204" pitchFamily="34" charset="0"/>
              </a:rPr>
              <a:t>Identification of Needs</a:t>
            </a:r>
            <a:r>
              <a:rPr lang="en-GB" sz="6400" b="0" i="0" dirty="0">
                <a:solidFill>
                  <a:srgbClr val="242424"/>
                </a:solidFill>
                <a:effectLst/>
                <a:latin typeface="Arial" panose="020B0604020202020204" pitchFamily="34" charset="0"/>
                <a:cs typeface="Arial" panose="020B0604020202020204" pitchFamily="34" charset="0"/>
              </a:rPr>
              <a:t>: The enquiry helps to identify the specific needs of the individual, including any underlying issues contributing to self-neglect</a:t>
            </a:r>
          </a:p>
          <a:p>
            <a:pPr algn="l">
              <a:lnSpc>
                <a:spcPct val="120000"/>
              </a:lnSpc>
              <a:buFont typeface="+mj-lt"/>
              <a:buAutoNum type="arabicPeriod"/>
            </a:pPr>
            <a:r>
              <a:rPr lang="en-GB" sz="6400" b="1" i="0" dirty="0">
                <a:solidFill>
                  <a:srgbClr val="242424"/>
                </a:solidFill>
                <a:effectLst/>
                <a:latin typeface="Arial" panose="020B0604020202020204" pitchFamily="34" charset="0"/>
                <a:cs typeface="Arial" panose="020B0604020202020204" pitchFamily="34" charset="0"/>
              </a:rPr>
              <a:t>Protection and Safety</a:t>
            </a:r>
            <a:r>
              <a:rPr lang="en-GB" sz="6400" b="0" i="0" dirty="0">
                <a:solidFill>
                  <a:srgbClr val="242424"/>
                </a:solidFill>
                <a:effectLst/>
                <a:latin typeface="Arial" panose="020B0604020202020204" pitchFamily="34" charset="0"/>
                <a:cs typeface="Arial" panose="020B0604020202020204" pitchFamily="34" charset="0"/>
              </a:rPr>
              <a:t>: It aims to determine what actions are necessary to protect the individual from harm. This might include creating a safeguarding plan to address immediate risks</a:t>
            </a:r>
          </a:p>
          <a:p>
            <a:pPr algn="l">
              <a:lnSpc>
                <a:spcPct val="120000"/>
              </a:lnSpc>
              <a:buFont typeface="+mj-lt"/>
              <a:buAutoNum type="arabicPeriod"/>
            </a:pPr>
            <a:r>
              <a:rPr lang="en-GB" sz="6400" b="1" i="0" dirty="0">
                <a:solidFill>
                  <a:srgbClr val="242424"/>
                </a:solidFill>
                <a:effectLst/>
                <a:latin typeface="Arial" panose="020B0604020202020204" pitchFamily="34" charset="0"/>
                <a:cs typeface="Arial" panose="020B0604020202020204" pitchFamily="34" charset="0"/>
              </a:rPr>
              <a:t>Multi-Agency Collaboration</a:t>
            </a:r>
            <a:r>
              <a:rPr lang="en-GB" sz="6400" b="0" i="0" dirty="0">
                <a:solidFill>
                  <a:srgbClr val="242424"/>
                </a:solidFill>
                <a:effectLst/>
                <a:latin typeface="Arial" panose="020B0604020202020204" pitchFamily="34" charset="0"/>
                <a:cs typeface="Arial" panose="020B0604020202020204" pitchFamily="34" charset="0"/>
              </a:rPr>
              <a:t>: s42 enquiries often involve multiple agencies working together, such as social services, healthcare providers, and community organizations. This ensures a comprehensive approach to support</a:t>
            </a:r>
          </a:p>
          <a:p>
            <a:pPr algn="l">
              <a:lnSpc>
                <a:spcPct val="120000"/>
              </a:lnSpc>
              <a:buFont typeface="+mj-lt"/>
              <a:buAutoNum type="arabicPeriod"/>
            </a:pPr>
            <a:r>
              <a:rPr lang="en-GB" sz="6400" b="1" i="0" dirty="0">
                <a:solidFill>
                  <a:srgbClr val="242424"/>
                </a:solidFill>
                <a:effectLst/>
                <a:latin typeface="Arial" panose="020B0604020202020204" pitchFamily="34" charset="0"/>
                <a:cs typeface="Arial" panose="020B0604020202020204" pitchFamily="34" charset="0"/>
              </a:rPr>
              <a:t>Empowerment and Involvement</a:t>
            </a:r>
            <a:r>
              <a:rPr lang="en-GB" sz="6400" b="0" i="0" dirty="0">
                <a:solidFill>
                  <a:srgbClr val="242424"/>
                </a:solidFill>
                <a:effectLst/>
                <a:latin typeface="Arial" panose="020B0604020202020204" pitchFamily="34" charset="0"/>
                <a:cs typeface="Arial" panose="020B0604020202020204" pitchFamily="34" charset="0"/>
              </a:rPr>
              <a:t>: The process involves the individual in decision-making as much as possible, respecting their views and wishes. This can empower them to take an active role in their own care and support</a:t>
            </a:r>
          </a:p>
          <a:p>
            <a:pPr algn="l">
              <a:lnSpc>
                <a:spcPct val="120000"/>
              </a:lnSpc>
              <a:buFont typeface="+mj-lt"/>
              <a:buAutoNum type="arabicPeriod"/>
            </a:pPr>
            <a:r>
              <a:rPr lang="en-GB" sz="6400" b="1" i="0" dirty="0">
                <a:solidFill>
                  <a:srgbClr val="242424"/>
                </a:solidFill>
                <a:effectLst/>
                <a:latin typeface="Arial" panose="020B0604020202020204" pitchFamily="34" charset="0"/>
                <a:cs typeface="Arial" panose="020B0604020202020204" pitchFamily="34" charset="0"/>
              </a:rPr>
              <a:t>Long-Term Support</a:t>
            </a:r>
            <a:r>
              <a:rPr lang="en-GB" sz="6400" b="0" i="0" dirty="0">
                <a:solidFill>
                  <a:srgbClr val="242424"/>
                </a:solidFill>
                <a:effectLst/>
                <a:latin typeface="Arial" panose="020B0604020202020204" pitchFamily="34" charset="0"/>
                <a:cs typeface="Arial" panose="020B0604020202020204" pitchFamily="34" charset="0"/>
              </a:rPr>
              <a:t>: Beyond immediate protection, the enquiry can lead to ongoing long-term support plans that address ongoing needs and help prevent future instances of self-neglect</a:t>
            </a:r>
          </a:p>
          <a:p>
            <a:pPr marL="0" indent="0" algn="l">
              <a:lnSpc>
                <a:spcPct val="120000"/>
              </a:lnSpc>
              <a:buNone/>
            </a:pPr>
            <a:r>
              <a:rPr lang="en-GB" sz="6400" b="0" i="0" dirty="0">
                <a:solidFill>
                  <a:srgbClr val="242424"/>
                </a:solidFill>
                <a:effectLst/>
                <a:latin typeface="Arial" panose="020B0604020202020204" pitchFamily="34" charset="0"/>
                <a:cs typeface="Arial" panose="020B0604020202020204" pitchFamily="34" charset="0"/>
              </a:rPr>
              <a:t>Overall, an s42 enquiry provides a structured and thorough approach to safeguarding, ensuring that the individual's wellbeing is prioritized and that they receive the necessary support and protection.</a:t>
            </a:r>
          </a:p>
          <a:p>
            <a:pPr marL="0" indent="0" algn="ctr">
              <a:lnSpc>
                <a:spcPct val="120000"/>
              </a:lnSpc>
              <a:buNone/>
            </a:pPr>
            <a:r>
              <a:rPr lang="en-GB" sz="12800" b="1" dirty="0">
                <a:latin typeface="Arial" panose="020B0604020202020204" pitchFamily="34" charset="0"/>
                <a:cs typeface="Arial" panose="020B0604020202020204" pitchFamily="34" charset="0"/>
              </a:rPr>
              <a:t>Would this have made a difference for Sam? </a:t>
            </a:r>
          </a:p>
          <a:p>
            <a:pPr marL="0" indent="0" algn="ctr">
              <a:lnSpc>
                <a:spcPct val="120000"/>
              </a:lnSpc>
              <a:buNone/>
            </a:pPr>
            <a:endParaRPr lang="en-GB" sz="1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5297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HAPPENS : </a:t>
            </a:r>
          </a:p>
        </p:txBody>
      </p:sp>
      <p:sp>
        <p:nvSpPr>
          <p:cNvPr id="3" name="TextBox 2"/>
          <p:cNvSpPr txBox="1"/>
          <p:nvPr/>
        </p:nvSpPr>
        <p:spPr>
          <a:xfrm>
            <a:off x="2567608" y="1268761"/>
            <a:ext cx="7272808" cy="2031325"/>
          </a:xfrm>
          <a:prstGeom prst="rect">
            <a:avLst/>
          </a:prstGeom>
          <a:noFill/>
        </p:spPr>
        <p:txBody>
          <a:bodyPr wrap="square" rtlCol="0">
            <a:spAutoFit/>
          </a:bodyPr>
          <a:lstStyle/>
          <a:p>
            <a:pPr lvl="0"/>
            <a:r>
              <a:rPr lang="en-GB" dirty="0">
                <a:solidFill>
                  <a:srgbClr val="000000"/>
                </a:solidFill>
              </a:rPr>
              <a:t>Messages from the motor neurones gradually stop reaching the muscles. This leads the muscles to weaken, stiffen and waste, which can affect how you walk, talk, eat, drink and breathe. Some people also get changes to their thinking and behaviour, but the disease affects everyone differently. Not all symptoms will affect everyone, or in the same order. Symptoms also progress at varying speeds, which makes the course of the disease difficult to predict.</a:t>
            </a:r>
          </a:p>
        </p:txBody>
      </p:sp>
    </p:spTree>
    <p:extLst>
      <p:ext uri="{BB962C8B-B14F-4D97-AF65-F5344CB8AC3E}">
        <p14:creationId xmlns:p14="http://schemas.microsoft.com/office/powerpoint/2010/main" val="763528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DEMOGRAPHICS</a:t>
            </a:r>
          </a:p>
        </p:txBody>
      </p:sp>
      <p:sp>
        <p:nvSpPr>
          <p:cNvPr id="3" name="Content Placeholder 2"/>
          <p:cNvSpPr>
            <a:spLocks noGrp="1"/>
          </p:cNvSpPr>
          <p:nvPr>
            <p:ph idx="1"/>
          </p:nvPr>
        </p:nvSpPr>
        <p:spPr/>
        <p:txBody>
          <a:bodyPr>
            <a:normAutofit fontScale="85000" lnSpcReduction="10000"/>
          </a:bodyPr>
          <a:lstStyle/>
          <a:p>
            <a:r>
              <a:rPr lang="en-GB" dirty="0"/>
              <a:t>5000 people at any one time in the UK</a:t>
            </a:r>
          </a:p>
          <a:p>
            <a:r>
              <a:rPr lang="en-GB" dirty="0"/>
              <a:t>Risk = 1/300 </a:t>
            </a:r>
          </a:p>
          <a:p>
            <a:r>
              <a:rPr lang="en-GB" dirty="0"/>
              <a:t>Any age, but more likely over 50`s.</a:t>
            </a:r>
          </a:p>
          <a:p>
            <a:r>
              <a:rPr lang="en-GB" dirty="0"/>
              <a:t>Men &amp; women</a:t>
            </a:r>
          </a:p>
          <a:p>
            <a:r>
              <a:rPr lang="en-GB" dirty="0"/>
              <a:t>No known cause, no known cure.</a:t>
            </a:r>
          </a:p>
          <a:p>
            <a:endParaRPr lang="en-GB" dirty="0"/>
          </a:p>
        </p:txBody>
      </p:sp>
      <p:sp>
        <p:nvSpPr>
          <p:cNvPr id="4" name="Text Placeholder 3"/>
          <p:cNvSpPr>
            <a:spLocks noGrp="1"/>
          </p:cNvSpPr>
          <p:nvPr>
            <p:ph type="body" sz="half" idx="2"/>
          </p:nvPr>
        </p:nvSpPr>
        <p:spPr/>
        <p:txBody>
          <a:bodyPr/>
          <a:lstStyle/>
          <a:p>
            <a:r>
              <a:rPr lang="en-GB" dirty="0"/>
              <a:t>WHO DOES IT AFFECT</a:t>
            </a:r>
          </a:p>
        </p:txBody>
      </p:sp>
    </p:spTree>
    <p:extLst>
      <p:ext uri="{BB962C8B-B14F-4D97-AF65-F5344CB8AC3E}">
        <p14:creationId xmlns:p14="http://schemas.microsoft.com/office/powerpoint/2010/main" val="1567190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MND</a:t>
            </a:r>
          </a:p>
        </p:txBody>
      </p:sp>
      <p:sp>
        <p:nvSpPr>
          <p:cNvPr id="3" name="Content Placeholder 2"/>
          <p:cNvSpPr>
            <a:spLocks noGrp="1"/>
          </p:cNvSpPr>
          <p:nvPr>
            <p:ph idx="1"/>
          </p:nvPr>
        </p:nvSpPr>
        <p:spPr/>
        <p:txBody>
          <a:bodyPr/>
          <a:lstStyle/>
          <a:p>
            <a:r>
              <a:rPr lang="en-GB" sz="2400" dirty="0"/>
              <a:t>Amyotrophic Lateral Sclerosis (ALS)</a:t>
            </a:r>
          </a:p>
          <a:p>
            <a:pPr marL="0" indent="0"/>
            <a:endParaRPr lang="en-GB" b="1" dirty="0"/>
          </a:p>
          <a:p>
            <a:r>
              <a:rPr lang="en-GB" sz="2400" b="0" dirty="0"/>
              <a:t>Most common</a:t>
            </a:r>
          </a:p>
          <a:p>
            <a:r>
              <a:rPr lang="en-GB" sz="2400" b="0" dirty="0"/>
              <a:t>Weakness and wasting in the limbs, muscle stiffness &amp; cramps</a:t>
            </a:r>
          </a:p>
          <a:p>
            <a:r>
              <a:rPr lang="en-GB" sz="2400" b="0" dirty="0"/>
              <a:t>Initially may report tripping / dropping things</a:t>
            </a:r>
          </a:p>
          <a:p>
            <a:r>
              <a:rPr lang="en-GB" sz="2400" b="0" dirty="0"/>
              <a:t>Life expectancy = 2-5 years from onset of symptoms</a:t>
            </a:r>
          </a:p>
        </p:txBody>
      </p:sp>
    </p:spTree>
    <p:extLst>
      <p:ext uri="{BB962C8B-B14F-4D97-AF65-F5344CB8AC3E}">
        <p14:creationId xmlns:p14="http://schemas.microsoft.com/office/powerpoint/2010/main" val="240320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0709" y="260649"/>
            <a:ext cx="8064896" cy="3477875"/>
          </a:xfrm>
          <a:prstGeom prst="rect">
            <a:avLst/>
          </a:prstGeom>
        </p:spPr>
        <p:txBody>
          <a:bodyPr wrap="square">
            <a:spAutoFit/>
          </a:bodyPr>
          <a:lstStyle/>
          <a:p>
            <a:r>
              <a:rPr lang="en-GB" sz="2400" b="1" dirty="0"/>
              <a:t>Bulbar onset MND or Progressive bulbar palsy (PBP): </a:t>
            </a:r>
          </a:p>
          <a:p>
            <a:endParaRPr lang="en-GB" b="1" dirty="0"/>
          </a:p>
          <a:p>
            <a:endParaRPr lang="en-GB" b="1" dirty="0"/>
          </a:p>
          <a:p>
            <a:r>
              <a:rPr lang="en-GB" sz="2000" dirty="0"/>
              <a:t>PBP affects a smaller number of people </a:t>
            </a:r>
          </a:p>
          <a:p>
            <a:endParaRPr lang="en-GB" sz="2000" dirty="0"/>
          </a:p>
          <a:p>
            <a:r>
              <a:rPr lang="en-GB" sz="2000" dirty="0"/>
              <a:t>Mainly affects the muscles of the face, throat and tongue. </a:t>
            </a:r>
          </a:p>
          <a:p>
            <a:endParaRPr lang="en-GB" sz="2000" dirty="0"/>
          </a:p>
          <a:p>
            <a:r>
              <a:rPr lang="en-GB" sz="2000" dirty="0"/>
              <a:t>Early symptoms may include slurring of speech or difficulty swallowing.</a:t>
            </a:r>
          </a:p>
          <a:p>
            <a:r>
              <a:rPr lang="en-GB" sz="2000" dirty="0"/>
              <a:t> </a:t>
            </a:r>
          </a:p>
          <a:p>
            <a:r>
              <a:rPr lang="en-GB" sz="2000" dirty="0"/>
              <a:t>Life expectancy is between six months and three years from onset of symptoms.</a:t>
            </a:r>
          </a:p>
        </p:txBody>
      </p:sp>
    </p:spTree>
    <p:extLst>
      <p:ext uri="{BB962C8B-B14F-4D97-AF65-F5344CB8AC3E}">
        <p14:creationId xmlns:p14="http://schemas.microsoft.com/office/powerpoint/2010/main" val="2519198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3592" y="260649"/>
            <a:ext cx="7560840" cy="2616101"/>
          </a:xfrm>
          <a:prstGeom prst="rect">
            <a:avLst/>
          </a:prstGeom>
        </p:spPr>
        <p:txBody>
          <a:bodyPr wrap="square">
            <a:spAutoFit/>
          </a:bodyPr>
          <a:lstStyle/>
          <a:p>
            <a:r>
              <a:rPr lang="en-GB" sz="2800" b="1" dirty="0"/>
              <a:t>Progressive muscular atrophy (PMA): </a:t>
            </a:r>
          </a:p>
          <a:p>
            <a:endParaRPr lang="en-GB" b="1" dirty="0"/>
          </a:p>
          <a:p>
            <a:endParaRPr lang="en-GB" b="1" dirty="0"/>
          </a:p>
          <a:p>
            <a:r>
              <a:rPr lang="en-GB" sz="2000" dirty="0"/>
              <a:t>PMA affects only a small proportion of people. </a:t>
            </a:r>
          </a:p>
          <a:p>
            <a:endParaRPr lang="en-GB" sz="2000" dirty="0"/>
          </a:p>
          <a:p>
            <a:r>
              <a:rPr lang="en-GB" sz="2000" dirty="0"/>
              <a:t>Early symptoms may show as weakness or clumsiness of the hands. </a:t>
            </a:r>
          </a:p>
          <a:p>
            <a:endParaRPr lang="en-GB" sz="2000" dirty="0"/>
          </a:p>
          <a:p>
            <a:r>
              <a:rPr lang="en-GB" sz="2000" dirty="0"/>
              <a:t>Life expectancy is usually more than five years. </a:t>
            </a:r>
          </a:p>
        </p:txBody>
      </p:sp>
    </p:spTree>
    <p:extLst>
      <p:ext uri="{BB962C8B-B14F-4D97-AF65-F5344CB8AC3E}">
        <p14:creationId xmlns:p14="http://schemas.microsoft.com/office/powerpoint/2010/main" val="1563832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55000" lnSpcReduction="20000"/>
          </a:bodyPr>
          <a:lstStyle/>
          <a:p>
            <a:r>
              <a:rPr lang="en-GB" sz="2900" dirty="0"/>
              <a:t>Primary lateral sclerosis (PLS): </a:t>
            </a:r>
          </a:p>
          <a:p>
            <a:endParaRPr lang="en-GB" dirty="0"/>
          </a:p>
          <a:p>
            <a:pPr marL="457200" indent="-457200">
              <a:buFont typeface="Arial" panose="020B0604020202020204" pitchFamily="34" charset="0"/>
              <a:buChar char="•"/>
            </a:pPr>
            <a:r>
              <a:rPr lang="en-GB" b="0" dirty="0"/>
              <a:t>PLS is a rare form of MND</a:t>
            </a:r>
          </a:p>
          <a:p>
            <a:pPr marL="0" indent="0"/>
            <a:endParaRPr lang="en-GB" b="0" dirty="0"/>
          </a:p>
          <a:p>
            <a:pPr marL="457200" indent="-457200">
              <a:buFont typeface="Arial" panose="020B0604020202020204" pitchFamily="34" charset="0"/>
              <a:buChar char="•"/>
            </a:pPr>
            <a:r>
              <a:rPr lang="en-GB" b="0" dirty="0"/>
              <a:t>mainly weakness and stiffness that usually begins in the lower limbs,</a:t>
            </a:r>
          </a:p>
          <a:p>
            <a:pPr algn="ctr"/>
            <a:r>
              <a:rPr lang="en-GB" b="0" dirty="0"/>
              <a:t> </a:t>
            </a:r>
          </a:p>
          <a:p>
            <a:pPr marL="457200" indent="-457200">
              <a:buFont typeface="Arial" panose="020B0604020202020204" pitchFamily="34" charset="0"/>
              <a:buChar char="•"/>
            </a:pPr>
            <a:r>
              <a:rPr lang="en-GB" b="0" dirty="0"/>
              <a:t>many people experience additional problems with their speech and various other symptoms. </a:t>
            </a:r>
          </a:p>
          <a:p>
            <a:pPr marL="457200" indent="-457200">
              <a:buFont typeface="Arial" panose="020B0604020202020204" pitchFamily="34" charset="0"/>
              <a:buChar char="•"/>
            </a:pPr>
            <a:endParaRPr lang="en-GB" b="0" dirty="0"/>
          </a:p>
          <a:p>
            <a:pPr marL="457200" indent="-457200">
              <a:buFont typeface="Arial" panose="020B0604020202020204" pitchFamily="34" charset="0"/>
              <a:buChar char="•"/>
            </a:pPr>
            <a:r>
              <a:rPr lang="en-GB" b="0" dirty="0"/>
              <a:t>Life expectancy can be 10 – 20 years or more.</a:t>
            </a:r>
          </a:p>
        </p:txBody>
      </p:sp>
      <p:sp>
        <p:nvSpPr>
          <p:cNvPr id="3" name="Content Placeholder 2"/>
          <p:cNvSpPr>
            <a:spLocks noGrp="1"/>
          </p:cNvSpPr>
          <p:nvPr>
            <p:ph sz="half" idx="2"/>
          </p:nvPr>
        </p:nvSpPr>
        <p:spPr/>
        <p:txBody>
          <a:bodyPr>
            <a:normAutofit fontScale="55000" lnSpcReduction="20000"/>
          </a:bodyPr>
          <a:lstStyle/>
          <a:p>
            <a:r>
              <a:rPr lang="en-GB" dirty="0"/>
              <a:t>Kennedy’s disease (also known as spinal bulbar muscular atrophy or SBMA): </a:t>
            </a:r>
          </a:p>
          <a:p>
            <a:endParaRPr lang="en-GB" b="0" dirty="0"/>
          </a:p>
          <a:p>
            <a:pPr marL="457200" indent="-457200">
              <a:buFont typeface="Arial" panose="020B0604020202020204" pitchFamily="34" charset="0"/>
              <a:buChar char="•"/>
            </a:pPr>
            <a:r>
              <a:rPr lang="en-GB" b="0" dirty="0"/>
              <a:t>While not a type of MND, Kennedy's disease has similar symptoms. </a:t>
            </a:r>
          </a:p>
          <a:p>
            <a:pPr marL="457200" indent="-457200">
              <a:buFont typeface="Arial" panose="020B0604020202020204" pitchFamily="34" charset="0"/>
              <a:buChar char="•"/>
            </a:pPr>
            <a:r>
              <a:rPr lang="en-GB" b="0" dirty="0"/>
              <a:t>Caused by a genetic mutation.</a:t>
            </a:r>
          </a:p>
          <a:p>
            <a:pPr marL="457200" indent="-457200">
              <a:buFont typeface="Arial" panose="020B0604020202020204" pitchFamily="34" charset="0"/>
              <a:buChar char="•"/>
            </a:pPr>
            <a:r>
              <a:rPr lang="en-GB" b="0" dirty="0"/>
              <a:t>It is a rare condition affecting the motor neurones, with increasing weakness and wasting of the muscles. </a:t>
            </a:r>
          </a:p>
          <a:p>
            <a:pPr marL="457200" indent="-457200">
              <a:buFont typeface="Arial" panose="020B0604020202020204" pitchFamily="34" charset="0"/>
              <a:buChar char="•"/>
            </a:pPr>
            <a:r>
              <a:rPr lang="en-GB" b="0" dirty="0"/>
              <a:t>Causes hormonal changes. </a:t>
            </a:r>
          </a:p>
          <a:p>
            <a:pPr marL="457200" indent="-457200">
              <a:buFont typeface="Arial" panose="020B0604020202020204" pitchFamily="34" charset="0"/>
              <a:buChar char="•"/>
            </a:pPr>
            <a:r>
              <a:rPr lang="en-GB" b="0" dirty="0"/>
              <a:t>Life expectancy  = average life span</a:t>
            </a:r>
          </a:p>
        </p:txBody>
      </p:sp>
      <p:sp>
        <p:nvSpPr>
          <p:cNvPr id="4" name="Title 3"/>
          <p:cNvSpPr>
            <a:spLocks noGrp="1"/>
          </p:cNvSpPr>
          <p:nvPr>
            <p:ph type="title"/>
          </p:nvPr>
        </p:nvSpPr>
        <p:spPr/>
        <p:txBody>
          <a:bodyPr/>
          <a:lstStyle/>
          <a:p>
            <a:r>
              <a:rPr lang="en-GB" dirty="0"/>
              <a:t>Cont. </a:t>
            </a:r>
          </a:p>
        </p:txBody>
      </p:sp>
    </p:spTree>
    <p:extLst>
      <p:ext uri="{BB962C8B-B14F-4D97-AF65-F5344CB8AC3E}">
        <p14:creationId xmlns:p14="http://schemas.microsoft.com/office/powerpoint/2010/main" val="41038080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759</TotalTime>
  <Words>3246</Words>
  <Application>Microsoft Office PowerPoint</Application>
  <PresentationFormat>Widescreen</PresentationFormat>
  <Paragraphs>245</Paragraphs>
  <Slides>38</Slides>
  <Notes>0</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Aptos</vt:lpstr>
      <vt:lpstr>Aptos Display</vt:lpstr>
      <vt:lpstr>Arial</vt:lpstr>
      <vt:lpstr>Calibri</vt:lpstr>
      <vt:lpstr>Franklin Gothic Book</vt:lpstr>
      <vt:lpstr>Franklin Gothic Medium</vt:lpstr>
      <vt:lpstr>Segoe UI</vt:lpstr>
      <vt:lpstr>Wingdings</vt:lpstr>
      <vt:lpstr>Angles</vt:lpstr>
      <vt:lpstr>Office Theme</vt:lpstr>
      <vt:lpstr>Motor Neurone Disease</vt:lpstr>
      <vt:lpstr>PowerPoint Presentation</vt:lpstr>
      <vt:lpstr>WHAT IS MND</vt:lpstr>
      <vt:lpstr>WHAT HAPPENS : </vt:lpstr>
      <vt:lpstr>DEMOGRAPHICS</vt:lpstr>
      <vt:lpstr>Types of MND</vt:lpstr>
      <vt:lpstr>PowerPoint Presentation</vt:lpstr>
      <vt:lpstr>PowerPoint Presentation</vt:lpstr>
      <vt:lpstr>Cont. </vt:lpstr>
      <vt:lpstr>PowerPoint Presentation</vt:lpstr>
      <vt:lpstr>PowerPoint Presentation</vt:lpstr>
      <vt:lpstr>What`s the treatment plan</vt:lpstr>
      <vt:lpstr>Management team</vt:lpstr>
      <vt:lpstr>Contact information MNDA</vt:lpstr>
      <vt:lpstr>PowerPoint Presentation</vt:lpstr>
      <vt:lpstr>PowerPoint Presentation</vt:lpstr>
      <vt:lpstr>PowerPoint Presentation</vt:lpstr>
      <vt:lpstr>Sam – a real person</vt:lpstr>
      <vt:lpstr>Key thought…</vt:lpstr>
      <vt:lpstr>Sam’s experience</vt:lpstr>
      <vt:lpstr>Findings (1/5) – Coordination of Support</vt:lpstr>
      <vt:lpstr>Findings (2/5) – Mental Capacity</vt:lpstr>
      <vt:lpstr>Findings (3/5) – Communication</vt:lpstr>
      <vt:lpstr>Findings (4/5) – Safeguarding (Section 42)</vt:lpstr>
      <vt:lpstr>Findings (5/5) – Other findings</vt:lpstr>
      <vt:lpstr>Sam – A reflection on the learning</vt:lpstr>
      <vt:lpstr>A reflection on the matter of ‘self neglect’ </vt:lpstr>
      <vt:lpstr>Do we all know and understand what self neglect is?</vt:lpstr>
      <vt:lpstr>Self-Neglect</vt:lpstr>
      <vt:lpstr>Self-Neglect in Surrey</vt:lpstr>
      <vt:lpstr> Was there a point in which there were concerns about Sam, that were indicators of self-neglect? </vt:lpstr>
      <vt:lpstr>How can a S42 Enquiry help?</vt:lpstr>
      <vt:lpstr>cont.</vt:lpstr>
      <vt:lpstr>Learning from Safeguarding Adults Reviews  2nd national SAR Analysis</vt:lpstr>
      <vt:lpstr>Learning from Safeguarding Adults Reviews  2nd national SAR Analysis</vt:lpstr>
      <vt:lpstr>Key messages from the 2nd SAR Analysis</vt:lpstr>
      <vt:lpstr>Key messages cont.</vt:lpstr>
      <vt:lpstr> A Section 42 enquiry can make a significant difference in addressing self-neglect and other forms of abuse or neglect. Here are some key impacts:</vt:lpstr>
    </vt:vector>
  </TitlesOfParts>
  <Company>Epsom &amp; St. Helier University Hospitals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Wilson</dc:creator>
  <cp:lastModifiedBy>Karan Sandhu</cp:lastModifiedBy>
  <cp:revision>70</cp:revision>
  <dcterms:created xsi:type="dcterms:W3CDTF">2019-10-04T07:53:46Z</dcterms:created>
  <dcterms:modified xsi:type="dcterms:W3CDTF">2024-12-02T10:42:48Z</dcterms:modified>
</cp:coreProperties>
</file>