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9" r:id="rId6"/>
  </p:sldMasterIdLst>
  <p:notesMasterIdLst>
    <p:notesMasterId r:id="rId34"/>
  </p:notesMasterIdLst>
  <p:sldIdLst>
    <p:sldId id="256" r:id="rId7"/>
    <p:sldId id="838839846" r:id="rId8"/>
    <p:sldId id="258" r:id="rId9"/>
    <p:sldId id="2134804202" r:id="rId10"/>
    <p:sldId id="2134804240" r:id="rId11"/>
    <p:sldId id="2134804237" r:id="rId12"/>
    <p:sldId id="2134804185" r:id="rId13"/>
    <p:sldId id="2134804186" r:id="rId14"/>
    <p:sldId id="2134804187" r:id="rId15"/>
    <p:sldId id="2134804196" r:id="rId16"/>
    <p:sldId id="2134804238" r:id="rId17"/>
    <p:sldId id="2134804204" r:id="rId18"/>
    <p:sldId id="2134804217" r:id="rId19"/>
    <p:sldId id="2134804219" r:id="rId20"/>
    <p:sldId id="2134804218" r:id="rId21"/>
    <p:sldId id="2134804190" r:id="rId22"/>
    <p:sldId id="2134804239" r:id="rId23"/>
    <p:sldId id="2134804207" r:id="rId24"/>
    <p:sldId id="2134804208" r:id="rId25"/>
    <p:sldId id="2134804194" r:id="rId26"/>
    <p:sldId id="2134804206" r:id="rId27"/>
    <p:sldId id="2134804241" r:id="rId28"/>
    <p:sldId id="2134804229" r:id="rId29"/>
    <p:sldId id="2134804232" r:id="rId30"/>
    <p:sldId id="2134804233" r:id="rId31"/>
    <p:sldId id="2134804231" r:id="rId32"/>
    <p:sldId id="21348040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00"/>
    <a:srgbClr val="006666"/>
    <a:srgbClr val="4FF23E"/>
    <a:srgbClr val="1FE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2DC6C-5C05-4A6B-8F4E-6B92499A33A0}" v="4" dt="2025-01-21T15:11:54.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41" autoAdjust="0"/>
  </p:normalViewPr>
  <p:slideViewPr>
    <p:cSldViewPr snapToGrid="0">
      <p:cViewPr varScale="1">
        <p:scale>
          <a:sx n="95" d="100"/>
          <a:sy n="95" d="100"/>
        </p:scale>
        <p:origin x="11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GB" sz="1600" b="1"/>
              <a:t>Experience of multiple disadvantage</a:t>
            </a:r>
          </a:p>
          <a:p>
            <a:pPr>
              <a:defRPr sz="1600" b="1"/>
            </a:pPr>
            <a:r>
              <a:rPr lang="en-GB" sz="1600" b="1"/>
              <a:t>(Bridge the Gap clients March 2023-May 2024)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2647033578633998E-2"/>
          <c:y val="0.29319013912618991"/>
          <c:w val="0.92440402780977682"/>
          <c:h val="0.4687159223476367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B2A6F"/>
              </a:solidFill>
              <a:ln>
                <a:solidFill>
                  <a:srgbClr val="DB2A6F"/>
                </a:solidFill>
              </a:ln>
              <a:effectLst/>
            </c:spPr>
            <c:extLst>
              <c:ext xmlns:c16="http://schemas.microsoft.com/office/drawing/2014/chart" uri="{C3380CC4-5D6E-409C-BE32-E72D297353CC}">
                <c16:uniqueId val="{00000001-8BBD-46BD-9F80-92D79A5C6BFB}"/>
              </c:ext>
            </c:extLst>
          </c:dPt>
          <c:dPt>
            <c:idx val="1"/>
            <c:invertIfNegative val="0"/>
            <c:bubble3D val="0"/>
            <c:spPr>
              <a:solidFill>
                <a:srgbClr val="3FA535"/>
              </a:solidFill>
              <a:ln>
                <a:noFill/>
              </a:ln>
              <a:effectLst/>
            </c:spPr>
            <c:extLst>
              <c:ext xmlns:c16="http://schemas.microsoft.com/office/drawing/2014/chart" uri="{C3380CC4-5D6E-409C-BE32-E72D297353CC}">
                <c16:uniqueId val="{00000003-8BBD-46BD-9F80-92D79A5C6BFB}"/>
              </c:ext>
            </c:extLst>
          </c:dPt>
          <c:dPt>
            <c:idx val="2"/>
            <c:invertIfNegative val="0"/>
            <c:bubble3D val="0"/>
            <c:spPr>
              <a:solidFill>
                <a:srgbClr val="009EE3"/>
              </a:solidFill>
              <a:ln>
                <a:solidFill>
                  <a:srgbClr val="009EE3"/>
                </a:solidFill>
              </a:ln>
              <a:effectLst/>
            </c:spPr>
            <c:extLst>
              <c:ext xmlns:c16="http://schemas.microsoft.com/office/drawing/2014/chart" uri="{C3380CC4-5D6E-409C-BE32-E72D297353CC}">
                <c16:uniqueId val="{00000005-8BBD-46BD-9F80-92D79A5C6BFB}"/>
              </c:ext>
            </c:extLst>
          </c:dPt>
          <c:dPt>
            <c:idx val="3"/>
            <c:invertIfNegative val="0"/>
            <c:bubble3D val="0"/>
            <c:spPr>
              <a:solidFill>
                <a:srgbClr val="FFE000"/>
              </a:solidFill>
              <a:ln>
                <a:noFill/>
              </a:ln>
              <a:effectLst/>
            </c:spPr>
            <c:extLst>
              <c:ext xmlns:c16="http://schemas.microsoft.com/office/drawing/2014/chart" uri="{C3380CC4-5D6E-409C-BE32-E72D297353CC}">
                <c16:uniqueId val="{00000007-8BBD-46BD-9F80-92D79A5C6BFB}"/>
              </c:ext>
            </c:extLst>
          </c:dPt>
          <c:dPt>
            <c:idx val="4"/>
            <c:invertIfNegative val="0"/>
            <c:bubble3D val="0"/>
            <c:spPr>
              <a:solidFill>
                <a:srgbClr val="F39200"/>
              </a:solidFill>
              <a:ln>
                <a:noFill/>
              </a:ln>
              <a:effectLst/>
            </c:spPr>
            <c:extLst>
              <c:ext xmlns:c16="http://schemas.microsoft.com/office/drawing/2014/chart" uri="{C3380CC4-5D6E-409C-BE32-E72D297353CC}">
                <c16:uniqueId val="{00000009-8BBD-46BD-9F80-92D79A5C6BF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Domestic abuse</c:v>
                </c:pt>
                <c:pt idx="1">
                  <c:v>Homelessness</c:v>
                </c:pt>
                <c:pt idx="2">
                  <c:v>Mental health</c:v>
                </c:pt>
                <c:pt idx="3">
                  <c:v>Substance use</c:v>
                </c:pt>
                <c:pt idx="4">
                  <c:v>Contact with the criminal justice system</c:v>
                </c:pt>
              </c:strCache>
            </c:strRef>
          </c:cat>
          <c:val>
            <c:numRef>
              <c:f>Sheet1!$C$3:$C$7</c:f>
              <c:numCache>
                <c:formatCode>General</c:formatCode>
                <c:ptCount val="5"/>
                <c:pt idx="0">
                  <c:v>33</c:v>
                </c:pt>
                <c:pt idx="1">
                  <c:v>73</c:v>
                </c:pt>
                <c:pt idx="2">
                  <c:v>113</c:v>
                </c:pt>
                <c:pt idx="3">
                  <c:v>96</c:v>
                </c:pt>
                <c:pt idx="4">
                  <c:v>50</c:v>
                </c:pt>
              </c:numCache>
            </c:numRef>
          </c:val>
          <c:extLst>
            <c:ext xmlns:c16="http://schemas.microsoft.com/office/drawing/2014/chart" uri="{C3380CC4-5D6E-409C-BE32-E72D297353CC}">
              <c16:uniqueId val="{0000000A-8BBD-46BD-9F80-92D79A5C6BFB}"/>
            </c:ext>
          </c:extLst>
        </c:ser>
        <c:dLbls>
          <c:dLblPos val="outEnd"/>
          <c:showLegendKey val="0"/>
          <c:showVal val="1"/>
          <c:showCatName val="0"/>
          <c:showSerName val="0"/>
          <c:showPercent val="0"/>
          <c:showBubbleSize val="0"/>
        </c:dLbls>
        <c:gapWidth val="219"/>
        <c:overlap val="-27"/>
        <c:axId val="1121300160"/>
        <c:axId val="1121301120"/>
      </c:barChart>
      <c:catAx>
        <c:axId val="112130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21301120"/>
        <c:crosses val="autoZero"/>
        <c:auto val="1"/>
        <c:lblAlgn val="ctr"/>
        <c:lblOffset val="100"/>
        <c:noMultiLvlLbl val="0"/>
      </c:catAx>
      <c:valAx>
        <c:axId val="112130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2130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50000"/>
        </a:schemeClr>
      </a:solid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7AC52-C483-4661-AC9A-138171D7924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DEE360-BE25-4B0F-BB85-4FD99CEB8ED1}">
      <dgm:prSet/>
      <dgm:spPr/>
      <dgm:t>
        <a:bodyPr/>
        <a:lstStyle/>
        <a:p>
          <a:r>
            <a:rPr lang="en-GB"/>
            <a:t>Openness</a:t>
          </a:r>
          <a:endParaRPr lang="en-US"/>
        </a:p>
      </dgm:t>
    </dgm:pt>
    <dgm:pt modelId="{D7121FAD-A622-4C09-823F-4FFC66C91D56}" type="parTrans" cxnId="{5184C429-CFB9-4FEA-A9C5-C4E7A3DE55A2}">
      <dgm:prSet/>
      <dgm:spPr/>
      <dgm:t>
        <a:bodyPr/>
        <a:lstStyle/>
        <a:p>
          <a:endParaRPr lang="en-US"/>
        </a:p>
      </dgm:t>
    </dgm:pt>
    <dgm:pt modelId="{635F75FA-8AC0-403F-A6EC-C4F1984229A1}" type="sibTrans" cxnId="{5184C429-CFB9-4FEA-A9C5-C4E7A3DE55A2}">
      <dgm:prSet/>
      <dgm:spPr/>
      <dgm:t>
        <a:bodyPr/>
        <a:lstStyle/>
        <a:p>
          <a:endParaRPr lang="en-US"/>
        </a:p>
      </dgm:t>
    </dgm:pt>
    <dgm:pt modelId="{548D91AC-66FC-49B8-A3B5-DDE9F70CE57D}">
      <dgm:prSet/>
      <dgm:spPr/>
      <dgm:t>
        <a:bodyPr/>
        <a:lstStyle/>
        <a:p>
          <a:r>
            <a:rPr lang="en-GB"/>
            <a:t>Transparency</a:t>
          </a:r>
          <a:endParaRPr lang="en-US"/>
        </a:p>
      </dgm:t>
    </dgm:pt>
    <dgm:pt modelId="{05FE1D32-4B55-4EF2-AF9E-A85F7F998DA9}" type="parTrans" cxnId="{73AC479B-F8C6-4B03-89F9-E10D2CFF93B6}">
      <dgm:prSet/>
      <dgm:spPr/>
      <dgm:t>
        <a:bodyPr/>
        <a:lstStyle/>
        <a:p>
          <a:endParaRPr lang="en-US"/>
        </a:p>
      </dgm:t>
    </dgm:pt>
    <dgm:pt modelId="{58795278-0640-43F0-A7FA-8A3BD9156435}" type="sibTrans" cxnId="{73AC479B-F8C6-4B03-89F9-E10D2CFF93B6}">
      <dgm:prSet/>
      <dgm:spPr/>
      <dgm:t>
        <a:bodyPr/>
        <a:lstStyle/>
        <a:p>
          <a:endParaRPr lang="en-US"/>
        </a:p>
      </dgm:t>
    </dgm:pt>
    <dgm:pt modelId="{D1F909AE-1828-4AB8-BFD8-7D19FC9B4636}">
      <dgm:prSet/>
      <dgm:spPr/>
      <dgm:t>
        <a:bodyPr/>
        <a:lstStyle/>
        <a:p>
          <a:r>
            <a:rPr lang="en-GB"/>
            <a:t>Honesty</a:t>
          </a:r>
          <a:endParaRPr lang="en-US"/>
        </a:p>
      </dgm:t>
    </dgm:pt>
    <dgm:pt modelId="{31CED319-C0A9-473D-84A1-01723A22A6EF}" type="parTrans" cxnId="{849A8876-7F68-4728-A2E9-8A6AAFE5BD82}">
      <dgm:prSet/>
      <dgm:spPr/>
      <dgm:t>
        <a:bodyPr/>
        <a:lstStyle/>
        <a:p>
          <a:endParaRPr lang="en-US"/>
        </a:p>
      </dgm:t>
    </dgm:pt>
    <dgm:pt modelId="{CB03EE55-180E-4C76-85A4-6C2F6CF42030}" type="sibTrans" cxnId="{849A8876-7F68-4728-A2E9-8A6AAFE5BD82}">
      <dgm:prSet/>
      <dgm:spPr/>
      <dgm:t>
        <a:bodyPr/>
        <a:lstStyle/>
        <a:p>
          <a:endParaRPr lang="en-US"/>
        </a:p>
      </dgm:t>
    </dgm:pt>
    <dgm:pt modelId="{27AEF924-E4F7-4E0F-A060-7C600F63D6D7}">
      <dgm:prSet/>
      <dgm:spPr/>
      <dgm:t>
        <a:bodyPr/>
        <a:lstStyle/>
        <a:p>
          <a:r>
            <a:rPr lang="en-GB"/>
            <a:t>Humility</a:t>
          </a:r>
          <a:endParaRPr lang="en-US"/>
        </a:p>
      </dgm:t>
    </dgm:pt>
    <dgm:pt modelId="{801ADF3E-7C2C-44ED-B187-8543A11C4F63}" type="parTrans" cxnId="{3D4FF44F-73CC-46E3-8F7C-EEC1D9C62BEC}">
      <dgm:prSet/>
      <dgm:spPr/>
      <dgm:t>
        <a:bodyPr/>
        <a:lstStyle/>
        <a:p>
          <a:endParaRPr lang="en-US"/>
        </a:p>
      </dgm:t>
    </dgm:pt>
    <dgm:pt modelId="{62F38E88-77AC-4277-ABF6-BD82469A30C9}" type="sibTrans" cxnId="{3D4FF44F-73CC-46E3-8F7C-EEC1D9C62BEC}">
      <dgm:prSet/>
      <dgm:spPr/>
      <dgm:t>
        <a:bodyPr/>
        <a:lstStyle/>
        <a:p>
          <a:endParaRPr lang="en-US"/>
        </a:p>
      </dgm:t>
    </dgm:pt>
    <dgm:pt modelId="{BBA16746-A407-4B8F-A1C5-471195929850}" type="pres">
      <dgm:prSet presAssocID="{9FC7AC52-C483-4661-AC9A-138171D79248}" presName="root" presStyleCnt="0">
        <dgm:presLayoutVars>
          <dgm:dir/>
          <dgm:resizeHandles val="exact"/>
        </dgm:presLayoutVars>
      </dgm:prSet>
      <dgm:spPr/>
    </dgm:pt>
    <dgm:pt modelId="{F74D535B-B13F-4E9B-858E-8C15FA50890B}" type="pres">
      <dgm:prSet presAssocID="{0BDEE360-BE25-4B0F-BB85-4FD99CEB8ED1}" presName="compNode" presStyleCnt="0"/>
      <dgm:spPr/>
    </dgm:pt>
    <dgm:pt modelId="{2EA6996E-76FD-44CE-822D-D28FEE700619}" type="pres">
      <dgm:prSet presAssocID="{0BDEE360-BE25-4B0F-BB85-4FD99CEB8E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BAAED95-28A6-4182-903E-EE2FD8196836}" type="pres">
      <dgm:prSet presAssocID="{0BDEE360-BE25-4B0F-BB85-4FD99CEB8ED1}" presName="spaceRect" presStyleCnt="0"/>
      <dgm:spPr/>
    </dgm:pt>
    <dgm:pt modelId="{F3AD6A37-F85B-4863-A3D8-FCEB5DFED504}" type="pres">
      <dgm:prSet presAssocID="{0BDEE360-BE25-4B0F-BB85-4FD99CEB8ED1}" presName="textRect" presStyleLbl="revTx" presStyleIdx="0" presStyleCnt="4">
        <dgm:presLayoutVars>
          <dgm:chMax val="1"/>
          <dgm:chPref val="1"/>
        </dgm:presLayoutVars>
      </dgm:prSet>
      <dgm:spPr/>
    </dgm:pt>
    <dgm:pt modelId="{56D2D6B3-A4C1-426D-B264-D12C37306CB7}" type="pres">
      <dgm:prSet presAssocID="{635F75FA-8AC0-403F-A6EC-C4F1984229A1}" presName="sibTrans" presStyleCnt="0"/>
      <dgm:spPr/>
    </dgm:pt>
    <dgm:pt modelId="{50841EA5-E1E1-414D-A825-96B4256FEF6A}" type="pres">
      <dgm:prSet presAssocID="{548D91AC-66FC-49B8-A3B5-DDE9F70CE57D}" presName="compNode" presStyleCnt="0"/>
      <dgm:spPr/>
    </dgm:pt>
    <dgm:pt modelId="{9B2A73FF-F0CD-4F44-9D56-3E4175A3BB62}" type="pres">
      <dgm:prSet presAssocID="{548D91AC-66FC-49B8-A3B5-DDE9F70CE5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EEB4E90-EA46-4AC8-B2BF-0044EC298B9B}" type="pres">
      <dgm:prSet presAssocID="{548D91AC-66FC-49B8-A3B5-DDE9F70CE57D}" presName="spaceRect" presStyleCnt="0"/>
      <dgm:spPr/>
    </dgm:pt>
    <dgm:pt modelId="{A3C39FE3-CE7F-4784-B740-B2EB1CDB1D72}" type="pres">
      <dgm:prSet presAssocID="{548D91AC-66FC-49B8-A3B5-DDE9F70CE57D}" presName="textRect" presStyleLbl="revTx" presStyleIdx="1" presStyleCnt="4">
        <dgm:presLayoutVars>
          <dgm:chMax val="1"/>
          <dgm:chPref val="1"/>
        </dgm:presLayoutVars>
      </dgm:prSet>
      <dgm:spPr/>
    </dgm:pt>
    <dgm:pt modelId="{7DE44539-F8AD-40CE-8989-DF792A67659B}" type="pres">
      <dgm:prSet presAssocID="{58795278-0640-43F0-A7FA-8A3BD9156435}" presName="sibTrans" presStyleCnt="0"/>
      <dgm:spPr/>
    </dgm:pt>
    <dgm:pt modelId="{5901CD62-E2A7-494F-9E98-E2629FDE3A24}" type="pres">
      <dgm:prSet presAssocID="{D1F909AE-1828-4AB8-BFD8-7D19FC9B4636}" presName="compNode" presStyleCnt="0"/>
      <dgm:spPr/>
    </dgm:pt>
    <dgm:pt modelId="{C4D0BE3E-C302-4623-99A7-5D7BE11FD3D4}" type="pres">
      <dgm:prSet presAssocID="{D1F909AE-1828-4AB8-BFD8-7D19FC9B46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1BBF232-18BA-405D-B816-1CA4BDE98D0D}" type="pres">
      <dgm:prSet presAssocID="{D1F909AE-1828-4AB8-BFD8-7D19FC9B4636}" presName="spaceRect" presStyleCnt="0"/>
      <dgm:spPr/>
    </dgm:pt>
    <dgm:pt modelId="{618E8F9F-96B6-44A9-AC31-FDA47ED0FD0A}" type="pres">
      <dgm:prSet presAssocID="{D1F909AE-1828-4AB8-BFD8-7D19FC9B4636}" presName="textRect" presStyleLbl="revTx" presStyleIdx="2" presStyleCnt="4">
        <dgm:presLayoutVars>
          <dgm:chMax val="1"/>
          <dgm:chPref val="1"/>
        </dgm:presLayoutVars>
      </dgm:prSet>
      <dgm:spPr/>
    </dgm:pt>
    <dgm:pt modelId="{EEF53466-B789-4634-A84A-E45485A502FB}" type="pres">
      <dgm:prSet presAssocID="{CB03EE55-180E-4C76-85A4-6C2F6CF42030}" presName="sibTrans" presStyleCnt="0"/>
      <dgm:spPr/>
    </dgm:pt>
    <dgm:pt modelId="{85905A64-1D3C-4959-A0BC-509ED3305713}" type="pres">
      <dgm:prSet presAssocID="{27AEF924-E4F7-4E0F-A060-7C600F63D6D7}" presName="compNode" presStyleCnt="0"/>
      <dgm:spPr/>
    </dgm:pt>
    <dgm:pt modelId="{2CAC7FF5-4155-4899-82AD-B4CE48CC7A5C}" type="pres">
      <dgm:prSet presAssocID="{27AEF924-E4F7-4E0F-A060-7C600F63D6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AC22594B-9ED8-445C-B98C-15CC7E438313}" type="pres">
      <dgm:prSet presAssocID="{27AEF924-E4F7-4E0F-A060-7C600F63D6D7}" presName="spaceRect" presStyleCnt="0"/>
      <dgm:spPr/>
    </dgm:pt>
    <dgm:pt modelId="{6EBF5565-B7CC-40DB-B865-07183B08465C}" type="pres">
      <dgm:prSet presAssocID="{27AEF924-E4F7-4E0F-A060-7C600F63D6D7}" presName="textRect" presStyleLbl="revTx" presStyleIdx="3" presStyleCnt="4">
        <dgm:presLayoutVars>
          <dgm:chMax val="1"/>
          <dgm:chPref val="1"/>
        </dgm:presLayoutVars>
      </dgm:prSet>
      <dgm:spPr/>
    </dgm:pt>
  </dgm:ptLst>
  <dgm:cxnLst>
    <dgm:cxn modelId="{DBA2171E-1327-452F-9DD7-C9E30DE032FD}" type="presOf" srcId="{9FC7AC52-C483-4661-AC9A-138171D79248}" destId="{BBA16746-A407-4B8F-A1C5-471195929850}" srcOrd="0" destOrd="0" presId="urn:microsoft.com/office/officeart/2018/2/layout/IconLabelList"/>
    <dgm:cxn modelId="{5184C429-CFB9-4FEA-A9C5-C4E7A3DE55A2}" srcId="{9FC7AC52-C483-4661-AC9A-138171D79248}" destId="{0BDEE360-BE25-4B0F-BB85-4FD99CEB8ED1}" srcOrd="0" destOrd="0" parTransId="{D7121FAD-A622-4C09-823F-4FFC66C91D56}" sibTransId="{635F75FA-8AC0-403F-A6EC-C4F1984229A1}"/>
    <dgm:cxn modelId="{B8158E2C-E142-4BDF-88AD-7AEC71CEBFB8}" type="presOf" srcId="{0BDEE360-BE25-4B0F-BB85-4FD99CEB8ED1}" destId="{F3AD6A37-F85B-4863-A3D8-FCEB5DFED504}" srcOrd="0" destOrd="0" presId="urn:microsoft.com/office/officeart/2018/2/layout/IconLabelList"/>
    <dgm:cxn modelId="{3D4FF44F-73CC-46E3-8F7C-EEC1D9C62BEC}" srcId="{9FC7AC52-C483-4661-AC9A-138171D79248}" destId="{27AEF924-E4F7-4E0F-A060-7C600F63D6D7}" srcOrd="3" destOrd="0" parTransId="{801ADF3E-7C2C-44ED-B187-8543A11C4F63}" sibTransId="{62F38E88-77AC-4277-ABF6-BD82469A30C9}"/>
    <dgm:cxn modelId="{3D17C950-95F1-4618-BBB2-DA63288C2321}" type="presOf" srcId="{548D91AC-66FC-49B8-A3B5-DDE9F70CE57D}" destId="{A3C39FE3-CE7F-4784-B740-B2EB1CDB1D72}" srcOrd="0" destOrd="0" presId="urn:microsoft.com/office/officeart/2018/2/layout/IconLabelList"/>
    <dgm:cxn modelId="{849A8876-7F68-4728-A2E9-8A6AAFE5BD82}" srcId="{9FC7AC52-C483-4661-AC9A-138171D79248}" destId="{D1F909AE-1828-4AB8-BFD8-7D19FC9B4636}" srcOrd="2" destOrd="0" parTransId="{31CED319-C0A9-473D-84A1-01723A22A6EF}" sibTransId="{CB03EE55-180E-4C76-85A4-6C2F6CF42030}"/>
    <dgm:cxn modelId="{73AC479B-F8C6-4B03-89F9-E10D2CFF93B6}" srcId="{9FC7AC52-C483-4661-AC9A-138171D79248}" destId="{548D91AC-66FC-49B8-A3B5-DDE9F70CE57D}" srcOrd="1" destOrd="0" parTransId="{05FE1D32-4B55-4EF2-AF9E-A85F7F998DA9}" sibTransId="{58795278-0640-43F0-A7FA-8A3BD9156435}"/>
    <dgm:cxn modelId="{3F2D36A2-84BE-46BC-8022-5C3FE25D57BE}" type="presOf" srcId="{27AEF924-E4F7-4E0F-A060-7C600F63D6D7}" destId="{6EBF5565-B7CC-40DB-B865-07183B08465C}" srcOrd="0" destOrd="0" presId="urn:microsoft.com/office/officeart/2018/2/layout/IconLabelList"/>
    <dgm:cxn modelId="{C112DBE0-79EB-4F42-9556-6E6F98627948}" type="presOf" srcId="{D1F909AE-1828-4AB8-BFD8-7D19FC9B4636}" destId="{618E8F9F-96B6-44A9-AC31-FDA47ED0FD0A}" srcOrd="0" destOrd="0" presId="urn:microsoft.com/office/officeart/2018/2/layout/IconLabelList"/>
    <dgm:cxn modelId="{B18BF780-E511-4B8E-99AA-8DB7D4F8C699}" type="presParOf" srcId="{BBA16746-A407-4B8F-A1C5-471195929850}" destId="{F74D535B-B13F-4E9B-858E-8C15FA50890B}" srcOrd="0" destOrd="0" presId="urn:microsoft.com/office/officeart/2018/2/layout/IconLabelList"/>
    <dgm:cxn modelId="{718D3050-257A-4DC9-991D-EEC5D259E637}" type="presParOf" srcId="{F74D535B-B13F-4E9B-858E-8C15FA50890B}" destId="{2EA6996E-76FD-44CE-822D-D28FEE700619}" srcOrd="0" destOrd="0" presId="urn:microsoft.com/office/officeart/2018/2/layout/IconLabelList"/>
    <dgm:cxn modelId="{0720C9AA-6664-4286-9001-B87FC6557A58}" type="presParOf" srcId="{F74D535B-B13F-4E9B-858E-8C15FA50890B}" destId="{CBAAED95-28A6-4182-903E-EE2FD8196836}" srcOrd="1" destOrd="0" presId="urn:microsoft.com/office/officeart/2018/2/layout/IconLabelList"/>
    <dgm:cxn modelId="{A4B6EFC7-25B3-4FAD-A34B-8AFE9F5BA905}" type="presParOf" srcId="{F74D535B-B13F-4E9B-858E-8C15FA50890B}" destId="{F3AD6A37-F85B-4863-A3D8-FCEB5DFED504}" srcOrd="2" destOrd="0" presId="urn:microsoft.com/office/officeart/2018/2/layout/IconLabelList"/>
    <dgm:cxn modelId="{4159550C-DF83-40B7-8FFD-A2CACF84D8D5}" type="presParOf" srcId="{BBA16746-A407-4B8F-A1C5-471195929850}" destId="{56D2D6B3-A4C1-426D-B264-D12C37306CB7}" srcOrd="1" destOrd="0" presId="urn:microsoft.com/office/officeart/2018/2/layout/IconLabelList"/>
    <dgm:cxn modelId="{A577D1F5-47C6-4753-8FEA-0E5F67F08AD8}" type="presParOf" srcId="{BBA16746-A407-4B8F-A1C5-471195929850}" destId="{50841EA5-E1E1-414D-A825-96B4256FEF6A}" srcOrd="2" destOrd="0" presId="urn:microsoft.com/office/officeart/2018/2/layout/IconLabelList"/>
    <dgm:cxn modelId="{856B0FC2-3157-4D5F-B1B5-91CAB74E9FD3}" type="presParOf" srcId="{50841EA5-E1E1-414D-A825-96B4256FEF6A}" destId="{9B2A73FF-F0CD-4F44-9D56-3E4175A3BB62}" srcOrd="0" destOrd="0" presId="urn:microsoft.com/office/officeart/2018/2/layout/IconLabelList"/>
    <dgm:cxn modelId="{B2BF752C-F9D8-4491-ABC0-7775DEC37C5B}" type="presParOf" srcId="{50841EA5-E1E1-414D-A825-96B4256FEF6A}" destId="{8EEB4E90-EA46-4AC8-B2BF-0044EC298B9B}" srcOrd="1" destOrd="0" presId="urn:microsoft.com/office/officeart/2018/2/layout/IconLabelList"/>
    <dgm:cxn modelId="{D410F5D1-DD07-4C49-91D0-BE43045E11AE}" type="presParOf" srcId="{50841EA5-E1E1-414D-A825-96B4256FEF6A}" destId="{A3C39FE3-CE7F-4784-B740-B2EB1CDB1D72}" srcOrd="2" destOrd="0" presId="urn:microsoft.com/office/officeart/2018/2/layout/IconLabelList"/>
    <dgm:cxn modelId="{C35A13C5-39DF-4FC8-95FE-5373C7B0CA09}" type="presParOf" srcId="{BBA16746-A407-4B8F-A1C5-471195929850}" destId="{7DE44539-F8AD-40CE-8989-DF792A67659B}" srcOrd="3" destOrd="0" presId="urn:microsoft.com/office/officeart/2018/2/layout/IconLabelList"/>
    <dgm:cxn modelId="{ECF52E40-DE63-46A5-B960-91F6F2CDC38D}" type="presParOf" srcId="{BBA16746-A407-4B8F-A1C5-471195929850}" destId="{5901CD62-E2A7-494F-9E98-E2629FDE3A24}" srcOrd="4" destOrd="0" presId="urn:microsoft.com/office/officeart/2018/2/layout/IconLabelList"/>
    <dgm:cxn modelId="{5DFF49D7-9F0C-49EE-8BB4-A303331B7AB9}" type="presParOf" srcId="{5901CD62-E2A7-494F-9E98-E2629FDE3A24}" destId="{C4D0BE3E-C302-4623-99A7-5D7BE11FD3D4}" srcOrd="0" destOrd="0" presId="urn:microsoft.com/office/officeart/2018/2/layout/IconLabelList"/>
    <dgm:cxn modelId="{DAA44944-DE59-4862-A11B-1C53E4BBBF0F}" type="presParOf" srcId="{5901CD62-E2A7-494F-9E98-E2629FDE3A24}" destId="{B1BBF232-18BA-405D-B816-1CA4BDE98D0D}" srcOrd="1" destOrd="0" presId="urn:microsoft.com/office/officeart/2018/2/layout/IconLabelList"/>
    <dgm:cxn modelId="{64B2155F-B0F6-47EA-908C-41E70408778A}" type="presParOf" srcId="{5901CD62-E2A7-494F-9E98-E2629FDE3A24}" destId="{618E8F9F-96B6-44A9-AC31-FDA47ED0FD0A}" srcOrd="2" destOrd="0" presId="urn:microsoft.com/office/officeart/2018/2/layout/IconLabelList"/>
    <dgm:cxn modelId="{14512188-F0E7-48A9-9EC3-39A634B67162}" type="presParOf" srcId="{BBA16746-A407-4B8F-A1C5-471195929850}" destId="{EEF53466-B789-4634-A84A-E45485A502FB}" srcOrd="5" destOrd="0" presId="urn:microsoft.com/office/officeart/2018/2/layout/IconLabelList"/>
    <dgm:cxn modelId="{F4FDCCCB-F296-4F4B-A71B-AD01F85C5C25}" type="presParOf" srcId="{BBA16746-A407-4B8F-A1C5-471195929850}" destId="{85905A64-1D3C-4959-A0BC-509ED3305713}" srcOrd="6" destOrd="0" presId="urn:microsoft.com/office/officeart/2018/2/layout/IconLabelList"/>
    <dgm:cxn modelId="{878FB99F-CCB6-4E99-ADA5-F84FF46552EA}" type="presParOf" srcId="{85905A64-1D3C-4959-A0BC-509ED3305713}" destId="{2CAC7FF5-4155-4899-82AD-B4CE48CC7A5C}" srcOrd="0" destOrd="0" presId="urn:microsoft.com/office/officeart/2018/2/layout/IconLabelList"/>
    <dgm:cxn modelId="{B92E6AA0-1F7D-4FAD-ABE7-D21CD49F87A2}" type="presParOf" srcId="{85905A64-1D3C-4959-A0BC-509ED3305713}" destId="{AC22594B-9ED8-445C-B98C-15CC7E438313}" srcOrd="1" destOrd="0" presId="urn:microsoft.com/office/officeart/2018/2/layout/IconLabelList"/>
    <dgm:cxn modelId="{D43710B8-18C2-481D-8F8F-579409B28C68}" type="presParOf" srcId="{85905A64-1D3C-4959-A0BC-509ED3305713}" destId="{6EBF5565-B7CC-40DB-B865-07183B08465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6996E-76FD-44CE-822D-D28FEE700619}">
      <dsp:nvSpPr>
        <dsp:cNvPr id="0" name=""/>
        <dsp:cNvSpPr/>
      </dsp:nvSpPr>
      <dsp:spPr>
        <a:xfrm>
          <a:off x="857443" y="931898"/>
          <a:ext cx="923521" cy="923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D6A37-F85B-4863-A3D8-FCEB5DFED504}">
      <dsp:nvSpPr>
        <dsp:cNvPr id="0" name=""/>
        <dsp:cNvSpPr/>
      </dsp:nvSpPr>
      <dsp:spPr>
        <a:xfrm>
          <a:off x="293068" y="2145571"/>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GB" sz="2900" kern="1200"/>
            <a:t>Openness</a:t>
          </a:r>
          <a:endParaRPr lang="en-US" sz="2900" kern="1200"/>
        </a:p>
      </dsp:txBody>
      <dsp:txXfrm>
        <a:off x="293068" y="2145571"/>
        <a:ext cx="2052270" cy="720000"/>
      </dsp:txXfrm>
    </dsp:sp>
    <dsp:sp modelId="{9B2A73FF-F0CD-4F44-9D56-3E4175A3BB62}">
      <dsp:nvSpPr>
        <dsp:cNvPr id="0" name=""/>
        <dsp:cNvSpPr/>
      </dsp:nvSpPr>
      <dsp:spPr>
        <a:xfrm>
          <a:off x="3268861" y="931898"/>
          <a:ext cx="923521" cy="923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C39FE3-CE7F-4784-B740-B2EB1CDB1D72}">
      <dsp:nvSpPr>
        <dsp:cNvPr id="0" name=""/>
        <dsp:cNvSpPr/>
      </dsp:nvSpPr>
      <dsp:spPr>
        <a:xfrm>
          <a:off x="2704487" y="2145571"/>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GB" sz="2900" kern="1200"/>
            <a:t>Transparency</a:t>
          </a:r>
          <a:endParaRPr lang="en-US" sz="2900" kern="1200"/>
        </a:p>
      </dsp:txBody>
      <dsp:txXfrm>
        <a:off x="2704487" y="2145571"/>
        <a:ext cx="2052270" cy="720000"/>
      </dsp:txXfrm>
    </dsp:sp>
    <dsp:sp modelId="{C4D0BE3E-C302-4623-99A7-5D7BE11FD3D4}">
      <dsp:nvSpPr>
        <dsp:cNvPr id="0" name=""/>
        <dsp:cNvSpPr/>
      </dsp:nvSpPr>
      <dsp:spPr>
        <a:xfrm>
          <a:off x="5680279" y="931898"/>
          <a:ext cx="923521" cy="923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E8F9F-96B6-44A9-AC31-FDA47ED0FD0A}">
      <dsp:nvSpPr>
        <dsp:cNvPr id="0" name=""/>
        <dsp:cNvSpPr/>
      </dsp:nvSpPr>
      <dsp:spPr>
        <a:xfrm>
          <a:off x="5115905" y="2145571"/>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GB" sz="2900" kern="1200"/>
            <a:t>Honesty</a:t>
          </a:r>
          <a:endParaRPr lang="en-US" sz="2900" kern="1200"/>
        </a:p>
      </dsp:txBody>
      <dsp:txXfrm>
        <a:off x="5115905" y="2145571"/>
        <a:ext cx="2052270" cy="720000"/>
      </dsp:txXfrm>
    </dsp:sp>
    <dsp:sp modelId="{2CAC7FF5-4155-4899-82AD-B4CE48CC7A5C}">
      <dsp:nvSpPr>
        <dsp:cNvPr id="0" name=""/>
        <dsp:cNvSpPr/>
      </dsp:nvSpPr>
      <dsp:spPr>
        <a:xfrm>
          <a:off x="8091697" y="931898"/>
          <a:ext cx="923521" cy="9235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BF5565-B7CC-40DB-B865-07183B08465C}">
      <dsp:nvSpPr>
        <dsp:cNvPr id="0" name=""/>
        <dsp:cNvSpPr/>
      </dsp:nvSpPr>
      <dsp:spPr>
        <a:xfrm>
          <a:off x="7527323" y="2145571"/>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GB" sz="2900" kern="1200"/>
            <a:t>Humility</a:t>
          </a:r>
          <a:endParaRPr lang="en-US" sz="2900" kern="1200"/>
        </a:p>
      </dsp:txBody>
      <dsp:txXfrm>
        <a:off x="7527323" y="2145571"/>
        <a:ext cx="205227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E8D4-8D32-4D9C-9295-2C27D1F8AA73}"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37D4A-7A84-4721-93C8-CD58E6BDF766}" type="slidenum">
              <a:rPr lang="en-GB" smtClean="0"/>
              <a:t>‹#›</a:t>
            </a:fld>
            <a:endParaRPr lang="en-GB"/>
          </a:p>
        </p:txBody>
      </p:sp>
    </p:spTree>
    <p:extLst>
      <p:ext uri="{BB962C8B-B14F-4D97-AF65-F5344CB8AC3E}">
        <p14:creationId xmlns:p14="http://schemas.microsoft.com/office/powerpoint/2010/main" val="322424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omeless.org.uk/knowledge-hub/unhealthy-state-of-homelessness-2022-findings-from-the-homeless-health-needs-audi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1</a:t>
            </a:fld>
            <a:endParaRPr lang="en-GB"/>
          </a:p>
        </p:txBody>
      </p:sp>
    </p:spTree>
    <p:extLst>
      <p:ext uri="{BB962C8B-B14F-4D97-AF65-F5344CB8AC3E}">
        <p14:creationId xmlns:p14="http://schemas.microsoft.com/office/powerpoint/2010/main" val="377252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23</a:t>
            </a:fld>
            <a:endParaRPr lang="en-GB"/>
          </a:p>
        </p:txBody>
      </p:sp>
    </p:spTree>
    <p:extLst>
      <p:ext uri="{BB962C8B-B14F-4D97-AF65-F5344CB8AC3E}">
        <p14:creationId xmlns:p14="http://schemas.microsoft.com/office/powerpoint/2010/main" val="254770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24</a:t>
            </a:fld>
            <a:endParaRPr lang="en-GB"/>
          </a:p>
        </p:txBody>
      </p:sp>
    </p:spTree>
    <p:extLst>
      <p:ext uri="{BB962C8B-B14F-4D97-AF65-F5344CB8AC3E}">
        <p14:creationId xmlns:p14="http://schemas.microsoft.com/office/powerpoint/2010/main" val="228874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25</a:t>
            </a:fld>
            <a:endParaRPr lang="en-GB"/>
          </a:p>
        </p:txBody>
      </p:sp>
    </p:spTree>
    <p:extLst>
      <p:ext uri="{BB962C8B-B14F-4D97-AF65-F5344CB8AC3E}">
        <p14:creationId xmlns:p14="http://schemas.microsoft.com/office/powerpoint/2010/main" val="74305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C2CE5-AA1C-4558-930B-756BA7015F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91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Looking specifically at multiple disadvantage in Surrey, the following findings have been estimated from the secondary data analysis. </a:t>
            </a:r>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endParaRPr lang="en-GB" dirty="0"/>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r>
              <a:rPr lang="en-GB" dirty="0"/>
              <a:t>So firstly, the JSNA chapter estimates that there are at least 3,000 adults in Surrey who are experiencing multiple disadvantage.</a:t>
            </a:r>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endParaRPr lang="en-GB" dirty="0"/>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r>
              <a:rPr lang="en-GB" dirty="0"/>
              <a:t>Looking specifically at risk of homelessness, </a:t>
            </a:r>
            <a:r>
              <a:rPr lang="en-GB" dirty="0">
                <a:hlinkClick r:id="rId3"/>
              </a:rPr>
              <a:t>National research </a:t>
            </a:r>
            <a:r>
              <a:rPr lang="en-GB" dirty="0"/>
              <a:t>carried out by Homeless Link estimates that in England 63% of people experiencing homelessness are experiencing two or more multiple disadvantage challenges. Locally then, inn 2022/23, housing returns show that just over 3,300 people in Surrey were owed a homeless relief duty or support duty. By applying national research findings to this overall figure, we can estimate that a minimum of 2,760 people who are homeless or at risk of homelessness in Surrey are also experiencing multiple disadvantage.</a:t>
            </a:r>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endParaRPr lang="en-GB" altLang="en-US" dirty="0"/>
          </a:p>
          <a:p>
            <a:pPr marL="0" marR="0" lvl="0" indent="0" algn="l" defTabSz="914400" rtl="0" eaLnBrk="0" fontAlgn="base" latinLnBrk="0" hangingPunct="0">
              <a:lnSpc>
                <a:spcPct val="100000"/>
              </a:lnSpc>
              <a:spcBef>
                <a:spcPts val="1800"/>
              </a:spcBef>
              <a:spcAft>
                <a:spcPct val="0"/>
              </a:spcAft>
              <a:buClrTx/>
              <a:buSzTx/>
              <a:buFont typeface="Arial" panose="020B0604020202020204" pitchFamily="34" charset="0"/>
              <a:buNone/>
              <a:tabLst/>
            </a:pPr>
            <a:r>
              <a:rPr lang="en-GB" altLang="en-US" dirty="0"/>
              <a:t>Looking at substance use and mental health, over </a:t>
            </a:r>
            <a:r>
              <a:rPr lang="en-GB" dirty="0"/>
              <a:t>two-thirds of people starting treatment for drug or alcohol dependence in Surrey said that they had a self-reported mental health need. 2020/21 data reports that just over 2,100 Surrey residents were receiving treatment at specialist drug use service and just over 1,300 at specialist alcohol use services – we can therefore estimate that over 2,370 of this cohort of residents would be experiencing mental health issues in addition to substance use, so experiencing multiple disadvantage.</a:t>
            </a:r>
            <a:endParaRPr lang="en-GB" altLang="en-US" dirty="0"/>
          </a:p>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5</a:t>
            </a:fld>
            <a:endParaRPr lang="en-GB"/>
          </a:p>
        </p:txBody>
      </p:sp>
    </p:spTree>
    <p:extLst>
      <p:ext uri="{BB962C8B-B14F-4D97-AF65-F5344CB8AC3E}">
        <p14:creationId xmlns:p14="http://schemas.microsoft.com/office/powerpoint/2010/main" val="31408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oversight for the program  - evidence based that underpins the work we do</a:t>
            </a:r>
          </a:p>
        </p:txBody>
      </p:sp>
      <p:sp>
        <p:nvSpPr>
          <p:cNvPr id="4" name="Slide Number Placeholder 3"/>
          <p:cNvSpPr>
            <a:spLocks noGrp="1"/>
          </p:cNvSpPr>
          <p:nvPr>
            <p:ph type="sldNum" sz="quarter" idx="5"/>
          </p:nvPr>
        </p:nvSpPr>
        <p:spPr/>
        <p:txBody>
          <a:bodyPr/>
          <a:lstStyle/>
          <a:p>
            <a:fld id="{C1637D4A-7A84-4721-93C8-CD58E6BDF766}" type="slidenum">
              <a:rPr lang="en-GB" smtClean="0"/>
              <a:t>10</a:t>
            </a:fld>
            <a:endParaRPr lang="en-GB"/>
          </a:p>
        </p:txBody>
      </p:sp>
    </p:spTree>
    <p:extLst>
      <p:ext uri="{BB962C8B-B14F-4D97-AF65-F5344CB8AC3E}">
        <p14:creationId xmlns:p14="http://schemas.microsoft.com/office/powerpoint/2010/main" val="375732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JAMIE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709C1-A702-204C-ABE5-AD3569849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43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JAMIE</a:t>
            </a:r>
          </a:p>
          <a:p>
            <a:endParaRPr lang="en-GB"/>
          </a:p>
          <a:p>
            <a:r>
              <a:rPr lang="en-GB"/>
              <a:t>Co production with governmental depts including OHID, MHCLG and MOJ</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709C1-A702-204C-ABE5-AD3569849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67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JAMIE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709C1-A702-204C-ABE5-AD3569849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4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Governance workshop 12</a:t>
            </a:r>
            <a:r>
              <a:rPr lang="en-GB" baseline="30000" dirty="0"/>
              <a:t>th</a:t>
            </a:r>
            <a:r>
              <a:rPr lang="en-GB" dirty="0"/>
              <a:t> Feb 1 Recommendation has suggested a refresh in the governance of MD</a:t>
            </a:r>
          </a:p>
        </p:txBody>
      </p:sp>
      <p:sp>
        <p:nvSpPr>
          <p:cNvPr id="4" name="Slide Number Placeholder 3"/>
          <p:cNvSpPr>
            <a:spLocks noGrp="1"/>
          </p:cNvSpPr>
          <p:nvPr>
            <p:ph type="sldNum" sz="quarter" idx="5"/>
          </p:nvPr>
        </p:nvSpPr>
        <p:spPr/>
        <p:txBody>
          <a:bodyPr/>
          <a:lstStyle/>
          <a:p>
            <a:fld id="{C1637D4A-7A84-4721-93C8-CD58E6BDF766}" type="slidenum">
              <a:rPr lang="en-GB" smtClean="0"/>
              <a:t>20</a:t>
            </a:fld>
            <a:endParaRPr lang="en-GB"/>
          </a:p>
        </p:txBody>
      </p:sp>
    </p:spTree>
    <p:extLst>
      <p:ext uri="{BB962C8B-B14F-4D97-AF65-F5344CB8AC3E}">
        <p14:creationId xmlns:p14="http://schemas.microsoft.com/office/powerpoint/2010/main" val="350839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Return on investment</a:t>
            </a:r>
          </a:p>
        </p:txBody>
      </p:sp>
      <p:sp>
        <p:nvSpPr>
          <p:cNvPr id="4" name="Slide Number Placeholder 3"/>
          <p:cNvSpPr>
            <a:spLocks noGrp="1"/>
          </p:cNvSpPr>
          <p:nvPr>
            <p:ph type="sldNum" sz="quarter" idx="5"/>
          </p:nvPr>
        </p:nvSpPr>
        <p:spPr/>
        <p:txBody>
          <a:bodyPr/>
          <a:lstStyle/>
          <a:p>
            <a:fld id="{C1637D4A-7A84-4721-93C8-CD58E6BDF766}" type="slidenum">
              <a:rPr lang="en-GB" smtClean="0"/>
              <a:t>21</a:t>
            </a:fld>
            <a:endParaRPr lang="en-GB"/>
          </a:p>
        </p:txBody>
      </p:sp>
    </p:spTree>
    <p:extLst>
      <p:ext uri="{BB962C8B-B14F-4D97-AF65-F5344CB8AC3E}">
        <p14:creationId xmlns:p14="http://schemas.microsoft.com/office/powerpoint/2010/main" val="170530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37D4A-7A84-4721-93C8-CD58E6BDF766}" type="slidenum">
              <a:rPr lang="en-GB" smtClean="0"/>
              <a:t>22</a:t>
            </a:fld>
            <a:endParaRPr lang="en-GB"/>
          </a:p>
        </p:txBody>
      </p:sp>
    </p:spTree>
    <p:extLst>
      <p:ext uri="{BB962C8B-B14F-4D97-AF65-F5344CB8AC3E}">
        <p14:creationId xmlns:p14="http://schemas.microsoft.com/office/powerpoint/2010/main" val="327224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44566-0EED-4A2B-AA07-D1350176B399}"/>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5" name="Footer Placeholder 4">
            <a:extLst>
              <a:ext uri="{FF2B5EF4-FFF2-40B4-BE49-F238E27FC236}">
                <a16:creationId xmlns:a16="http://schemas.microsoft.com/office/drawing/2014/main" id="{DB0892F9-BA57-432F-8502-6B322FD738E7}"/>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6CE31E8-A7D0-46E5-AD7C-0992CF5D9CD4}"/>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42904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25FE7-8CD6-4532-BE8B-5C53C6792360}"/>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5" name="Footer Placeholder 4">
            <a:extLst>
              <a:ext uri="{FF2B5EF4-FFF2-40B4-BE49-F238E27FC236}">
                <a16:creationId xmlns:a16="http://schemas.microsoft.com/office/drawing/2014/main" id="{4A0AE005-22FD-449E-A406-5A8387B61C8F}"/>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4C9CBF9C-4C58-4ACF-894F-3DA18E5604C3}"/>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372231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DAF96-296E-4577-8FC1-37FD5EB6020C}"/>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5" name="Footer Placeholder 4">
            <a:extLst>
              <a:ext uri="{FF2B5EF4-FFF2-40B4-BE49-F238E27FC236}">
                <a16:creationId xmlns:a16="http://schemas.microsoft.com/office/drawing/2014/main" id="{8696C4D7-564E-4AA4-91B6-8415BB71451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739000F-7CC6-495D-8C80-F79F480B3E42}"/>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393798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0" t="20797" r="28740"/>
          <a:stretch/>
        </p:blipFill>
        <p:spPr>
          <a:xfrm>
            <a:off x="0" y="0"/>
            <a:ext cx="12190645" cy="3179926"/>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1360714"/>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305405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B37438-E691-2AC4-7B2D-D98429816EE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707" r="6298"/>
          <a:stretch/>
        </p:blipFill>
        <p:spPr>
          <a:xfrm>
            <a:off x="1" y="195376"/>
            <a:ext cx="12190816" cy="4125868"/>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5311004" y="772885"/>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273377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0" t="20797" r="28740"/>
          <a:stretch/>
        </p:blipFill>
        <p:spPr>
          <a:xfrm>
            <a:off x="1355" y="0"/>
            <a:ext cx="12190645" cy="3179926"/>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1360714"/>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195971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B37438-E691-2AC4-7B2D-D98429816EE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707" r="6298"/>
          <a:stretch/>
        </p:blipFill>
        <p:spPr>
          <a:xfrm>
            <a:off x="1" y="195376"/>
            <a:ext cx="12190816" cy="4125868"/>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5311004" y="772885"/>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2917097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0" t="20797" r="28740"/>
          <a:stretch/>
        </p:blipFill>
        <p:spPr>
          <a:xfrm>
            <a:off x="0" y="0"/>
            <a:ext cx="12190645" cy="3179926"/>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1360714"/>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1881415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B37438-E691-2AC4-7B2D-D98429816EE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707" r="6298"/>
          <a:stretch/>
        </p:blipFill>
        <p:spPr>
          <a:xfrm>
            <a:off x="1" y="195376"/>
            <a:ext cx="12190816" cy="4125868"/>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5311004" y="772885"/>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24497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0" t="20797" r="28740"/>
          <a:stretch/>
        </p:blipFill>
        <p:spPr>
          <a:xfrm>
            <a:off x="0" y="0"/>
            <a:ext cx="12190645" cy="3179926"/>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1360714"/>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1095942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B37438-E691-2AC4-7B2D-D98429816EE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707" r="6298"/>
          <a:stretch/>
        </p:blipFill>
        <p:spPr>
          <a:xfrm>
            <a:off x="1" y="195376"/>
            <a:ext cx="12190816" cy="4125868"/>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5311004" y="772885"/>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386094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6" descr="Text&#10;&#10;Description automatically generated">
            <a:extLst>
              <a:ext uri="{FF2B5EF4-FFF2-40B4-BE49-F238E27FC236}">
                <a16:creationId xmlns:a16="http://schemas.microsoft.com/office/drawing/2014/main" id="{59A80653-8E7C-481D-92CE-3423D8FB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25" y="250825"/>
            <a:ext cx="10541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797EFF8C-C732-4241-80B5-50AA61B69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404813"/>
            <a:ext cx="21018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33A5A5AC-99B2-4C12-9C45-A9ED03983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204788"/>
            <a:ext cx="20050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68D1EACF-A7A7-4514-A857-561C8B8CD8A7}"/>
              </a:ext>
            </a:extLst>
          </p:cNvPr>
          <p:cNvCxnSpPr>
            <a:cxnSpLocks/>
          </p:cNvCxnSpPr>
          <p:nvPr/>
        </p:nvCxnSpPr>
        <p:spPr>
          <a:xfrm flipH="1">
            <a:off x="8685213" y="436563"/>
            <a:ext cx="0" cy="58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0" descr="Logo, company name&#10;&#10;Description automatically generated">
            <a:extLst>
              <a:ext uri="{FF2B5EF4-FFF2-40B4-BE49-F238E27FC236}">
                <a16:creationId xmlns:a16="http://schemas.microsoft.com/office/drawing/2014/main" id="{9A795E7E-CE17-479E-95E3-E8400BC65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57" t="23721" r="4320" b="24950"/>
          <a:stretch>
            <a:fillRect/>
          </a:stretch>
        </p:blipFill>
        <p:spPr bwMode="auto">
          <a:xfrm>
            <a:off x="474663" y="285750"/>
            <a:ext cx="23987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Graphical user interface, text&#10;&#10;Description automatically generated">
            <a:extLst>
              <a:ext uri="{FF2B5EF4-FFF2-40B4-BE49-F238E27FC236}">
                <a16:creationId xmlns:a16="http://schemas.microsoft.com/office/drawing/2014/main" id="{4D674D0C-BB00-4ACA-B7C8-DF415E1FF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34950"/>
            <a:ext cx="19034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594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0" t="20797" r="28740"/>
          <a:stretch/>
        </p:blipFill>
        <p:spPr>
          <a:xfrm>
            <a:off x="0" y="0"/>
            <a:ext cx="12190645" cy="3179926"/>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1360714"/>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1987763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B37438-E691-2AC4-7B2D-D98429816EE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707" r="6298"/>
          <a:stretch/>
        </p:blipFill>
        <p:spPr>
          <a:xfrm>
            <a:off x="1" y="195376"/>
            <a:ext cx="12190816" cy="4125868"/>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5311004" y="772885"/>
            <a:ext cx="9733054" cy="1240972"/>
          </a:xfrm>
        </p:spPr>
        <p:txBody>
          <a:bodyPr/>
          <a:lstStyle>
            <a:lvl1pPr>
              <a:defRPr/>
            </a:lvl1pPr>
          </a:lstStyle>
          <a:p>
            <a:r>
              <a:rPr lang="en-US"/>
              <a:t>DIVIDER TITLE</a:t>
            </a:r>
            <a:endParaRPr lang="en-GB"/>
          </a:p>
        </p:txBody>
      </p:sp>
    </p:spTree>
    <p:extLst>
      <p:ext uri="{BB962C8B-B14F-4D97-AF65-F5344CB8AC3E}">
        <p14:creationId xmlns:p14="http://schemas.microsoft.com/office/powerpoint/2010/main" val="220941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9E17DEE-F4A6-D2E3-25C0-3729B916156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481" t="4939" r="38355" b="4639"/>
          <a:stretch/>
        </p:blipFill>
        <p:spPr>
          <a:xfrm>
            <a:off x="-5" y="0"/>
            <a:ext cx="12192005" cy="4968000"/>
          </a:xfrm>
          <a:prstGeom prst="rect">
            <a:avLst/>
          </a:prstGeom>
        </p:spPr>
      </p:pic>
      <p:sp>
        <p:nvSpPr>
          <p:cNvPr id="4" name="Title 1">
            <a:extLst>
              <a:ext uri="{FF2B5EF4-FFF2-40B4-BE49-F238E27FC236}">
                <a16:creationId xmlns:a16="http://schemas.microsoft.com/office/drawing/2014/main" id="{99883F63-FA8D-C8B6-AA51-16C5AF10929A}"/>
              </a:ext>
            </a:extLst>
          </p:cNvPr>
          <p:cNvSpPr>
            <a:spLocks noGrp="1"/>
          </p:cNvSpPr>
          <p:nvPr>
            <p:ph type="title" hasCustomPrompt="1"/>
          </p:nvPr>
        </p:nvSpPr>
        <p:spPr>
          <a:xfrm>
            <a:off x="434204" y="3050731"/>
            <a:ext cx="9967096" cy="955221"/>
          </a:xfrm>
        </p:spPr>
        <p:txBody>
          <a:bodyPr/>
          <a:lstStyle>
            <a:lvl1pPr>
              <a:defRPr sz="3500"/>
            </a:lvl1pPr>
          </a:lstStyle>
          <a:p>
            <a:r>
              <a:rPr lang="en-US"/>
              <a:t>DIVIDER TITLE</a:t>
            </a:r>
            <a:endParaRPr lang="en-GB"/>
          </a:p>
        </p:txBody>
      </p:sp>
      <p:sp>
        <p:nvSpPr>
          <p:cNvPr id="7" name="Text Placeholder 5">
            <a:extLst>
              <a:ext uri="{FF2B5EF4-FFF2-40B4-BE49-F238E27FC236}">
                <a16:creationId xmlns:a16="http://schemas.microsoft.com/office/drawing/2014/main" id="{A8AE3D66-1276-D002-9C69-BC72AF404C96}"/>
              </a:ext>
            </a:extLst>
          </p:cNvPr>
          <p:cNvSpPr>
            <a:spLocks noGrp="1"/>
          </p:cNvSpPr>
          <p:nvPr>
            <p:ph type="body" sz="quarter" idx="10" hasCustomPrompt="1"/>
          </p:nvPr>
        </p:nvSpPr>
        <p:spPr>
          <a:xfrm>
            <a:off x="434204" y="4005953"/>
            <a:ext cx="8374063" cy="547008"/>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152527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1BBF9C-310F-32DF-C311-E30CCEB03C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43" t="4505" r="16177" b="-3186"/>
          <a:stretch/>
        </p:blipFill>
        <p:spPr>
          <a:xfrm>
            <a:off x="0" y="0"/>
            <a:ext cx="12191999" cy="5784573"/>
          </a:xfrm>
          <a:prstGeom prst="rect">
            <a:avLst/>
          </a:prstGeom>
        </p:spPr>
      </p:pic>
      <p:sp>
        <p:nvSpPr>
          <p:cNvPr id="4" name="Title 1">
            <a:extLst>
              <a:ext uri="{FF2B5EF4-FFF2-40B4-BE49-F238E27FC236}">
                <a16:creationId xmlns:a16="http://schemas.microsoft.com/office/drawing/2014/main" id="{F203AFC0-2C28-7774-C5C7-8C00DBC19560}"/>
              </a:ext>
            </a:extLst>
          </p:cNvPr>
          <p:cNvSpPr>
            <a:spLocks noGrp="1"/>
          </p:cNvSpPr>
          <p:nvPr>
            <p:ph type="title" hasCustomPrompt="1"/>
          </p:nvPr>
        </p:nvSpPr>
        <p:spPr>
          <a:xfrm>
            <a:off x="5803158" y="837238"/>
            <a:ext cx="7477343" cy="955221"/>
          </a:xfrm>
        </p:spPr>
        <p:txBody>
          <a:bodyPr/>
          <a:lstStyle>
            <a:lvl1pPr>
              <a:defRPr sz="3500"/>
            </a:lvl1pPr>
          </a:lstStyle>
          <a:p>
            <a:r>
              <a:rPr lang="en-US"/>
              <a:t>DIVIDER TITLE</a:t>
            </a:r>
            <a:endParaRPr lang="en-GB"/>
          </a:p>
        </p:txBody>
      </p:sp>
      <p:sp>
        <p:nvSpPr>
          <p:cNvPr id="5" name="Text Placeholder 5">
            <a:extLst>
              <a:ext uri="{FF2B5EF4-FFF2-40B4-BE49-F238E27FC236}">
                <a16:creationId xmlns:a16="http://schemas.microsoft.com/office/drawing/2014/main" id="{BE9616AF-71AE-66FC-6BD6-D3250EE8181E}"/>
              </a:ext>
            </a:extLst>
          </p:cNvPr>
          <p:cNvSpPr>
            <a:spLocks noGrp="1"/>
          </p:cNvSpPr>
          <p:nvPr>
            <p:ph type="body" sz="quarter" idx="10" hasCustomPrompt="1"/>
          </p:nvPr>
        </p:nvSpPr>
        <p:spPr>
          <a:xfrm>
            <a:off x="5803158" y="1792460"/>
            <a:ext cx="7477343" cy="550911"/>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2647958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F791AFB-B34F-C758-D9BD-1B19E5B89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481" t="4939" r="38355" b="4639"/>
          <a:stretch/>
        </p:blipFill>
        <p:spPr>
          <a:xfrm>
            <a:off x="-5" y="0"/>
            <a:ext cx="12192005" cy="4968000"/>
          </a:xfrm>
          <a:prstGeom prst="rect">
            <a:avLst/>
          </a:prstGeom>
        </p:spPr>
      </p:pic>
      <p:sp>
        <p:nvSpPr>
          <p:cNvPr id="2" name="Title 1">
            <a:extLst>
              <a:ext uri="{FF2B5EF4-FFF2-40B4-BE49-F238E27FC236}">
                <a16:creationId xmlns:a16="http://schemas.microsoft.com/office/drawing/2014/main" id="{B2B315CE-5CE2-68C2-0483-27B52274DF5A}"/>
              </a:ext>
            </a:extLst>
          </p:cNvPr>
          <p:cNvSpPr>
            <a:spLocks noGrp="1"/>
          </p:cNvSpPr>
          <p:nvPr>
            <p:ph type="title" hasCustomPrompt="1"/>
          </p:nvPr>
        </p:nvSpPr>
        <p:spPr>
          <a:xfrm>
            <a:off x="434204" y="3050731"/>
            <a:ext cx="9967096" cy="955221"/>
          </a:xfrm>
        </p:spPr>
        <p:txBody>
          <a:bodyPr/>
          <a:lstStyle>
            <a:lvl1pPr>
              <a:defRPr sz="3500"/>
            </a:lvl1pPr>
          </a:lstStyle>
          <a:p>
            <a:r>
              <a:rPr lang="en-US"/>
              <a:t>DIVIDER TITLE</a:t>
            </a:r>
            <a:endParaRPr lang="en-GB"/>
          </a:p>
        </p:txBody>
      </p:sp>
      <p:sp>
        <p:nvSpPr>
          <p:cNvPr id="6" name="Text Placeholder 5">
            <a:extLst>
              <a:ext uri="{FF2B5EF4-FFF2-40B4-BE49-F238E27FC236}">
                <a16:creationId xmlns:a16="http://schemas.microsoft.com/office/drawing/2014/main" id="{360A1B00-6A1D-E11D-202D-C3E0216BA05B}"/>
              </a:ext>
            </a:extLst>
          </p:cNvPr>
          <p:cNvSpPr>
            <a:spLocks noGrp="1"/>
          </p:cNvSpPr>
          <p:nvPr>
            <p:ph type="body" sz="quarter" idx="10" hasCustomPrompt="1"/>
          </p:nvPr>
        </p:nvSpPr>
        <p:spPr>
          <a:xfrm>
            <a:off x="434204" y="4005953"/>
            <a:ext cx="8374063" cy="547008"/>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3967029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1BBF9C-310F-32DF-C311-E30CCEB03C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43" t="4505" r="16177" b="-3186"/>
          <a:stretch/>
        </p:blipFill>
        <p:spPr>
          <a:xfrm>
            <a:off x="0" y="0"/>
            <a:ext cx="12191999" cy="5784573"/>
          </a:xfrm>
          <a:prstGeom prst="rect">
            <a:avLst/>
          </a:prstGeom>
        </p:spPr>
      </p:pic>
      <p:sp>
        <p:nvSpPr>
          <p:cNvPr id="4" name="Title 1">
            <a:extLst>
              <a:ext uri="{FF2B5EF4-FFF2-40B4-BE49-F238E27FC236}">
                <a16:creationId xmlns:a16="http://schemas.microsoft.com/office/drawing/2014/main" id="{42720D74-9158-6478-F03C-9E9F3391D7F5}"/>
              </a:ext>
            </a:extLst>
          </p:cNvPr>
          <p:cNvSpPr>
            <a:spLocks noGrp="1"/>
          </p:cNvSpPr>
          <p:nvPr>
            <p:ph type="title" hasCustomPrompt="1"/>
          </p:nvPr>
        </p:nvSpPr>
        <p:spPr>
          <a:xfrm>
            <a:off x="5803158" y="837238"/>
            <a:ext cx="7477343" cy="955221"/>
          </a:xfrm>
        </p:spPr>
        <p:txBody>
          <a:bodyPr/>
          <a:lstStyle>
            <a:lvl1pPr>
              <a:defRPr sz="3500"/>
            </a:lvl1pPr>
          </a:lstStyle>
          <a:p>
            <a:r>
              <a:rPr lang="en-US"/>
              <a:t>DIVIDER TITLE</a:t>
            </a:r>
            <a:endParaRPr lang="en-GB"/>
          </a:p>
        </p:txBody>
      </p:sp>
      <p:sp>
        <p:nvSpPr>
          <p:cNvPr id="5" name="Text Placeholder 5">
            <a:extLst>
              <a:ext uri="{FF2B5EF4-FFF2-40B4-BE49-F238E27FC236}">
                <a16:creationId xmlns:a16="http://schemas.microsoft.com/office/drawing/2014/main" id="{19996ABA-4516-AF6F-1668-C16336CB75D0}"/>
              </a:ext>
            </a:extLst>
          </p:cNvPr>
          <p:cNvSpPr>
            <a:spLocks noGrp="1"/>
          </p:cNvSpPr>
          <p:nvPr>
            <p:ph type="body" sz="quarter" idx="10" hasCustomPrompt="1"/>
          </p:nvPr>
        </p:nvSpPr>
        <p:spPr>
          <a:xfrm>
            <a:off x="5803158" y="1792460"/>
            <a:ext cx="7477343" cy="550911"/>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1138871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AEF8FEE-1370-C9B6-8D2B-FAF96F82CBF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481" t="4939" r="38355" b="4639"/>
          <a:stretch/>
        </p:blipFill>
        <p:spPr>
          <a:xfrm>
            <a:off x="-5" y="0"/>
            <a:ext cx="12192005" cy="4968000"/>
          </a:xfrm>
          <a:prstGeom prst="rect">
            <a:avLst/>
          </a:prstGeom>
        </p:spPr>
      </p:pic>
      <p:sp>
        <p:nvSpPr>
          <p:cNvPr id="4" name="Title 1">
            <a:extLst>
              <a:ext uri="{FF2B5EF4-FFF2-40B4-BE49-F238E27FC236}">
                <a16:creationId xmlns:a16="http://schemas.microsoft.com/office/drawing/2014/main" id="{809D618D-A309-6155-5D30-28A81CE3A903}"/>
              </a:ext>
            </a:extLst>
          </p:cNvPr>
          <p:cNvSpPr>
            <a:spLocks noGrp="1"/>
          </p:cNvSpPr>
          <p:nvPr>
            <p:ph type="title" hasCustomPrompt="1"/>
          </p:nvPr>
        </p:nvSpPr>
        <p:spPr>
          <a:xfrm>
            <a:off x="434204" y="3050731"/>
            <a:ext cx="9967096" cy="955221"/>
          </a:xfrm>
        </p:spPr>
        <p:txBody>
          <a:bodyPr/>
          <a:lstStyle>
            <a:lvl1pPr>
              <a:defRPr sz="3500"/>
            </a:lvl1pPr>
          </a:lstStyle>
          <a:p>
            <a:r>
              <a:rPr lang="en-US"/>
              <a:t>DIVIDER TITLE</a:t>
            </a:r>
            <a:endParaRPr lang="en-GB"/>
          </a:p>
        </p:txBody>
      </p:sp>
      <p:sp>
        <p:nvSpPr>
          <p:cNvPr id="7" name="Text Placeholder 5">
            <a:extLst>
              <a:ext uri="{FF2B5EF4-FFF2-40B4-BE49-F238E27FC236}">
                <a16:creationId xmlns:a16="http://schemas.microsoft.com/office/drawing/2014/main" id="{535AA651-1A57-C626-2400-B33315E69124}"/>
              </a:ext>
            </a:extLst>
          </p:cNvPr>
          <p:cNvSpPr>
            <a:spLocks noGrp="1"/>
          </p:cNvSpPr>
          <p:nvPr>
            <p:ph type="body" sz="quarter" idx="10" hasCustomPrompt="1"/>
          </p:nvPr>
        </p:nvSpPr>
        <p:spPr>
          <a:xfrm>
            <a:off x="434204" y="4005953"/>
            <a:ext cx="8374063" cy="547008"/>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308772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1BBF9C-310F-32DF-C311-E30CCEB03C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43" t="4505" r="16177" b="-3186"/>
          <a:stretch/>
        </p:blipFill>
        <p:spPr>
          <a:xfrm>
            <a:off x="0" y="0"/>
            <a:ext cx="12191999" cy="5784573"/>
          </a:xfrm>
          <a:prstGeom prst="rect">
            <a:avLst/>
          </a:prstGeom>
        </p:spPr>
      </p:pic>
      <p:sp>
        <p:nvSpPr>
          <p:cNvPr id="7" name="Title 1">
            <a:extLst>
              <a:ext uri="{FF2B5EF4-FFF2-40B4-BE49-F238E27FC236}">
                <a16:creationId xmlns:a16="http://schemas.microsoft.com/office/drawing/2014/main" id="{5A73F012-76BB-4D3C-8F6F-B635BD2A9117}"/>
              </a:ext>
            </a:extLst>
          </p:cNvPr>
          <p:cNvSpPr>
            <a:spLocks noGrp="1"/>
          </p:cNvSpPr>
          <p:nvPr>
            <p:ph type="title" hasCustomPrompt="1"/>
          </p:nvPr>
        </p:nvSpPr>
        <p:spPr>
          <a:xfrm>
            <a:off x="5803158" y="837238"/>
            <a:ext cx="7477343" cy="955221"/>
          </a:xfrm>
        </p:spPr>
        <p:txBody>
          <a:bodyPr/>
          <a:lstStyle>
            <a:lvl1pPr>
              <a:defRPr sz="3500"/>
            </a:lvl1pPr>
          </a:lstStyle>
          <a:p>
            <a:r>
              <a:rPr lang="en-US"/>
              <a:t>DIVIDER TITLE</a:t>
            </a:r>
            <a:endParaRPr lang="en-GB"/>
          </a:p>
        </p:txBody>
      </p:sp>
      <p:sp>
        <p:nvSpPr>
          <p:cNvPr id="8" name="Text Placeholder 5">
            <a:extLst>
              <a:ext uri="{FF2B5EF4-FFF2-40B4-BE49-F238E27FC236}">
                <a16:creationId xmlns:a16="http://schemas.microsoft.com/office/drawing/2014/main" id="{2FBF6A2E-A749-28C5-F10B-ABCF47DA5AFE}"/>
              </a:ext>
            </a:extLst>
          </p:cNvPr>
          <p:cNvSpPr>
            <a:spLocks noGrp="1"/>
          </p:cNvSpPr>
          <p:nvPr>
            <p:ph type="body" sz="quarter" idx="10" hasCustomPrompt="1"/>
          </p:nvPr>
        </p:nvSpPr>
        <p:spPr>
          <a:xfrm>
            <a:off x="5803158" y="1792460"/>
            <a:ext cx="7477343" cy="550911"/>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264331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820F4A-215B-56E0-507B-A3B928A871A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481" t="4939" r="38355" b="4639"/>
          <a:stretch/>
        </p:blipFill>
        <p:spPr>
          <a:xfrm>
            <a:off x="-5" y="0"/>
            <a:ext cx="12192005" cy="4968000"/>
          </a:xfrm>
          <a:prstGeom prst="rect">
            <a:avLst/>
          </a:prstGeom>
        </p:spPr>
      </p:pic>
      <p:sp>
        <p:nvSpPr>
          <p:cNvPr id="4" name="Title 1">
            <a:extLst>
              <a:ext uri="{FF2B5EF4-FFF2-40B4-BE49-F238E27FC236}">
                <a16:creationId xmlns:a16="http://schemas.microsoft.com/office/drawing/2014/main" id="{FE6051BD-9B11-76C3-3A5C-8DFBC81B01FB}"/>
              </a:ext>
            </a:extLst>
          </p:cNvPr>
          <p:cNvSpPr>
            <a:spLocks noGrp="1"/>
          </p:cNvSpPr>
          <p:nvPr>
            <p:ph type="title" hasCustomPrompt="1"/>
          </p:nvPr>
        </p:nvSpPr>
        <p:spPr>
          <a:xfrm>
            <a:off x="434204" y="3050731"/>
            <a:ext cx="9967096" cy="955221"/>
          </a:xfrm>
        </p:spPr>
        <p:txBody>
          <a:bodyPr/>
          <a:lstStyle>
            <a:lvl1pPr>
              <a:defRPr sz="3500"/>
            </a:lvl1pPr>
          </a:lstStyle>
          <a:p>
            <a:r>
              <a:rPr lang="en-US"/>
              <a:t>DIVIDER TITLE</a:t>
            </a:r>
            <a:endParaRPr lang="en-GB"/>
          </a:p>
        </p:txBody>
      </p:sp>
      <p:sp>
        <p:nvSpPr>
          <p:cNvPr id="7" name="Text Placeholder 5">
            <a:extLst>
              <a:ext uri="{FF2B5EF4-FFF2-40B4-BE49-F238E27FC236}">
                <a16:creationId xmlns:a16="http://schemas.microsoft.com/office/drawing/2014/main" id="{E68E926C-ECF8-643D-996F-64C528AF9179}"/>
              </a:ext>
            </a:extLst>
          </p:cNvPr>
          <p:cNvSpPr>
            <a:spLocks noGrp="1"/>
          </p:cNvSpPr>
          <p:nvPr>
            <p:ph type="body" sz="quarter" idx="10" hasCustomPrompt="1"/>
          </p:nvPr>
        </p:nvSpPr>
        <p:spPr>
          <a:xfrm>
            <a:off x="434204" y="4005953"/>
            <a:ext cx="8374063" cy="547008"/>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1214970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1BBF9C-310F-32DF-C311-E30CCEB03C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43" t="4505" r="16177" b="-3186"/>
          <a:stretch/>
        </p:blipFill>
        <p:spPr>
          <a:xfrm>
            <a:off x="0" y="0"/>
            <a:ext cx="12191999" cy="5784573"/>
          </a:xfrm>
          <a:prstGeom prst="rect">
            <a:avLst/>
          </a:prstGeom>
        </p:spPr>
      </p:pic>
      <p:sp>
        <p:nvSpPr>
          <p:cNvPr id="7" name="Title 1">
            <a:extLst>
              <a:ext uri="{FF2B5EF4-FFF2-40B4-BE49-F238E27FC236}">
                <a16:creationId xmlns:a16="http://schemas.microsoft.com/office/drawing/2014/main" id="{1683FBCB-6BC3-A646-7A3E-A149A4B473BC}"/>
              </a:ext>
            </a:extLst>
          </p:cNvPr>
          <p:cNvSpPr>
            <a:spLocks noGrp="1"/>
          </p:cNvSpPr>
          <p:nvPr>
            <p:ph type="title" hasCustomPrompt="1"/>
          </p:nvPr>
        </p:nvSpPr>
        <p:spPr>
          <a:xfrm>
            <a:off x="5803158" y="837238"/>
            <a:ext cx="7477343" cy="955221"/>
          </a:xfrm>
        </p:spPr>
        <p:txBody>
          <a:bodyPr/>
          <a:lstStyle>
            <a:lvl1pPr>
              <a:defRPr sz="3500"/>
            </a:lvl1pPr>
          </a:lstStyle>
          <a:p>
            <a:r>
              <a:rPr lang="en-US"/>
              <a:t>DIVIDER TITLE</a:t>
            </a:r>
            <a:endParaRPr lang="en-GB"/>
          </a:p>
        </p:txBody>
      </p:sp>
      <p:sp>
        <p:nvSpPr>
          <p:cNvPr id="8" name="Text Placeholder 5">
            <a:extLst>
              <a:ext uri="{FF2B5EF4-FFF2-40B4-BE49-F238E27FC236}">
                <a16:creationId xmlns:a16="http://schemas.microsoft.com/office/drawing/2014/main" id="{16596893-38AB-CF02-BF72-7F8162DB4FA2}"/>
              </a:ext>
            </a:extLst>
          </p:cNvPr>
          <p:cNvSpPr>
            <a:spLocks noGrp="1"/>
          </p:cNvSpPr>
          <p:nvPr>
            <p:ph type="body" sz="quarter" idx="10" hasCustomPrompt="1"/>
          </p:nvPr>
        </p:nvSpPr>
        <p:spPr>
          <a:xfrm>
            <a:off x="5803158" y="1792460"/>
            <a:ext cx="7477343" cy="550911"/>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30295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6D380-DB63-4452-BAA7-430BAC1D5BE9}"/>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5" name="Footer Placeholder 4">
            <a:extLst>
              <a:ext uri="{FF2B5EF4-FFF2-40B4-BE49-F238E27FC236}">
                <a16:creationId xmlns:a16="http://schemas.microsoft.com/office/drawing/2014/main" id="{24C743C0-3AD2-4037-BCAF-BD2BC973A32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B3513F75-152A-4FCC-87A0-9CB5EC952CAE}"/>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23780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354C289-9F05-C4AA-6020-7ECA0FB988D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481" t="4939" r="38355" b="4639"/>
          <a:stretch/>
        </p:blipFill>
        <p:spPr>
          <a:xfrm>
            <a:off x="-5" y="0"/>
            <a:ext cx="12192005" cy="4968000"/>
          </a:xfrm>
          <a:prstGeom prst="rect">
            <a:avLst/>
          </a:prstGeom>
        </p:spPr>
      </p:pic>
      <p:sp>
        <p:nvSpPr>
          <p:cNvPr id="4" name="Title 1">
            <a:extLst>
              <a:ext uri="{FF2B5EF4-FFF2-40B4-BE49-F238E27FC236}">
                <a16:creationId xmlns:a16="http://schemas.microsoft.com/office/drawing/2014/main" id="{41248944-44FB-072C-02F4-D5327F39C98E}"/>
              </a:ext>
            </a:extLst>
          </p:cNvPr>
          <p:cNvSpPr>
            <a:spLocks noGrp="1"/>
          </p:cNvSpPr>
          <p:nvPr>
            <p:ph type="title" hasCustomPrompt="1"/>
          </p:nvPr>
        </p:nvSpPr>
        <p:spPr>
          <a:xfrm>
            <a:off x="434204" y="3050731"/>
            <a:ext cx="9967096" cy="955221"/>
          </a:xfrm>
        </p:spPr>
        <p:txBody>
          <a:bodyPr/>
          <a:lstStyle>
            <a:lvl1pPr>
              <a:defRPr sz="3500"/>
            </a:lvl1pPr>
          </a:lstStyle>
          <a:p>
            <a:r>
              <a:rPr lang="en-US"/>
              <a:t>DIVIDER TITLE</a:t>
            </a:r>
            <a:endParaRPr lang="en-GB"/>
          </a:p>
        </p:txBody>
      </p:sp>
      <p:sp>
        <p:nvSpPr>
          <p:cNvPr id="7" name="Text Placeholder 5">
            <a:extLst>
              <a:ext uri="{FF2B5EF4-FFF2-40B4-BE49-F238E27FC236}">
                <a16:creationId xmlns:a16="http://schemas.microsoft.com/office/drawing/2014/main" id="{349CB538-86DC-11C0-589D-F43EF2920B78}"/>
              </a:ext>
            </a:extLst>
          </p:cNvPr>
          <p:cNvSpPr>
            <a:spLocks noGrp="1"/>
          </p:cNvSpPr>
          <p:nvPr>
            <p:ph type="body" sz="quarter" idx="10" hasCustomPrompt="1"/>
          </p:nvPr>
        </p:nvSpPr>
        <p:spPr>
          <a:xfrm>
            <a:off x="434204" y="4005953"/>
            <a:ext cx="8374063" cy="547008"/>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497484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1BBF9C-310F-32DF-C311-E30CCEB03C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43" t="4505" r="16177" b="-3186"/>
          <a:stretch/>
        </p:blipFill>
        <p:spPr>
          <a:xfrm>
            <a:off x="0" y="0"/>
            <a:ext cx="12191999" cy="5784573"/>
          </a:xfrm>
          <a:prstGeom prst="rect">
            <a:avLst/>
          </a:prstGeom>
        </p:spPr>
      </p:pic>
      <p:sp>
        <p:nvSpPr>
          <p:cNvPr id="4" name="Title 1">
            <a:extLst>
              <a:ext uri="{FF2B5EF4-FFF2-40B4-BE49-F238E27FC236}">
                <a16:creationId xmlns:a16="http://schemas.microsoft.com/office/drawing/2014/main" id="{B2C278D9-27CB-FABF-5F20-79904B988EFA}"/>
              </a:ext>
            </a:extLst>
          </p:cNvPr>
          <p:cNvSpPr>
            <a:spLocks noGrp="1"/>
          </p:cNvSpPr>
          <p:nvPr>
            <p:ph type="title" hasCustomPrompt="1"/>
          </p:nvPr>
        </p:nvSpPr>
        <p:spPr>
          <a:xfrm>
            <a:off x="5803158" y="837238"/>
            <a:ext cx="7477343" cy="955221"/>
          </a:xfrm>
        </p:spPr>
        <p:txBody>
          <a:bodyPr/>
          <a:lstStyle>
            <a:lvl1pPr>
              <a:defRPr sz="3500"/>
            </a:lvl1pPr>
          </a:lstStyle>
          <a:p>
            <a:r>
              <a:rPr lang="en-US"/>
              <a:t>DIVIDER TITLE</a:t>
            </a:r>
            <a:endParaRPr lang="en-GB"/>
          </a:p>
        </p:txBody>
      </p:sp>
      <p:sp>
        <p:nvSpPr>
          <p:cNvPr id="5" name="Text Placeholder 5">
            <a:extLst>
              <a:ext uri="{FF2B5EF4-FFF2-40B4-BE49-F238E27FC236}">
                <a16:creationId xmlns:a16="http://schemas.microsoft.com/office/drawing/2014/main" id="{37525D3A-C6A9-427B-FF0C-9014DC00C459}"/>
              </a:ext>
            </a:extLst>
          </p:cNvPr>
          <p:cNvSpPr>
            <a:spLocks noGrp="1"/>
          </p:cNvSpPr>
          <p:nvPr>
            <p:ph type="body" sz="quarter" idx="10" hasCustomPrompt="1"/>
          </p:nvPr>
        </p:nvSpPr>
        <p:spPr>
          <a:xfrm>
            <a:off x="5803158" y="1792460"/>
            <a:ext cx="7477343" cy="550911"/>
          </a:xfrm>
          <a:prstGeom prst="rect">
            <a:avLst/>
          </a:prstGeom>
        </p:spPr>
        <p:txBody>
          <a:bodyPr/>
          <a:lstStyle>
            <a:lvl1pPr>
              <a:defRPr sz="1800" b="0">
                <a:solidFill>
                  <a:schemeClr val="bg1"/>
                </a:solidFill>
                <a:latin typeface="+mn-lt"/>
              </a:defRPr>
            </a:lvl1pPr>
          </a:lstStyle>
          <a:p>
            <a:pPr lvl="0"/>
            <a:r>
              <a:rPr lang="en-US"/>
              <a:t>Subhead</a:t>
            </a:r>
          </a:p>
        </p:txBody>
      </p:sp>
    </p:spTree>
    <p:extLst>
      <p:ext uri="{BB962C8B-B14F-4D97-AF65-F5344CB8AC3E}">
        <p14:creationId xmlns:p14="http://schemas.microsoft.com/office/powerpoint/2010/main" val="1482619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2" name="Picture 6" descr="Text&#10;&#10;Description automatically generated">
            <a:extLst>
              <a:ext uri="{FF2B5EF4-FFF2-40B4-BE49-F238E27FC236}">
                <a16:creationId xmlns:a16="http://schemas.microsoft.com/office/drawing/2014/main" id="{59A80653-8E7C-481D-92CE-3423D8FB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25" y="250825"/>
            <a:ext cx="10541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797EFF8C-C732-4241-80B5-50AA61B69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404813"/>
            <a:ext cx="21018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33A5A5AC-99B2-4C12-9C45-A9ED03983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204788"/>
            <a:ext cx="20050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68D1EACF-A7A7-4514-A857-561C8B8CD8A7}"/>
              </a:ext>
            </a:extLst>
          </p:cNvPr>
          <p:cNvCxnSpPr>
            <a:cxnSpLocks/>
          </p:cNvCxnSpPr>
          <p:nvPr/>
        </p:nvCxnSpPr>
        <p:spPr>
          <a:xfrm flipH="1">
            <a:off x="8685213" y="436563"/>
            <a:ext cx="0" cy="58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0" descr="Logo, company name&#10;&#10;Description automatically generated">
            <a:extLst>
              <a:ext uri="{FF2B5EF4-FFF2-40B4-BE49-F238E27FC236}">
                <a16:creationId xmlns:a16="http://schemas.microsoft.com/office/drawing/2014/main" id="{9A795E7E-CE17-479E-95E3-E8400BC65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57" t="23721" r="4320" b="24950"/>
          <a:stretch>
            <a:fillRect/>
          </a:stretch>
        </p:blipFill>
        <p:spPr bwMode="auto">
          <a:xfrm>
            <a:off x="474663" y="285750"/>
            <a:ext cx="23987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Graphical user interface, text&#10;&#10;Description automatically generated">
            <a:extLst>
              <a:ext uri="{FF2B5EF4-FFF2-40B4-BE49-F238E27FC236}">
                <a16:creationId xmlns:a16="http://schemas.microsoft.com/office/drawing/2014/main" id="{4D674D0C-BB00-4ACA-B7C8-DF415E1FF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34950"/>
            <a:ext cx="19034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35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EAD1C-C66B-BDE1-98FC-49D891E04575}"/>
              </a:ext>
            </a:extLst>
          </p:cNvPr>
          <p:cNvSpPr>
            <a:spLocks noGrp="1"/>
          </p:cNvSpPr>
          <p:nvPr>
            <p:ph idx="1"/>
          </p:nvPr>
        </p:nvSpPr>
        <p:spPr>
          <a:xfrm>
            <a:off x="292689" y="1397809"/>
            <a:ext cx="10070511" cy="4521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1403CA54-E16E-31C1-95E5-237284C93BD5}"/>
              </a:ext>
            </a:extLst>
          </p:cNvPr>
          <p:cNvSpPr>
            <a:spLocks noGrp="1"/>
          </p:cNvSpPr>
          <p:nvPr>
            <p:ph type="title"/>
          </p:nvPr>
        </p:nvSpPr>
        <p:spPr>
          <a:xfrm>
            <a:off x="292689" y="-1"/>
            <a:ext cx="5143706" cy="681037"/>
          </a:xfrm>
          <a:prstGeom prst="rect">
            <a:avLst/>
          </a:prstGeom>
        </p:spPr>
        <p:txBody>
          <a:bodyPr anchor="ctr"/>
          <a:lstStyle/>
          <a:p>
            <a:r>
              <a:rPr lang="en-US"/>
              <a:t>Click to edit Master title style</a:t>
            </a:r>
            <a:endParaRPr lang="en-GB"/>
          </a:p>
        </p:txBody>
      </p:sp>
    </p:spTree>
    <p:extLst>
      <p:ext uri="{BB962C8B-B14F-4D97-AF65-F5344CB8AC3E}">
        <p14:creationId xmlns:p14="http://schemas.microsoft.com/office/powerpoint/2010/main" val="5628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F360-E4F8-3F26-DDE9-84D63C308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9C05CD-C1E6-1E1B-BAA5-6C0E80BB6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7226F6-A629-A06F-88EB-E62416B188C4}"/>
              </a:ext>
            </a:extLst>
          </p:cNvPr>
          <p:cNvSpPr>
            <a:spLocks noGrp="1"/>
          </p:cNvSpPr>
          <p:nvPr>
            <p:ph type="dt" sz="half" idx="10"/>
          </p:nvPr>
        </p:nvSpPr>
        <p:spPr/>
        <p:txBody>
          <a:bodyPr/>
          <a:lstStyle/>
          <a:p>
            <a:fld id="{17D23FB9-68BF-4107-B802-3D60A367A457}" type="datetimeFigureOut">
              <a:rPr lang="en-GB" smtClean="0"/>
              <a:t>21/01/2025</a:t>
            </a:fld>
            <a:endParaRPr lang="en-GB"/>
          </a:p>
        </p:txBody>
      </p:sp>
      <p:sp>
        <p:nvSpPr>
          <p:cNvPr id="5" name="Footer Placeholder 4">
            <a:extLst>
              <a:ext uri="{FF2B5EF4-FFF2-40B4-BE49-F238E27FC236}">
                <a16:creationId xmlns:a16="http://schemas.microsoft.com/office/drawing/2014/main" id="{6951665D-076F-840D-4838-1FE39299E5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1C51A-9CF3-865D-3329-638B3DB20294}"/>
              </a:ext>
            </a:extLst>
          </p:cNvPr>
          <p:cNvSpPr>
            <a:spLocks noGrp="1"/>
          </p:cNvSpPr>
          <p:nvPr>
            <p:ph type="sldNum" sz="quarter" idx="12"/>
          </p:nvPr>
        </p:nvSpPr>
        <p:spPr/>
        <p:txBody>
          <a:bodyPr/>
          <a:lstStyle/>
          <a:p>
            <a:fld id="{6B07E1CC-A026-4DA4-9841-1719FE38C9CD}" type="slidenum">
              <a:rPr lang="en-GB" smtClean="0"/>
              <a:t>‹#›</a:t>
            </a:fld>
            <a:endParaRPr lang="en-GB"/>
          </a:p>
        </p:txBody>
      </p:sp>
    </p:spTree>
    <p:extLst>
      <p:ext uri="{BB962C8B-B14F-4D97-AF65-F5344CB8AC3E}">
        <p14:creationId xmlns:p14="http://schemas.microsoft.com/office/powerpoint/2010/main" val="2866738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89F1BA10-9E0F-42FC-93E6-EE16E8AC8701}"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895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2030034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52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4132132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61941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C9E25B1-BB33-4649-9E1C-584AE8CE860B}"/>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6" name="Footer Placeholder 4">
            <a:extLst>
              <a:ext uri="{FF2B5EF4-FFF2-40B4-BE49-F238E27FC236}">
                <a16:creationId xmlns:a16="http://schemas.microsoft.com/office/drawing/2014/main" id="{27D52483-2A86-43F6-A6BA-310133FCF637}"/>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9728736-9561-4444-9A98-5564613139F3}"/>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8530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4154146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2461967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1352433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2052252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2617065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4092939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4C24081-7285-3CB9-2924-CB5F99E1F50A}"/>
              </a:ext>
            </a:extLst>
          </p:cNvPr>
          <p:cNvSpPr>
            <a:spLocks/>
          </p:cNvSpPr>
          <p:nvPr userDrawn="1"/>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FBCC2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descr="Text&#10;&#10;Description automatically generated">
            <a:extLst>
              <a:ext uri="{FF2B5EF4-FFF2-40B4-BE49-F238E27FC236}">
                <a16:creationId xmlns:a16="http://schemas.microsoft.com/office/drawing/2014/main" id="{6D0CCC11-A4EF-1899-F21B-1509449755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368" y="250225"/>
            <a:ext cx="1053756" cy="948380"/>
          </a:xfrm>
          <a:prstGeom prst="rect">
            <a:avLst/>
          </a:prstGeom>
        </p:spPr>
      </p:pic>
      <p:pic>
        <p:nvPicPr>
          <p:cNvPr id="9" name="Picture 8">
            <a:extLst>
              <a:ext uri="{FF2B5EF4-FFF2-40B4-BE49-F238E27FC236}">
                <a16:creationId xmlns:a16="http://schemas.microsoft.com/office/drawing/2014/main" id="{884BA3A7-1B55-27A7-92B0-E930D22D17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39631" y="404308"/>
            <a:ext cx="2101285" cy="627350"/>
          </a:xfrm>
          <a:prstGeom prst="rect">
            <a:avLst/>
          </a:prstGeom>
        </p:spPr>
      </p:pic>
      <p:pic>
        <p:nvPicPr>
          <p:cNvPr id="10" name="Picture 9">
            <a:extLst>
              <a:ext uri="{FF2B5EF4-FFF2-40B4-BE49-F238E27FC236}">
                <a16:creationId xmlns:a16="http://schemas.microsoft.com/office/drawing/2014/main" id="{AD2CF0A0-86AD-0FE2-905B-8E21836DA7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0143" y="204788"/>
            <a:ext cx="2005053" cy="981460"/>
          </a:xfrm>
          <a:prstGeom prst="rect">
            <a:avLst/>
          </a:prstGeom>
        </p:spPr>
      </p:pic>
      <p:cxnSp>
        <p:nvCxnSpPr>
          <p:cNvPr id="11" name="Straight Connector 10">
            <a:extLst>
              <a:ext uri="{FF2B5EF4-FFF2-40B4-BE49-F238E27FC236}">
                <a16:creationId xmlns:a16="http://schemas.microsoft.com/office/drawing/2014/main" id="{A7B9D047-0D0E-2561-5F88-0611B5BEC474}"/>
              </a:ext>
            </a:extLst>
          </p:cNvPr>
          <p:cNvCxnSpPr>
            <a:cxnSpLocks/>
          </p:cNvCxnSpPr>
          <p:nvPr userDrawn="1"/>
        </p:nvCxnSpPr>
        <p:spPr>
          <a:xfrm flipH="1">
            <a:off x="8685183" y="436102"/>
            <a:ext cx="1" cy="589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Logo, company name&#10;&#10;Description automatically generated">
            <a:extLst>
              <a:ext uri="{FF2B5EF4-FFF2-40B4-BE49-F238E27FC236}">
                <a16:creationId xmlns:a16="http://schemas.microsoft.com/office/drawing/2014/main" id="{F565D5AD-725D-BF45-6971-3D6603EAF39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058" t="23722" r="4320" b="24949"/>
          <a:stretch/>
        </p:blipFill>
        <p:spPr>
          <a:xfrm>
            <a:off x="475013" y="285008"/>
            <a:ext cx="2398816" cy="946360"/>
          </a:xfrm>
          <a:prstGeom prst="rect">
            <a:avLst/>
          </a:prstGeom>
        </p:spPr>
      </p:pic>
    </p:spTree>
    <p:extLst>
      <p:ext uri="{BB962C8B-B14F-4D97-AF65-F5344CB8AC3E}">
        <p14:creationId xmlns:p14="http://schemas.microsoft.com/office/powerpoint/2010/main" val="6979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02C0006-3927-4CF1-9D8D-92AEB01CF8C9}"/>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8" name="Footer Placeholder 4">
            <a:extLst>
              <a:ext uri="{FF2B5EF4-FFF2-40B4-BE49-F238E27FC236}">
                <a16:creationId xmlns:a16="http://schemas.microsoft.com/office/drawing/2014/main" id="{9BE22EA2-8376-4280-85FA-A4A82207137A}"/>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B14EFE1B-E7CD-4196-8785-E0F8E8B7AC03}"/>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228820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9D440AC-E3DB-4F65-A9CE-C1D230204B8D}"/>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4" name="Footer Placeholder 4">
            <a:extLst>
              <a:ext uri="{FF2B5EF4-FFF2-40B4-BE49-F238E27FC236}">
                <a16:creationId xmlns:a16="http://schemas.microsoft.com/office/drawing/2014/main" id="{34C79F19-D9AF-4865-A3C0-C696153A990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468E25D6-D735-424B-9570-F4CF639CE062}"/>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30435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CAE5D5-B901-419B-9694-2466BCEFB95E}"/>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3" name="Footer Placeholder 4">
            <a:extLst>
              <a:ext uri="{FF2B5EF4-FFF2-40B4-BE49-F238E27FC236}">
                <a16:creationId xmlns:a16="http://schemas.microsoft.com/office/drawing/2014/main" id="{CDF7277D-2177-4C19-BBDB-D466BE551C04}"/>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C48389B6-083C-410A-9D0D-1CA40758D59B}"/>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317039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A47D5B-C3EA-4DE6-85AA-2DA93B9C32A5}"/>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6" name="Footer Placeholder 4">
            <a:extLst>
              <a:ext uri="{FF2B5EF4-FFF2-40B4-BE49-F238E27FC236}">
                <a16:creationId xmlns:a16="http://schemas.microsoft.com/office/drawing/2014/main" id="{3624A0BF-5BD4-4986-836A-95D1793C60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13989E8B-6B58-4D10-A2CF-3C91CC5AF8F3}"/>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41464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C94B432-43BB-4831-A2D3-4E2CE8F1A18E}"/>
              </a:ext>
            </a:extLst>
          </p:cNvPr>
          <p:cNvSpPr>
            <a:spLocks noGrp="1"/>
          </p:cNvSpPr>
          <p:nvPr>
            <p:ph type="dt" sz="half" idx="10"/>
          </p:nvPr>
        </p:nvSpPr>
        <p:spPr/>
        <p:txBody>
          <a:bodyPr/>
          <a:lstStyle>
            <a:lvl1pPr>
              <a:defRPr/>
            </a:lvl1pPr>
          </a:lstStyle>
          <a:p>
            <a:fld id="{A161F65B-35F7-46DA-98E0-F48027580CED}" type="datetimeFigureOut">
              <a:rPr lang="en-GB" smtClean="0"/>
              <a:t>21/01/2025</a:t>
            </a:fld>
            <a:endParaRPr lang="en-GB"/>
          </a:p>
        </p:txBody>
      </p:sp>
      <p:sp>
        <p:nvSpPr>
          <p:cNvPr id="6" name="Footer Placeholder 4">
            <a:extLst>
              <a:ext uri="{FF2B5EF4-FFF2-40B4-BE49-F238E27FC236}">
                <a16:creationId xmlns:a16="http://schemas.microsoft.com/office/drawing/2014/main" id="{D34F0261-A2C7-4636-88BD-C92E0BB329B9}"/>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D1C7591-6EE0-465A-95AC-45928C87CAD0}"/>
              </a:ext>
            </a:extLst>
          </p:cNvPr>
          <p:cNvSpPr>
            <a:spLocks noGrp="1"/>
          </p:cNvSpPr>
          <p:nvPr>
            <p:ph type="sldNum" sz="quarter" idx="12"/>
          </p:nvPr>
        </p:nvSpPr>
        <p:spPr/>
        <p:txBody>
          <a:bodyPr/>
          <a:lstStyle>
            <a:lvl1pPr>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33254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7.sv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09A1458-D618-49DA-8B5A-5BE4994760E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88A550B-8E67-437F-BBE9-59BE20753C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D46C9D0-5E6A-46A3-B140-27DE6E0C0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A161F65B-35F7-46DA-98E0-F48027580CED}" type="datetimeFigureOut">
              <a:rPr lang="en-GB" smtClean="0"/>
              <a:t>21/01/2025</a:t>
            </a:fld>
            <a:endParaRPr lang="en-GB"/>
          </a:p>
        </p:txBody>
      </p:sp>
      <p:sp>
        <p:nvSpPr>
          <p:cNvPr id="5" name="Footer Placeholder 4">
            <a:extLst>
              <a:ext uri="{FF2B5EF4-FFF2-40B4-BE49-F238E27FC236}">
                <a16:creationId xmlns:a16="http://schemas.microsoft.com/office/drawing/2014/main" id="{FE431AA7-AB94-40AD-BFB1-20873EE5E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E59975DF-0CC7-49AF-993D-584C7520B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5161D827-A7F3-4401-9FDF-A97D56774BB0}" type="slidenum">
              <a:rPr lang="en-GB" smtClean="0"/>
              <a:t>‹#›</a:t>
            </a:fld>
            <a:endParaRPr lang="en-GB"/>
          </a:p>
        </p:txBody>
      </p:sp>
    </p:spTree>
    <p:extLst>
      <p:ext uri="{BB962C8B-B14F-4D97-AF65-F5344CB8AC3E}">
        <p14:creationId xmlns:p14="http://schemas.microsoft.com/office/powerpoint/2010/main" val="4144803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9B40D-5995-26E8-B0EE-BCB034B730DB}"/>
              </a:ext>
            </a:extLst>
          </p:cNvPr>
          <p:cNvSpPr>
            <a:spLocks noGrp="1"/>
          </p:cNvSpPr>
          <p:nvPr>
            <p:ph type="title"/>
          </p:nvPr>
        </p:nvSpPr>
        <p:spPr>
          <a:xfrm>
            <a:off x="817600" y="2063791"/>
            <a:ext cx="9733054" cy="1240972"/>
          </a:xfrm>
          <a:prstGeom prst="rect">
            <a:avLst/>
          </a:prstGeom>
        </p:spPr>
        <p:txBody>
          <a:bodyPr vert="horz" lIns="91440" tIns="45720" rIns="91440" bIns="45720" rtlCol="0" anchor="b">
            <a:noAutofit/>
          </a:bodyPr>
          <a:lstStyle/>
          <a:p>
            <a:r>
              <a:rPr lang="en-US"/>
              <a:t>CLICK TO EDIT</a:t>
            </a:r>
            <a:endParaRPr lang="en-GB"/>
          </a:p>
        </p:txBody>
      </p:sp>
      <p:sp>
        <p:nvSpPr>
          <p:cNvPr id="3" name="Text Placeholder 2">
            <a:extLst>
              <a:ext uri="{FF2B5EF4-FFF2-40B4-BE49-F238E27FC236}">
                <a16:creationId xmlns:a16="http://schemas.microsoft.com/office/drawing/2014/main" id="{D141BFB0-AE42-FC4A-7D0F-F70C78036D52}"/>
              </a:ext>
            </a:extLst>
          </p:cNvPr>
          <p:cNvSpPr>
            <a:spLocks noGrp="1"/>
          </p:cNvSpPr>
          <p:nvPr>
            <p:ph type="body" idx="1"/>
          </p:nvPr>
        </p:nvSpPr>
        <p:spPr>
          <a:xfrm>
            <a:off x="817600" y="330476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274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5" r:id="rId22"/>
    <p:sldLayoutId id="2147483696" r:id="rId23"/>
  </p:sldLayoutIdLst>
  <p:txStyles>
    <p:titleStyle>
      <a:lvl1pPr algn="l" defTabSz="914400" rtl="0" eaLnBrk="1" latinLnBrk="0" hangingPunct="1">
        <a:lnSpc>
          <a:spcPct val="90000"/>
        </a:lnSpc>
        <a:spcBef>
          <a:spcPct val="0"/>
        </a:spcBef>
        <a:buNone/>
        <a:defRPr sz="6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spcAft>
          <a:spcPts val="1200"/>
        </a:spcAft>
        <a:buFont typeface="Arial" panose="020B0604020202020204" pitchFamily="34" charset="0"/>
        <a:buNone/>
        <a:defRPr sz="1800" b="0" kern="1200">
          <a:solidFill>
            <a:schemeClr val="bg1"/>
          </a:solidFill>
          <a:latin typeface="+mn-lt"/>
          <a:ea typeface="+mn-ea"/>
          <a:cs typeface="+mn-cs"/>
        </a:defRPr>
      </a:lvl1pPr>
      <a:lvl2pPr marL="0" indent="0" algn="l" defTabSz="914400" rtl="0" eaLnBrk="1" latinLnBrk="0" hangingPunct="1">
        <a:lnSpc>
          <a:spcPct val="90000"/>
        </a:lnSpc>
        <a:spcBef>
          <a:spcPts val="500"/>
        </a:spcBef>
        <a:spcAft>
          <a:spcPts val="1200"/>
        </a:spcAft>
        <a:buFont typeface="Arial" panose="020B0604020202020204" pitchFamily="34" charset="0"/>
        <a:buNone/>
        <a:defRPr sz="1800" kern="1200">
          <a:solidFill>
            <a:schemeClr val="bg1"/>
          </a:solidFill>
          <a:latin typeface="+mn-lt"/>
          <a:ea typeface="+mn-ea"/>
          <a:cs typeface="+mn-cs"/>
        </a:defRPr>
      </a:lvl2pPr>
      <a:lvl3pPr marL="357188" indent="-342900" algn="l" defTabSz="914400" rtl="0" eaLnBrk="1" latinLnBrk="0" hangingPunct="1">
        <a:lnSpc>
          <a:spcPct val="90000"/>
        </a:lnSpc>
        <a:spcBef>
          <a:spcPts val="1200"/>
        </a:spcBef>
        <a:buFontTx/>
        <a:buBlip>
          <a:blip r:embed="rId25">
            <a:extLst>
              <a:ext uri="{96DAC541-7B7A-43D3-8B79-37D633B846F1}">
                <asvg:svgBlip xmlns:asvg="http://schemas.microsoft.com/office/drawing/2016/SVG/main" r:embed="rId26"/>
              </a:ext>
            </a:extLst>
          </a:blip>
        </a:buBlip>
        <a:defRPr sz="1800" kern="1200">
          <a:solidFill>
            <a:schemeClr val="bg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400" kern="1200">
          <a:solidFill>
            <a:schemeClr val="bg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9F1BA10-9E0F-42FC-93E6-EE16E8AC8701}" type="slidenum">
              <a:rPr lang="en-GB" smtClean="0"/>
              <a:t>‹#›</a:t>
            </a:fld>
            <a:endParaRPr lang="en-GB"/>
          </a:p>
        </p:txBody>
      </p:sp>
    </p:spTree>
    <p:extLst>
      <p:ext uri="{BB962C8B-B14F-4D97-AF65-F5344CB8AC3E}">
        <p14:creationId xmlns:p14="http://schemas.microsoft.com/office/powerpoint/2010/main" val="31618742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 Id="rId6" Type="http://schemas.openxmlformats.org/officeDocument/2006/relationships/image" Target="../media/image53.png"/><Relationship Id="rId5" Type="http://schemas.openxmlformats.org/officeDocument/2006/relationships/image" Target="../media/image33.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hyperlink" Target="https://assets.publishing.service.gov.uk/government/uploads/system/uploads/attachment_data/file/1148547/Changing_Futures_Evaluation_-_Baseline_report.pdf" TargetMode="External"/><Relationship Id="rId5"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hyperlink" Target="https://www.tnlcommunityfund.org.uk/media/insights/documents/Evaluation_of_the_Changing_Futures_programme_-_interim_report.pdf?mtime=20240522115100&amp;focal=no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media/660ffeda63b7f8001fde1932/Evaluation_of_the_Changing_Futures_programme_-_interim_report.pdf"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Jo.Jennison@SABP.NHS.UK" TargetMode="External"/><Relationship Id="rId5" Type="http://schemas.openxmlformats.org/officeDocument/2006/relationships/hyperlink" Target="mailto:James.Poole@Surreycc.Gov.UK" TargetMode="External"/><Relationship Id="rId4" Type="http://schemas.openxmlformats.org/officeDocument/2006/relationships/hyperlink" Target="mailto:Collette.LevanGilroy@surreycc.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4.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34.png"/><Relationship Id="rId10" Type="http://schemas.openxmlformats.org/officeDocument/2006/relationships/image" Target="../media/image45.svg"/><Relationship Id="rId4" Type="http://schemas.openxmlformats.org/officeDocument/2006/relationships/image" Target="../media/image33.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34.png"/><Relationship Id="rId10" Type="http://schemas.openxmlformats.org/officeDocument/2006/relationships/image" Target="../media/image50.png"/><Relationship Id="rId4" Type="http://schemas.openxmlformats.org/officeDocument/2006/relationships/image" Target="../media/image33.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s forming circle">
            <a:extLst>
              <a:ext uri="{FF2B5EF4-FFF2-40B4-BE49-F238E27FC236}">
                <a16:creationId xmlns:a16="http://schemas.microsoft.com/office/drawing/2014/main" id="{434AB1D8-A76C-C94B-DE81-95952CD976AC}"/>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1905" r="-74" b="17485"/>
          <a:stretch/>
        </p:blipFill>
        <p:spPr>
          <a:xfrm>
            <a:off x="0" y="1457523"/>
            <a:ext cx="12192000" cy="5400476"/>
          </a:xfrm>
          <a:prstGeom prst="rect">
            <a:avLst/>
          </a:prstGeom>
        </p:spPr>
      </p:pic>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5DBB8C-190B-6FFF-721C-15F8CB6547EF}"/>
              </a:ext>
            </a:extLst>
          </p:cNvPr>
          <p:cNvSpPr>
            <a:spLocks noGrp="1"/>
          </p:cNvSpPr>
          <p:nvPr>
            <p:ph type="ctrTitle"/>
          </p:nvPr>
        </p:nvSpPr>
        <p:spPr>
          <a:xfrm>
            <a:off x="1525312" y="1871342"/>
            <a:ext cx="8613670" cy="2117304"/>
          </a:xfrm>
        </p:spPr>
        <p:txBody>
          <a:bodyPr>
            <a:noAutofit/>
          </a:bodyPr>
          <a:lstStyle/>
          <a:p>
            <a:br>
              <a:rPr lang="en-GB" dirty="0">
                <a:solidFill>
                  <a:srgbClr val="E92D7C"/>
                </a:solidFill>
                <a:cs typeface="Calibri" panose="020F0502020204030204" pitchFamily="34" charset="0"/>
              </a:rPr>
            </a:br>
            <a:r>
              <a:rPr lang="en-GB" b="1" dirty="0">
                <a:solidFill>
                  <a:srgbClr val="E92D7C"/>
                </a:solidFill>
                <a:cs typeface="Calibri" panose="020F0502020204030204" pitchFamily="34" charset="0"/>
              </a:rPr>
              <a:t>Changing Futures Surrey</a:t>
            </a:r>
            <a:endParaRPr lang="en-GB" dirty="0">
              <a:solidFill>
                <a:srgbClr val="E92D7C"/>
              </a:solidFill>
            </a:endParaRPr>
          </a:p>
        </p:txBody>
      </p:sp>
      <p:sp>
        <p:nvSpPr>
          <p:cNvPr id="3" name="Subtitle 2">
            <a:extLst>
              <a:ext uri="{FF2B5EF4-FFF2-40B4-BE49-F238E27FC236}">
                <a16:creationId xmlns:a16="http://schemas.microsoft.com/office/drawing/2014/main" id="{736B9710-5980-A398-74A8-B2A7746F017B}"/>
              </a:ext>
            </a:extLst>
          </p:cNvPr>
          <p:cNvSpPr>
            <a:spLocks noGrp="1"/>
          </p:cNvSpPr>
          <p:nvPr>
            <p:ph type="subTitle" idx="1"/>
          </p:nvPr>
        </p:nvSpPr>
        <p:spPr>
          <a:xfrm>
            <a:off x="2185474" y="4105408"/>
            <a:ext cx="7352195" cy="1166177"/>
          </a:xfrm>
        </p:spPr>
        <p:txBody>
          <a:bodyPr>
            <a:normAutofit fontScale="40000" lnSpcReduction="20000"/>
          </a:bodyPr>
          <a:lstStyle/>
          <a:p>
            <a:r>
              <a:rPr lang="en-GB" sz="7000" dirty="0">
                <a:solidFill>
                  <a:srgbClr val="FF3399"/>
                </a:solidFill>
                <a:latin typeface="+mj-lt"/>
                <a:ea typeface="Calibri" panose="020F0502020204030204" pitchFamily="34" charset="0"/>
                <a:cs typeface="Calibri" panose="020F0502020204030204" pitchFamily="34" charset="0"/>
              </a:rPr>
              <a:t>Bridge the Gap</a:t>
            </a:r>
          </a:p>
          <a:p>
            <a:r>
              <a:rPr lang="en-GB" sz="7000" dirty="0">
                <a:solidFill>
                  <a:srgbClr val="FF3399"/>
                </a:solidFill>
                <a:latin typeface="+mj-lt"/>
                <a:ea typeface="Calibri" panose="020F0502020204030204" pitchFamily="34" charset="0"/>
                <a:cs typeface="Calibri" panose="020F0502020204030204" pitchFamily="34" charset="0"/>
              </a:rPr>
              <a:t>Prevention Programme</a:t>
            </a:r>
          </a:p>
          <a:p>
            <a:endParaRPr kumimoji="0" lang="en-GB" sz="7000" b="1" i="0" u="none" strike="noStrike" kern="1200" cap="none" spc="0" normalizeH="0" baseline="0" noProof="0" dirty="0">
              <a:ln>
                <a:noFill/>
              </a:ln>
              <a:solidFill>
                <a:srgbClr val="FF3399"/>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GB" sz="2800" b="1" dirty="0">
              <a:solidFill>
                <a:srgbClr val="E92D7C"/>
              </a:solidFill>
              <a:latin typeface="+mj-lt"/>
            </a:endParaRPr>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5"/>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6"/>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9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4"/>
          <a:stretch>
            <a:fillRect/>
          </a:stretch>
        </p:blipFill>
        <p:spPr>
          <a:xfrm>
            <a:off x="4297185" y="334276"/>
            <a:ext cx="2172738" cy="839847"/>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E92D7C"/>
                </a:solidFill>
              </a:rPr>
              <a:t>Relational Outreach</a:t>
            </a:r>
          </a:p>
        </p:txBody>
      </p:sp>
      <p:sp>
        <p:nvSpPr>
          <p:cNvPr id="3" name="TextBox 2">
            <a:extLst>
              <a:ext uri="{FF2B5EF4-FFF2-40B4-BE49-F238E27FC236}">
                <a16:creationId xmlns:a16="http://schemas.microsoft.com/office/drawing/2014/main" id="{4BAFD25F-DF23-D50E-CF1C-451D122A0E5D}"/>
              </a:ext>
            </a:extLst>
          </p:cNvPr>
          <p:cNvSpPr txBox="1"/>
          <p:nvPr/>
        </p:nvSpPr>
        <p:spPr>
          <a:xfrm>
            <a:off x="351049" y="1666055"/>
            <a:ext cx="6264561" cy="2062103"/>
          </a:xfrm>
          <a:prstGeom prst="rect">
            <a:avLst/>
          </a:prstGeom>
          <a:noFill/>
        </p:spPr>
        <p:txBody>
          <a:bodyPr wrap="square" rtlCol="0">
            <a:spAutoFit/>
          </a:bodyPr>
          <a:lstStyle/>
          <a:p>
            <a:pPr>
              <a:spcAft>
                <a:spcPts val="600"/>
              </a:spcAft>
            </a:pPr>
            <a:r>
              <a:rPr lang="en-GB" sz="1600" dirty="0">
                <a:effectLst/>
                <a:ea typeface="Georgia" panose="02040502050405020303" pitchFamily="18" charset="0"/>
                <a:cs typeface="Times New Roman" panose="02020603050405020304" pitchFamily="18" charset="0"/>
              </a:rPr>
              <a:t>Bridge the Gap provides a </a:t>
            </a:r>
            <a:r>
              <a:rPr lang="en-GB" sz="1600" b="1" dirty="0">
                <a:solidFill>
                  <a:srgbClr val="F39200"/>
                </a:solidFill>
                <a:effectLst/>
                <a:ea typeface="Georgia" panose="02040502050405020303" pitchFamily="18" charset="0"/>
                <a:cs typeface="Times New Roman" panose="02020603050405020304" pitchFamily="18" charset="0"/>
              </a:rPr>
              <a:t>trauma-informed relational outreach </a:t>
            </a:r>
            <a:r>
              <a:rPr lang="en-GB" sz="1600" dirty="0">
                <a:effectLst/>
                <a:ea typeface="Georgia" panose="02040502050405020303" pitchFamily="18" charset="0"/>
                <a:cs typeface="Times New Roman" panose="02020603050405020304" pitchFamily="18" charset="0"/>
              </a:rPr>
              <a:t>approach to people facing severe and multiple disadvantage. Evidence highlights the degree of childhood, prolonged and on-going trauma which people facing multiple disadvantage experience which have a compound effect on all aspects of their functioning, mental and physical health. Most are referred for support when they are presenting with behaviours and characteristics indicative of being ‘stuck’ in survival mode (Lankelly Chase, 2015).</a:t>
            </a:r>
          </a:p>
        </p:txBody>
      </p:sp>
      <p:sp>
        <p:nvSpPr>
          <p:cNvPr id="5" name="Freeform 6">
            <a:extLst>
              <a:ext uri="{FF2B5EF4-FFF2-40B4-BE49-F238E27FC236}">
                <a16:creationId xmlns:a16="http://schemas.microsoft.com/office/drawing/2014/main" id="{F777FA2B-6E1C-2314-F33B-BEFD856B6F1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7D148EAE-4B8B-37D3-68F4-FF1D119511A5}"/>
              </a:ext>
            </a:extLst>
          </p:cNvPr>
          <p:cNvPicPr>
            <a:picLocks noChangeAspect="1"/>
          </p:cNvPicPr>
          <p:nvPr/>
        </p:nvPicPr>
        <p:blipFill>
          <a:blip r:embed="rId6"/>
          <a:stretch>
            <a:fillRect/>
          </a:stretch>
        </p:blipFill>
        <p:spPr>
          <a:xfrm>
            <a:off x="10937859" y="291632"/>
            <a:ext cx="1034799" cy="932367"/>
          </a:xfrm>
          <a:prstGeom prst="rect">
            <a:avLst/>
          </a:prstGeom>
          <a:noFill/>
          <a:ln cap="flat">
            <a:noFill/>
          </a:ln>
        </p:spPr>
      </p:pic>
      <p:pic>
        <p:nvPicPr>
          <p:cNvPr id="2" name="Picture 1" descr="A colorful chart with text&#10;&#10;Description automatically generated with medium confidence">
            <a:extLst>
              <a:ext uri="{FF2B5EF4-FFF2-40B4-BE49-F238E27FC236}">
                <a16:creationId xmlns:a16="http://schemas.microsoft.com/office/drawing/2014/main" id="{FEB15C3D-5931-E2A8-0DFB-72E5F82E2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395" y="1411925"/>
            <a:ext cx="4045350" cy="5052303"/>
          </a:xfrm>
          <a:prstGeom prst="rect">
            <a:avLst/>
          </a:prstGeom>
        </p:spPr>
      </p:pic>
      <p:sp>
        <p:nvSpPr>
          <p:cNvPr id="11" name="TextBox 10">
            <a:extLst>
              <a:ext uri="{FF2B5EF4-FFF2-40B4-BE49-F238E27FC236}">
                <a16:creationId xmlns:a16="http://schemas.microsoft.com/office/drawing/2014/main" id="{784A482B-12B3-E37D-4320-D0C6EF4E18EE}"/>
              </a:ext>
            </a:extLst>
          </p:cNvPr>
          <p:cNvSpPr txBox="1"/>
          <p:nvPr/>
        </p:nvSpPr>
        <p:spPr>
          <a:xfrm>
            <a:off x="449723" y="3916051"/>
            <a:ext cx="5910787" cy="2385268"/>
          </a:xfrm>
          <a:prstGeom prst="rect">
            <a:avLst/>
          </a:prstGeom>
          <a:noFill/>
          <a:ln w="38100">
            <a:solidFill>
              <a:srgbClr val="F39200"/>
            </a:solidFill>
          </a:ln>
        </p:spPr>
        <p:txBody>
          <a:bodyPr wrap="square" rtlCol="0">
            <a:spAutoFit/>
          </a:bodyPr>
          <a:lstStyle/>
          <a:p>
            <a:pPr>
              <a:spcAft>
                <a:spcPts val="600"/>
              </a:spcAft>
            </a:pPr>
            <a:r>
              <a:rPr lang="en-US" sz="1600" b="1" u="sng" dirty="0">
                <a:solidFill>
                  <a:srgbClr val="F39200"/>
                </a:solidFill>
                <a:effectLst/>
                <a:ea typeface="Georgia" panose="02040502050405020303" pitchFamily="18" charset="0"/>
              </a:rPr>
              <a:t>“Window of tolerance”</a:t>
            </a:r>
          </a:p>
          <a:p>
            <a:r>
              <a:rPr lang="en-US" sz="1600" dirty="0">
                <a:effectLst/>
                <a:ea typeface="Georgia" panose="02040502050405020303" pitchFamily="18" charset="0"/>
              </a:rPr>
              <a:t>Whilst in survival mode, the brain, body and nervous system are constantly within fight, flight or threat mode, and capacity for rational thinking, planning, managing day to day life and regulating oneself are predominantly switched off. The person is endlessly outside of their “window of tolerance” (The Developing Mind. D. Siegal, 1999) and left coping only with behaviours and activities which have become their means of obtaining a feeling of safety</a:t>
            </a:r>
            <a:r>
              <a:rPr lang="en-GB" sz="1600" dirty="0">
                <a:effectLst/>
                <a:ea typeface="Georgia" panose="02040502050405020303" pitchFamily="18" charset="0"/>
              </a:rPr>
              <a:t>.</a:t>
            </a:r>
            <a:endParaRPr lang="en-GB" sz="1600" dirty="0"/>
          </a:p>
        </p:txBody>
      </p:sp>
    </p:spTree>
    <p:extLst>
      <p:ext uri="{BB962C8B-B14F-4D97-AF65-F5344CB8AC3E}">
        <p14:creationId xmlns:p14="http://schemas.microsoft.com/office/powerpoint/2010/main" val="344387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tab pos="5270500" algn="l"/>
              </a:tabLst>
              <a:defRPr/>
            </a:pPr>
            <a:r>
              <a:rPr kumimoji="0" lang="en-US" sz="4400" b="1"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rPr>
              <a:t>Lived Experience Recovery Organisaiton (LERO)</a:t>
            </a:r>
            <a:endParaRPr kumimoji="0" lang="en-GB" sz="4400" b="0"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F777FA2B-6E1C-2314-F33B-BEFD856B6F1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7D148EAE-4B8B-37D3-68F4-FF1D119511A5}"/>
              </a:ext>
            </a:extLst>
          </p:cNvPr>
          <p:cNvPicPr>
            <a:picLocks noChangeAspect="1"/>
          </p:cNvPicPr>
          <p:nvPr/>
        </p:nvPicPr>
        <p:blipFill>
          <a:blip r:embed="rId5"/>
          <a:stretch>
            <a:fillRect/>
          </a:stretch>
        </p:blipFill>
        <p:spPr>
          <a:xfrm>
            <a:off x="10937859" y="291632"/>
            <a:ext cx="1034799" cy="932367"/>
          </a:xfrm>
          <a:prstGeom prst="rect">
            <a:avLst/>
          </a:prstGeom>
          <a:noFill/>
          <a:ln cap="flat">
            <a:noFill/>
          </a:ln>
        </p:spPr>
      </p:pic>
      <p:sp>
        <p:nvSpPr>
          <p:cNvPr id="2" name="TextBox 1">
            <a:extLst>
              <a:ext uri="{FF2B5EF4-FFF2-40B4-BE49-F238E27FC236}">
                <a16:creationId xmlns:a16="http://schemas.microsoft.com/office/drawing/2014/main" id="{C712952E-ADE1-629F-5267-30D81D417D00}"/>
              </a:ext>
            </a:extLst>
          </p:cNvPr>
          <p:cNvSpPr txBox="1"/>
          <p:nvPr/>
        </p:nvSpPr>
        <p:spPr>
          <a:xfrm>
            <a:off x="370114" y="1623532"/>
            <a:ext cx="6319147" cy="5062924"/>
          </a:xfrm>
          <a:prstGeom prst="rect">
            <a:avLst/>
          </a:prstGeom>
          <a:noFill/>
        </p:spPr>
        <p:txBody>
          <a:bodyPr wrap="square">
            <a:spAutoFit/>
          </a:bodyPr>
          <a:lstStyle/>
          <a:p>
            <a:pPr>
              <a:spcAft>
                <a:spcPts val="600"/>
              </a:spcAft>
            </a:pPr>
            <a:r>
              <a:rPr lang="en-US" sz="1600" dirty="0">
                <a:effectLst/>
                <a:ea typeface="Arial" panose="020B0604020202020204" pitchFamily="34" charset="0"/>
                <a:cs typeface="Times New Roman" panose="02020603050405020304" pitchFamily="18" charset="0"/>
              </a:rPr>
              <a:t>The LERO was set up in early 2023, with the group meeting on average 2-3 times per month through a combination of online and in-person meetings. </a:t>
            </a:r>
            <a:endParaRPr lang="en-GB" sz="1600" dirty="0">
              <a:effectLst/>
              <a:ea typeface="Georgia" panose="02040502050405020303" pitchFamily="18" charset="0"/>
              <a:cs typeface="Times New Roman" panose="02020603050405020304" pitchFamily="18" charset="0"/>
            </a:endParaRPr>
          </a:p>
          <a:p>
            <a:pPr>
              <a:spcAft>
                <a:spcPts val="600"/>
              </a:spcAft>
            </a:pPr>
            <a:r>
              <a:rPr lang="en-US" sz="1600" dirty="0">
                <a:effectLst/>
                <a:ea typeface="Arial" panose="020B0604020202020204" pitchFamily="34" charset="0"/>
                <a:cs typeface="Times New Roman" panose="02020603050405020304" pitchFamily="18" charset="0"/>
              </a:rPr>
              <a:t>Lived experience and learned experience are both needed in an effective system of care and both these experiences should be valued equally. People with lived and living experience multiple disadvantage should be placed at the centre of decision-making processes and involved in the design, delivery, co-production, and evaluation of treatment and recovery support services. This means that commissioners and service providers must make sure that they meaningfully involve a wide range of people with lived and living experience in:</a:t>
            </a:r>
            <a:endParaRPr lang="en-GB" sz="1600" dirty="0">
              <a:effectLst/>
              <a:ea typeface="Georgia" panose="02040502050405020303" pitchFamily="18" charset="0"/>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Strategic local and operational decisions</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Needs assessments</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Commissioning</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Service design</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Service delivery</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DB2A6F"/>
              </a:buClr>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Service review and evaluation</a:t>
            </a:r>
            <a:endParaRPr lang="en-GB" sz="1600" dirty="0">
              <a:solidFill>
                <a:srgbClr val="000000"/>
              </a:solidFill>
              <a:effectLst/>
              <a:ea typeface="SimSun" panose="0201060003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id="{2214EAD1-BC0A-55B9-10EE-52E51A48378A}"/>
              </a:ext>
            </a:extLst>
          </p:cNvPr>
          <p:cNvGrpSpPr/>
          <p:nvPr/>
        </p:nvGrpSpPr>
        <p:grpSpPr>
          <a:xfrm>
            <a:off x="4820772" y="1390009"/>
            <a:ext cx="5741866" cy="5220246"/>
            <a:chOff x="4820772" y="1390009"/>
            <a:chExt cx="5741866" cy="5220246"/>
          </a:xfrm>
        </p:grpSpPr>
        <p:pic>
          <p:nvPicPr>
            <p:cNvPr id="3" name="Picture 1" descr="A group of text boxes&#10;&#10;Description automatically generated">
              <a:extLst>
                <a:ext uri="{FF2B5EF4-FFF2-40B4-BE49-F238E27FC236}">
                  <a16:creationId xmlns:a16="http://schemas.microsoft.com/office/drawing/2014/main" id="{EA63CB3A-4254-3CC7-A31D-C90D89766B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2968" r="38129" b="55324"/>
            <a:stretch/>
          </p:blipFill>
          <p:spPr bwMode="auto">
            <a:xfrm>
              <a:off x="6606932" y="1390009"/>
              <a:ext cx="3734497" cy="161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A group of text boxes&#10;&#10;Description automatically generated">
              <a:extLst>
                <a:ext uri="{FF2B5EF4-FFF2-40B4-BE49-F238E27FC236}">
                  <a16:creationId xmlns:a16="http://schemas.microsoft.com/office/drawing/2014/main" id="{DFA9A2DF-8DAF-EB2F-248A-733A2368B2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7" t="44295" r="3466" b="5091"/>
            <a:stretch/>
          </p:blipFill>
          <p:spPr bwMode="auto">
            <a:xfrm>
              <a:off x="4820772" y="4648041"/>
              <a:ext cx="5741866" cy="1962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group of text boxes&#10;&#10;Description automatically generated">
              <a:extLst>
                <a:ext uri="{FF2B5EF4-FFF2-40B4-BE49-F238E27FC236}">
                  <a16:creationId xmlns:a16="http://schemas.microsoft.com/office/drawing/2014/main" id="{870C1560-B54E-DD03-5728-4748E4AB52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942" t="5870" r="1199" b="52422"/>
            <a:stretch/>
          </p:blipFill>
          <p:spPr bwMode="auto">
            <a:xfrm>
              <a:off x="7175213" y="3080658"/>
              <a:ext cx="2345524" cy="1616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E63A69B-036A-FA87-C82F-F42AFE8D5CFA}"/>
                </a:ext>
              </a:extLst>
            </p:cNvPr>
            <p:cNvSpPr/>
            <p:nvPr/>
          </p:nvSpPr>
          <p:spPr>
            <a:xfrm>
              <a:off x="10167257" y="1457522"/>
              <a:ext cx="330057" cy="447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A801722-227D-32FE-04FE-7DF377B1ACB9}"/>
                </a:ext>
              </a:extLst>
            </p:cNvPr>
            <p:cNvSpPr/>
            <p:nvPr/>
          </p:nvSpPr>
          <p:spPr>
            <a:xfrm>
              <a:off x="6975780" y="3640611"/>
              <a:ext cx="330057" cy="447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FBFDD51-DC68-0E03-E41E-6F4D4AEC14DF}"/>
                </a:ext>
              </a:extLst>
            </p:cNvPr>
            <p:cNvSpPr/>
            <p:nvPr/>
          </p:nvSpPr>
          <p:spPr>
            <a:xfrm>
              <a:off x="8764453" y="4654064"/>
              <a:ext cx="227147" cy="174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5435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CFD28-5FBA-8B7F-B7D7-0C43A6B03741}"/>
              </a:ext>
            </a:extLst>
          </p:cNvPr>
          <p:cNvPicPr>
            <a:picLocks noChangeAspect="1"/>
          </p:cNvPicPr>
          <p:nvPr/>
        </p:nvPicPr>
        <p:blipFill>
          <a:blip r:embed="rId2"/>
          <a:stretch>
            <a:fillRect/>
          </a:stretch>
        </p:blipFill>
        <p:spPr>
          <a:xfrm>
            <a:off x="3556582" y="8714"/>
            <a:ext cx="2042337" cy="1201016"/>
          </a:xfrm>
          <a:prstGeom prst="rect">
            <a:avLst/>
          </a:prstGeom>
        </p:spPr>
      </p:pic>
      <p:pic>
        <p:nvPicPr>
          <p:cNvPr id="3" name="Picture 2">
            <a:extLst>
              <a:ext uri="{FF2B5EF4-FFF2-40B4-BE49-F238E27FC236}">
                <a16:creationId xmlns:a16="http://schemas.microsoft.com/office/drawing/2014/main" id="{BC7C58F0-2D7E-0663-322A-A93745860672}"/>
              </a:ext>
            </a:extLst>
          </p:cNvPr>
          <p:cNvPicPr>
            <a:picLocks noChangeAspect="1"/>
          </p:cNvPicPr>
          <p:nvPr/>
        </p:nvPicPr>
        <p:blipFill>
          <a:blip r:embed="rId3"/>
          <a:srcRect l="8271" t="5955" r="6516" b="8908"/>
          <a:stretch/>
        </p:blipFill>
        <p:spPr>
          <a:xfrm rot="19570733">
            <a:off x="2277866" y="637213"/>
            <a:ext cx="1814662" cy="1813070"/>
          </a:xfrm>
          <a:prstGeom prst="rect">
            <a:avLst/>
          </a:prstGeom>
        </p:spPr>
      </p:pic>
      <p:pic>
        <p:nvPicPr>
          <p:cNvPr id="2" name="Picture 1" descr="A black text on a white background&#10;&#10;Description automatically generated">
            <a:extLst>
              <a:ext uri="{FF2B5EF4-FFF2-40B4-BE49-F238E27FC236}">
                <a16:creationId xmlns:a16="http://schemas.microsoft.com/office/drawing/2014/main" id="{FAA2285C-1659-45B9-325A-9BCFF21D5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747" y="244036"/>
            <a:ext cx="2782482" cy="889449"/>
          </a:xfrm>
          <a:prstGeom prst="rect">
            <a:avLst/>
          </a:prstGeom>
        </p:spPr>
      </p:pic>
      <p:sp>
        <p:nvSpPr>
          <p:cNvPr id="7" name="TextBox 6">
            <a:extLst>
              <a:ext uri="{FF2B5EF4-FFF2-40B4-BE49-F238E27FC236}">
                <a16:creationId xmlns:a16="http://schemas.microsoft.com/office/drawing/2014/main" id="{49E6E09A-B69C-1E6A-3D76-70A4D1EF5E6C}"/>
              </a:ext>
            </a:extLst>
          </p:cNvPr>
          <p:cNvSpPr txBox="1"/>
          <p:nvPr/>
        </p:nvSpPr>
        <p:spPr>
          <a:xfrm>
            <a:off x="4639950" y="1303231"/>
            <a:ext cx="438931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3399"/>
                </a:solidFill>
                <a:effectLst/>
                <a:uLnTx/>
                <a:uFillTx/>
                <a:latin typeface="Calibri" panose="020F0502020204030204"/>
                <a:ea typeface="+mn-ea"/>
                <a:cs typeface="+mn-cs"/>
              </a:rPr>
              <a:t>Co-produced JSNA completed and published</a:t>
            </a:r>
          </a:p>
        </p:txBody>
      </p:sp>
      <p:sp>
        <p:nvSpPr>
          <p:cNvPr id="8" name="Rectangle 7">
            <a:extLst>
              <a:ext uri="{FF2B5EF4-FFF2-40B4-BE49-F238E27FC236}">
                <a16:creationId xmlns:a16="http://schemas.microsoft.com/office/drawing/2014/main" id="{706605B4-46A0-1A17-5059-3A0ECAB8D7C4}"/>
              </a:ext>
            </a:extLst>
          </p:cNvPr>
          <p:cNvSpPr/>
          <p:nvPr/>
        </p:nvSpPr>
        <p:spPr>
          <a:xfrm>
            <a:off x="327843" y="2385719"/>
            <a:ext cx="4280250" cy="36491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142 people in total have been supported by Bridge the Gap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Staff retention is high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Staff sickness is negligible, and morale is good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Rolling comprehensive staff development programme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Local and National Evaluation on-going</a:t>
            </a:r>
          </a:p>
        </p:txBody>
      </p:sp>
      <p:sp>
        <p:nvSpPr>
          <p:cNvPr id="9" name="Rectangle 8">
            <a:extLst>
              <a:ext uri="{FF2B5EF4-FFF2-40B4-BE49-F238E27FC236}">
                <a16:creationId xmlns:a16="http://schemas.microsoft.com/office/drawing/2014/main" id="{CCB129BD-3DEC-2CDA-88CD-1FB37AD565C5}"/>
              </a:ext>
            </a:extLst>
          </p:cNvPr>
          <p:cNvSpPr/>
          <p:nvPr/>
        </p:nvSpPr>
        <p:spPr>
          <a:xfrm>
            <a:off x="5958747" y="6031634"/>
            <a:ext cx="61410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prstClr val="white"/>
                  </a:solidFill>
                  <a:prstDash val="solid"/>
                </a:ln>
                <a:solidFill>
                  <a:srgbClr val="FF3399"/>
                </a:solidFill>
                <a:effectLst>
                  <a:outerShdw dist="38100" dir="2700000" algn="bl" rotWithShape="0">
                    <a:srgbClr val="4472C4"/>
                  </a:outerShdw>
                </a:effectLst>
                <a:uLnTx/>
                <a:uFillTx/>
                <a:latin typeface="Calibri" panose="020F0502020204030204"/>
                <a:ea typeface="+mn-ea"/>
                <a:cs typeface="+mn-cs"/>
              </a:rPr>
              <a:t>Lived Experience Recovery organisation (LERO)</a:t>
            </a:r>
          </a:p>
        </p:txBody>
      </p:sp>
      <p:sp>
        <p:nvSpPr>
          <p:cNvPr id="10" name="TextBox 9">
            <a:extLst>
              <a:ext uri="{FF2B5EF4-FFF2-40B4-BE49-F238E27FC236}">
                <a16:creationId xmlns:a16="http://schemas.microsoft.com/office/drawing/2014/main" id="{D67739F4-BF3A-6220-2180-EEC85532BA1A}"/>
              </a:ext>
            </a:extLst>
          </p:cNvPr>
          <p:cNvSpPr txBox="1"/>
          <p:nvPr/>
        </p:nvSpPr>
        <p:spPr>
          <a:xfrm>
            <a:off x="8273142" y="6335171"/>
            <a:ext cx="3918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in the process of being formalised</a:t>
            </a:r>
          </a:p>
        </p:txBody>
      </p:sp>
      <p:pic>
        <p:nvPicPr>
          <p:cNvPr id="11" name="Picture 10">
            <a:extLst>
              <a:ext uri="{FF2B5EF4-FFF2-40B4-BE49-F238E27FC236}">
                <a16:creationId xmlns:a16="http://schemas.microsoft.com/office/drawing/2014/main" id="{144DABB9-2EF2-3B2F-C7F4-7B9F5E01FC72}"/>
              </a:ext>
            </a:extLst>
          </p:cNvPr>
          <p:cNvPicPr>
            <a:picLocks noChangeAspect="1"/>
          </p:cNvPicPr>
          <p:nvPr/>
        </p:nvPicPr>
        <p:blipFill>
          <a:blip r:embed="rId5"/>
          <a:stretch>
            <a:fillRect/>
          </a:stretch>
        </p:blipFill>
        <p:spPr>
          <a:xfrm>
            <a:off x="9175672" y="2474569"/>
            <a:ext cx="2671300" cy="3560329"/>
          </a:xfrm>
          <a:prstGeom prst="rect">
            <a:avLst/>
          </a:prstGeom>
        </p:spPr>
      </p:pic>
      <p:pic>
        <p:nvPicPr>
          <p:cNvPr id="12" name="Picture 11">
            <a:extLst>
              <a:ext uri="{FF2B5EF4-FFF2-40B4-BE49-F238E27FC236}">
                <a16:creationId xmlns:a16="http://schemas.microsoft.com/office/drawing/2014/main" id="{7EFC658A-98AE-046D-EF07-8CD92055920E}"/>
              </a:ext>
            </a:extLst>
          </p:cNvPr>
          <p:cNvPicPr>
            <a:picLocks noChangeAspect="1"/>
          </p:cNvPicPr>
          <p:nvPr/>
        </p:nvPicPr>
        <p:blipFill>
          <a:blip r:embed="rId6"/>
          <a:stretch>
            <a:fillRect/>
          </a:stretch>
        </p:blipFill>
        <p:spPr>
          <a:xfrm>
            <a:off x="4943735" y="2385719"/>
            <a:ext cx="3979122" cy="3645915"/>
          </a:xfrm>
          <a:prstGeom prst="rect">
            <a:avLst/>
          </a:prstGeom>
        </p:spPr>
      </p:pic>
    </p:spTree>
    <p:extLst>
      <p:ext uri="{BB962C8B-B14F-4D97-AF65-F5344CB8AC3E}">
        <p14:creationId xmlns:p14="http://schemas.microsoft.com/office/powerpoint/2010/main" val="402089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1E9F-9700-7E50-0444-66EB834BC517}"/>
              </a:ext>
            </a:extLst>
          </p:cNvPr>
          <p:cNvSpPr>
            <a:spLocks noGrp="1"/>
          </p:cNvSpPr>
          <p:nvPr>
            <p:ph type="title"/>
          </p:nvPr>
        </p:nvSpPr>
        <p:spPr>
          <a:xfrm>
            <a:off x="523422" y="590894"/>
            <a:ext cx="10791643" cy="981626"/>
          </a:xfrm>
        </p:spPr>
        <p:txBody>
          <a:bodyPr>
            <a:noAutofit/>
          </a:bodyPr>
          <a:lstStyle/>
          <a:p>
            <a:pPr algn="ctr"/>
            <a:r>
              <a:rPr lang="en-GB" sz="4800" b="1" u="sng">
                <a:solidFill>
                  <a:srgbClr val="004676"/>
                </a:solidFill>
                <a:latin typeface="Aptos" panose="020B0004020202020204" pitchFamily="34" charset="0"/>
                <a:cs typeface="Arial" panose="020B0604020202020204" pitchFamily="34" charset="0"/>
              </a:rPr>
              <a:t>Myth busting </a:t>
            </a:r>
          </a:p>
        </p:txBody>
      </p:sp>
      <p:sp>
        <p:nvSpPr>
          <p:cNvPr id="14" name="TextBox 13">
            <a:extLst>
              <a:ext uri="{FF2B5EF4-FFF2-40B4-BE49-F238E27FC236}">
                <a16:creationId xmlns:a16="http://schemas.microsoft.com/office/drawing/2014/main" id="{1A7ACCB6-C725-736A-37B4-8047B90EFACC}"/>
              </a:ext>
            </a:extLst>
          </p:cNvPr>
          <p:cNvSpPr txBox="1"/>
          <p:nvPr/>
        </p:nvSpPr>
        <p:spPr>
          <a:xfrm>
            <a:off x="1058770" y="2222302"/>
            <a:ext cx="4017508" cy="3416320"/>
          </a:xfrm>
          <a:prstGeom prst="rect">
            <a:avLst/>
          </a:prstGeom>
          <a:noFill/>
        </p:spPr>
        <p:txBody>
          <a:bodyPr wrap="square">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Having only one person or a very small sample representing lived experience.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Support is minimal.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Historic evidence.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Workload and responsibility overwhelming.</a:t>
            </a:r>
            <a:endParaRPr kumimoji="0" lang="en-GB" sz="24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4CE5F04D-907B-C750-78FA-CF215120B0D5}"/>
              </a:ext>
            </a:extLst>
          </p:cNvPr>
          <p:cNvSpPr/>
          <p:nvPr/>
        </p:nvSpPr>
        <p:spPr>
          <a:xfrm>
            <a:off x="11304742" y="1299895"/>
            <a:ext cx="363836" cy="447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9412AD56-C231-F372-3598-A5569F3AB1F1}"/>
              </a:ext>
            </a:extLst>
          </p:cNvPr>
          <p:cNvSpPr/>
          <p:nvPr/>
        </p:nvSpPr>
        <p:spPr>
          <a:xfrm>
            <a:off x="7786639" y="3482984"/>
            <a:ext cx="363836" cy="447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9AF134E-1169-4110-EFE8-D40CC04A4C04}"/>
              </a:ext>
            </a:extLst>
          </p:cNvPr>
          <p:cNvSpPr/>
          <p:nvPr/>
        </p:nvSpPr>
        <p:spPr>
          <a:xfrm>
            <a:off x="9758370" y="4496437"/>
            <a:ext cx="250394" cy="174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026" name="Picture 2">
            <a:extLst>
              <a:ext uri="{FF2B5EF4-FFF2-40B4-BE49-F238E27FC236}">
                <a16:creationId xmlns:a16="http://schemas.microsoft.com/office/drawing/2014/main" id="{DC421F19-E537-75E6-CA88-3C129DB97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547" y="4064829"/>
            <a:ext cx="982731" cy="19561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78DAFEA-A081-E822-1B93-808B44541D8D}"/>
              </a:ext>
            </a:extLst>
          </p:cNvPr>
          <p:cNvSpPr txBox="1"/>
          <p:nvPr/>
        </p:nvSpPr>
        <p:spPr>
          <a:xfrm>
            <a:off x="1048294" y="1485763"/>
            <a:ext cx="341462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a:ln>
                  <a:noFill/>
                </a:ln>
                <a:solidFill>
                  <a:srgbClr val="004676"/>
                </a:solidFill>
                <a:effectLst/>
                <a:uLnTx/>
                <a:uFillTx/>
                <a:latin typeface="Aptos" panose="020B0004020202020204" pitchFamily="34" charset="0"/>
                <a:ea typeface="+mn-ea"/>
                <a:cs typeface="Arial" panose="020B0604020202020204" pitchFamily="34" charset="0"/>
              </a:rPr>
              <a:t>What doesn’t work!</a:t>
            </a:r>
            <a:endParaRPr kumimoji="0" lang="en-GB" sz="2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9CDE5B2F-1CD4-303C-4ABF-427534B930B7}"/>
              </a:ext>
            </a:extLst>
          </p:cNvPr>
          <p:cNvSpPr txBox="1"/>
          <p:nvPr/>
        </p:nvSpPr>
        <p:spPr>
          <a:xfrm>
            <a:off x="7005160" y="2118668"/>
            <a:ext cx="3915389" cy="1938992"/>
          </a:xfrm>
          <a:prstGeom prst="rect">
            <a:avLst/>
          </a:prstGeom>
          <a:noFill/>
        </p:spPr>
        <p:txBody>
          <a:bodyPr wrap="square">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Having a group of experts that have access to their own recovery groups and access to a supportive lived experience group. </a:t>
            </a:r>
          </a:p>
        </p:txBody>
      </p:sp>
      <p:sp>
        <p:nvSpPr>
          <p:cNvPr id="17" name="TextBox 16">
            <a:extLst>
              <a:ext uri="{FF2B5EF4-FFF2-40B4-BE49-F238E27FC236}">
                <a16:creationId xmlns:a16="http://schemas.microsoft.com/office/drawing/2014/main" id="{C64A74D3-2D92-3243-289B-D183550A276F}"/>
              </a:ext>
            </a:extLst>
          </p:cNvPr>
          <p:cNvSpPr txBox="1"/>
          <p:nvPr/>
        </p:nvSpPr>
        <p:spPr>
          <a:xfrm>
            <a:off x="6890907" y="1491223"/>
            <a:ext cx="341462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a:ln>
                  <a:noFill/>
                </a:ln>
                <a:solidFill>
                  <a:srgbClr val="004676"/>
                </a:solidFill>
                <a:effectLst/>
                <a:uLnTx/>
                <a:uFillTx/>
                <a:latin typeface="Aptos" panose="020B0004020202020204" pitchFamily="34" charset="0"/>
                <a:ea typeface="+mn-ea"/>
                <a:cs typeface="Arial" panose="020B0604020202020204" pitchFamily="34" charset="0"/>
              </a:rPr>
              <a:t>What does work!</a:t>
            </a:r>
            <a:endParaRPr kumimoji="0" lang="en-GB" sz="2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nvGrpSpPr>
          <p:cNvPr id="21" name="Group 20">
            <a:extLst>
              <a:ext uri="{FF2B5EF4-FFF2-40B4-BE49-F238E27FC236}">
                <a16:creationId xmlns:a16="http://schemas.microsoft.com/office/drawing/2014/main" id="{5BFC844A-D874-593B-1F32-4287D7B4D018}"/>
              </a:ext>
            </a:extLst>
          </p:cNvPr>
          <p:cNvGrpSpPr/>
          <p:nvPr/>
        </p:nvGrpSpPr>
        <p:grpSpPr>
          <a:xfrm>
            <a:off x="6260494" y="4275848"/>
            <a:ext cx="5359292" cy="2042167"/>
            <a:chOff x="6260494" y="4275848"/>
            <a:chExt cx="5359292" cy="2042167"/>
          </a:xfrm>
        </p:grpSpPr>
        <p:pic>
          <p:nvPicPr>
            <p:cNvPr id="18" name="Picture 1" descr="A group of text boxes&#10;&#10;Description automatically generated">
              <a:extLst>
                <a:ext uri="{FF2B5EF4-FFF2-40B4-BE49-F238E27FC236}">
                  <a16:creationId xmlns:a16="http://schemas.microsoft.com/office/drawing/2014/main" id="{EDB0D412-DB75-3A37-D8A9-36FCDF0325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968" r="38129" b="55324"/>
            <a:stretch/>
          </p:blipFill>
          <p:spPr bwMode="auto">
            <a:xfrm>
              <a:off x="6260494" y="4275848"/>
              <a:ext cx="5199285" cy="20421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3FF1F00-DA55-E9C4-2E4D-7CBB586D832E}"/>
                </a:ext>
              </a:extLst>
            </p:cNvPr>
            <p:cNvSpPr txBox="1"/>
            <p:nvPr/>
          </p:nvSpPr>
          <p:spPr>
            <a:xfrm>
              <a:off x="11203456" y="4313057"/>
              <a:ext cx="416330"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panose="020B0503020204020204"/>
                  <a:ea typeface="+mn-ea"/>
                  <a:cs typeface="+mn-cs"/>
                </a:rPr>
                <a:t>XX</a:t>
              </a:r>
            </a:p>
          </p:txBody>
        </p:sp>
      </p:grpSp>
    </p:spTree>
    <p:extLst>
      <p:ext uri="{BB962C8B-B14F-4D97-AF65-F5344CB8AC3E}">
        <p14:creationId xmlns:p14="http://schemas.microsoft.com/office/powerpoint/2010/main" val="5977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023DD-D4A0-54BD-DBDF-FD8E90AFFD6D}"/>
              </a:ext>
            </a:extLst>
          </p:cNvPr>
          <p:cNvSpPr txBox="1"/>
          <p:nvPr/>
        </p:nvSpPr>
        <p:spPr>
          <a:xfrm>
            <a:off x="1143000" y="662488"/>
            <a:ext cx="990600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a:ln>
                  <a:noFill/>
                </a:ln>
                <a:solidFill>
                  <a:srgbClr val="004676"/>
                </a:solidFill>
                <a:effectLst/>
                <a:uLnTx/>
                <a:uFillTx/>
                <a:latin typeface="Aptos"/>
                <a:ea typeface="+mn-ea"/>
                <a:cs typeface="Arial"/>
              </a:rPr>
              <a:t>LERO Network</a:t>
            </a:r>
          </a:p>
        </p:txBody>
      </p:sp>
      <p:sp>
        <p:nvSpPr>
          <p:cNvPr id="2" name="Oval 1">
            <a:extLst>
              <a:ext uri="{FF2B5EF4-FFF2-40B4-BE49-F238E27FC236}">
                <a16:creationId xmlns:a16="http://schemas.microsoft.com/office/drawing/2014/main" id="{24B96656-ED7D-687D-914E-2B8AC984334F}"/>
              </a:ext>
            </a:extLst>
          </p:cNvPr>
          <p:cNvSpPr/>
          <p:nvPr/>
        </p:nvSpPr>
        <p:spPr>
          <a:xfrm>
            <a:off x="3990753" y="2626243"/>
            <a:ext cx="4210493" cy="2052084"/>
          </a:xfrm>
          <a:custGeom>
            <a:avLst/>
            <a:gdLst>
              <a:gd name="connsiteX0" fmla="*/ 0 w 4210493"/>
              <a:gd name="connsiteY0" fmla="*/ 1026042 h 2052084"/>
              <a:gd name="connsiteX1" fmla="*/ 2105247 w 4210493"/>
              <a:gd name="connsiteY1" fmla="*/ 0 h 2052084"/>
              <a:gd name="connsiteX2" fmla="*/ 4210494 w 4210493"/>
              <a:gd name="connsiteY2" fmla="*/ 1026042 h 2052084"/>
              <a:gd name="connsiteX3" fmla="*/ 2105247 w 4210493"/>
              <a:gd name="connsiteY3" fmla="*/ 2052084 h 2052084"/>
              <a:gd name="connsiteX4" fmla="*/ 0 w 4210493"/>
              <a:gd name="connsiteY4" fmla="*/ 1026042 h 205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493" h="2052084" fill="none" extrusionOk="0">
                <a:moveTo>
                  <a:pt x="0" y="1026042"/>
                </a:moveTo>
                <a:cubicBezTo>
                  <a:pt x="163932" y="596373"/>
                  <a:pt x="918330" y="-30375"/>
                  <a:pt x="2105247" y="0"/>
                </a:cubicBezTo>
                <a:cubicBezTo>
                  <a:pt x="3186530" y="5112"/>
                  <a:pt x="4195073" y="521693"/>
                  <a:pt x="4210494" y="1026042"/>
                </a:cubicBezTo>
                <a:cubicBezTo>
                  <a:pt x="4210686" y="1535543"/>
                  <a:pt x="3031337" y="2133055"/>
                  <a:pt x="2105247" y="2052084"/>
                </a:cubicBezTo>
                <a:cubicBezTo>
                  <a:pt x="930773" y="2036845"/>
                  <a:pt x="23406" y="1579581"/>
                  <a:pt x="0" y="1026042"/>
                </a:cubicBezTo>
                <a:close/>
              </a:path>
              <a:path w="4210493" h="2052084" stroke="0" extrusionOk="0">
                <a:moveTo>
                  <a:pt x="0" y="1026042"/>
                </a:moveTo>
                <a:cubicBezTo>
                  <a:pt x="-22596" y="417707"/>
                  <a:pt x="1137342" y="-86868"/>
                  <a:pt x="2105247" y="0"/>
                </a:cubicBezTo>
                <a:cubicBezTo>
                  <a:pt x="3306841" y="82461"/>
                  <a:pt x="4190902" y="468510"/>
                  <a:pt x="4210494" y="1026042"/>
                </a:cubicBezTo>
                <a:cubicBezTo>
                  <a:pt x="4056088" y="1458719"/>
                  <a:pt x="3376891" y="2011592"/>
                  <a:pt x="2105247" y="2052084"/>
                </a:cubicBezTo>
                <a:cubicBezTo>
                  <a:pt x="915623" y="2024018"/>
                  <a:pt x="41432" y="1624104"/>
                  <a:pt x="0" y="1026042"/>
                </a:cubicBezTo>
                <a:close/>
              </a:path>
            </a:pathLst>
          </a:custGeom>
          <a:solidFill>
            <a:schemeClr val="accent5"/>
          </a:solidFill>
          <a:ln>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orbel" panose="020B0503020204020204"/>
                <a:ea typeface="+mn-ea"/>
                <a:cs typeface="+mn-cs"/>
              </a:rPr>
              <a:t>Changing Futures Surrey – Lived Experience Recovery Organisation</a:t>
            </a:r>
          </a:p>
        </p:txBody>
      </p:sp>
      <p:sp>
        <p:nvSpPr>
          <p:cNvPr id="3" name="TextBox 2">
            <a:extLst>
              <a:ext uri="{FF2B5EF4-FFF2-40B4-BE49-F238E27FC236}">
                <a16:creationId xmlns:a16="http://schemas.microsoft.com/office/drawing/2014/main" id="{89CD9257-8ADB-1F94-858F-139A06F85358}"/>
              </a:ext>
            </a:extLst>
          </p:cNvPr>
          <p:cNvSpPr txBox="1"/>
          <p:nvPr/>
        </p:nvSpPr>
        <p:spPr>
          <a:xfrm>
            <a:off x="9314121" y="2126512"/>
            <a:ext cx="19138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SMART groups</a:t>
            </a:r>
          </a:p>
        </p:txBody>
      </p:sp>
      <p:sp>
        <p:nvSpPr>
          <p:cNvPr id="5" name="TextBox 4">
            <a:extLst>
              <a:ext uri="{FF2B5EF4-FFF2-40B4-BE49-F238E27FC236}">
                <a16:creationId xmlns:a16="http://schemas.microsoft.com/office/drawing/2014/main" id="{62D54F8A-5FE8-0F45-1B7B-189B82169AC0}"/>
              </a:ext>
            </a:extLst>
          </p:cNvPr>
          <p:cNvSpPr txBox="1"/>
          <p:nvPr/>
        </p:nvSpPr>
        <p:spPr>
          <a:xfrm>
            <a:off x="8979194" y="4483661"/>
            <a:ext cx="19138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12 step groups</a:t>
            </a:r>
          </a:p>
        </p:txBody>
      </p:sp>
      <p:sp>
        <p:nvSpPr>
          <p:cNvPr id="7" name="TextBox 6">
            <a:extLst>
              <a:ext uri="{FF2B5EF4-FFF2-40B4-BE49-F238E27FC236}">
                <a16:creationId xmlns:a16="http://schemas.microsoft.com/office/drawing/2014/main" id="{CA0F59E3-D238-2828-98B2-C0E805A14031}"/>
              </a:ext>
            </a:extLst>
          </p:cNvPr>
          <p:cNvSpPr txBox="1"/>
          <p:nvPr/>
        </p:nvSpPr>
        <p:spPr>
          <a:xfrm>
            <a:off x="7244315" y="5167496"/>
            <a:ext cx="1913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Mental health support groups</a:t>
            </a:r>
          </a:p>
        </p:txBody>
      </p:sp>
      <p:sp>
        <p:nvSpPr>
          <p:cNvPr id="8" name="TextBox 7">
            <a:extLst>
              <a:ext uri="{FF2B5EF4-FFF2-40B4-BE49-F238E27FC236}">
                <a16:creationId xmlns:a16="http://schemas.microsoft.com/office/drawing/2014/main" id="{03D0F980-8E38-2181-F5E7-B539FFFB6795}"/>
              </a:ext>
            </a:extLst>
          </p:cNvPr>
          <p:cNvSpPr txBox="1"/>
          <p:nvPr/>
        </p:nvSpPr>
        <p:spPr>
          <a:xfrm>
            <a:off x="4947686" y="5515560"/>
            <a:ext cx="1913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Homelessness forums</a:t>
            </a:r>
          </a:p>
        </p:txBody>
      </p:sp>
      <p:sp>
        <p:nvSpPr>
          <p:cNvPr id="9" name="TextBox 8">
            <a:extLst>
              <a:ext uri="{FF2B5EF4-FFF2-40B4-BE49-F238E27FC236}">
                <a16:creationId xmlns:a16="http://schemas.microsoft.com/office/drawing/2014/main" id="{6A56CA46-9AE3-0537-FDC5-DAAA1A6F809B}"/>
              </a:ext>
            </a:extLst>
          </p:cNvPr>
          <p:cNvSpPr txBox="1"/>
          <p:nvPr/>
        </p:nvSpPr>
        <p:spPr>
          <a:xfrm>
            <a:off x="1143000" y="4355161"/>
            <a:ext cx="1913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Peer research networks</a:t>
            </a:r>
          </a:p>
        </p:txBody>
      </p:sp>
      <p:sp>
        <p:nvSpPr>
          <p:cNvPr id="10" name="TextBox 9">
            <a:extLst>
              <a:ext uri="{FF2B5EF4-FFF2-40B4-BE49-F238E27FC236}">
                <a16:creationId xmlns:a16="http://schemas.microsoft.com/office/drawing/2014/main" id="{078D6DC2-8247-5662-56B1-2F2415173D6A}"/>
              </a:ext>
            </a:extLst>
          </p:cNvPr>
          <p:cNvSpPr txBox="1"/>
          <p:nvPr/>
        </p:nvSpPr>
        <p:spPr>
          <a:xfrm>
            <a:off x="988828" y="2729850"/>
            <a:ext cx="25668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National Making Every Adult Matter (MEAM) groups</a:t>
            </a:r>
          </a:p>
        </p:txBody>
      </p:sp>
      <p:sp>
        <p:nvSpPr>
          <p:cNvPr id="11" name="TextBox 10">
            <a:extLst>
              <a:ext uri="{FF2B5EF4-FFF2-40B4-BE49-F238E27FC236}">
                <a16:creationId xmlns:a16="http://schemas.microsoft.com/office/drawing/2014/main" id="{13927ECA-1CD5-B82E-A391-7C6EA5CB176D}"/>
              </a:ext>
            </a:extLst>
          </p:cNvPr>
          <p:cNvSpPr txBox="1"/>
          <p:nvPr/>
        </p:nvSpPr>
        <p:spPr>
          <a:xfrm>
            <a:off x="2108790" y="1526347"/>
            <a:ext cx="1913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Co-production groups</a:t>
            </a:r>
          </a:p>
        </p:txBody>
      </p:sp>
      <p:sp>
        <p:nvSpPr>
          <p:cNvPr id="12" name="TextBox 11">
            <a:extLst>
              <a:ext uri="{FF2B5EF4-FFF2-40B4-BE49-F238E27FC236}">
                <a16:creationId xmlns:a16="http://schemas.microsoft.com/office/drawing/2014/main" id="{94B2EFE1-E7AC-9822-74E0-369A595DA844}"/>
              </a:ext>
            </a:extLst>
          </p:cNvPr>
          <p:cNvSpPr txBox="1"/>
          <p:nvPr/>
        </p:nvSpPr>
        <p:spPr>
          <a:xfrm>
            <a:off x="4605669" y="1561295"/>
            <a:ext cx="24897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National expert Citizens Group (NECG)</a:t>
            </a:r>
          </a:p>
        </p:txBody>
      </p:sp>
      <p:sp>
        <p:nvSpPr>
          <p:cNvPr id="13" name="TextBox 12">
            <a:extLst>
              <a:ext uri="{FF2B5EF4-FFF2-40B4-BE49-F238E27FC236}">
                <a16:creationId xmlns:a16="http://schemas.microsoft.com/office/drawing/2014/main" id="{F1808389-ED1C-1718-4142-B0DF147C2A73}"/>
              </a:ext>
            </a:extLst>
          </p:cNvPr>
          <p:cNvSpPr txBox="1"/>
          <p:nvPr/>
        </p:nvSpPr>
        <p:spPr>
          <a:xfrm>
            <a:off x="7400258" y="1465844"/>
            <a:ext cx="19138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National lived experience Community of Practice</a:t>
            </a:r>
          </a:p>
        </p:txBody>
      </p:sp>
      <p:sp>
        <p:nvSpPr>
          <p:cNvPr id="14" name="TextBox 13">
            <a:extLst>
              <a:ext uri="{FF2B5EF4-FFF2-40B4-BE49-F238E27FC236}">
                <a16:creationId xmlns:a16="http://schemas.microsoft.com/office/drawing/2014/main" id="{31308A02-CB16-5472-2DB2-08B4C46FE8E8}"/>
              </a:ext>
            </a:extLst>
          </p:cNvPr>
          <p:cNvSpPr txBox="1"/>
          <p:nvPr/>
        </p:nvSpPr>
        <p:spPr>
          <a:xfrm>
            <a:off x="9498418" y="3188411"/>
            <a:ext cx="19138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National Changing Futures events</a:t>
            </a:r>
          </a:p>
        </p:txBody>
      </p:sp>
      <p:sp>
        <p:nvSpPr>
          <p:cNvPr id="15" name="TextBox 14">
            <a:extLst>
              <a:ext uri="{FF2B5EF4-FFF2-40B4-BE49-F238E27FC236}">
                <a16:creationId xmlns:a16="http://schemas.microsoft.com/office/drawing/2014/main" id="{827D19CA-8072-64A7-5C80-2CD12FFFC492}"/>
              </a:ext>
            </a:extLst>
          </p:cNvPr>
          <p:cNvSpPr txBox="1"/>
          <p:nvPr/>
        </p:nvSpPr>
        <p:spPr>
          <a:xfrm>
            <a:off x="1862470" y="5426474"/>
            <a:ext cx="1913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Local VCSE organisations</a:t>
            </a:r>
          </a:p>
        </p:txBody>
      </p:sp>
      <p:cxnSp>
        <p:nvCxnSpPr>
          <p:cNvPr id="17" name="Straight Arrow Connector 16">
            <a:extLst>
              <a:ext uri="{FF2B5EF4-FFF2-40B4-BE49-F238E27FC236}">
                <a16:creationId xmlns:a16="http://schemas.microsoft.com/office/drawing/2014/main" id="{7C5A15AA-58E2-D8C7-3D5C-FFAB22C56E7F}"/>
              </a:ext>
            </a:extLst>
          </p:cNvPr>
          <p:cNvCxnSpPr>
            <a:cxnSpLocks/>
          </p:cNvCxnSpPr>
          <p:nvPr/>
        </p:nvCxnSpPr>
        <p:spPr>
          <a:xfrm flipV="1">
            <a:off x="8109097" y="2729850"/>
            <a:ext cx="1389321" cy="56678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6B4FB8-8D41-5805-F360-63A5AC3B35FC}"/>
              </a:ext>
            </a:extLst>
          </p:cNvPr>
          <p:cNvCxnSpPr/>
          <p:nvPr/>
        </p:nvCxnSpPr>
        <p:spPr>
          <a:xfrm>
            <a:off x="7895560" y="4313332"/>
            <a:ext cx="461628" cy="53966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0CA9845-7A15-A5AF-3361-D9B1D6C1A373}"/>
              </a:ext>
            </a:extLst>
          </p:cNvPr>
          <p:cNvCxnSpPr/>
          <p:nvPr/>
        </p:nvCxnSpPr>
        <p:spPr>
          <a:xfrm flipH="1" flipV="1">
            <a:off x="3555705" y="2172678"/>
            <a:ext cx="814276" cy="72750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4D0818A-0896-D076-EDAD-434AB5E21198}"/>
              </a:ext>
            </a:extLst>
          </p:cNvPr>
          <p:cNvCxnSpPr/>
          <p:nvPr/>
        </p:nvCxnSpPr>
        <p:spPr>
          <a:xfrm flipH="1">
            <a:off x="2691808" y="3763926"/>
            <a:ext cx="1143003" cy="44026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EC5795-4E9D-11A8-670D-2975C42C9F55}"/>
              </a:ext>
            </a:extLst>
          </p:cNvPr>
          <p:cNvCxnSpPr/>
          <p:nvPr/>
        </p:nvCxnSpPr>
        <p:spPr>
          <a:xfrm flipH="1">
            <a:off x="3555705" y="4483661"/>
            <a:ext cx="1049964" cy="74567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F853D81-49DC-9B69-2B01-229F21BCAA77}"/>
              </a:ext>
            </a:extLst>
          </p:cNvPr>
          <p:cNvCxnSpPr/>
          <p:nvPr/>
        </p:nvCxnSpPr>
        <p:spPr>
          <a:xfrm>
            <a:off x="6083598" y="4841147"/>
            <a:ext cx="0" cy="58532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1C90C1-B680-203F-4796-4CEB148B6684}"/>
              </a:ext>
            </a:extLst>
          </p:cNvPr>
          <p:cNvCxnSpPr>
            <a:cxnSpLocks/>
          </p:cNvCxnSpPr>
          <p:nvPr/>
        </p:nvCxnSpPr>
        <p:spPr>
          <a:xfrm flipV="1">
            <a:off x="5904616" y="2207626"/>
            <a:ext cx="0" cy="28821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18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4B39BBE1-2E01-45EF-1521-EB2D7576535E}"/>
              </a:ext>
            </a:extLst>
          </p:cNvPr>
          <p:cNvGraphicFramePr/>
          <p:nvPr/>
        </p:nvGraphicFramePr>
        <p:xfrm>
          <a:off x="1176337" y="2416814"/>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04023DD-D4A0-54BD-DBDF-FD8E90AFFD6D}"/>
              </a:ext>
            </a:extLst>
          </p:cNvPr>
          <p:cNvSpPr txBox="1"/>
          <p:nvPr/>
        </p:nvSpPr>
        <p:spPr>
          <a:xfrm>
            <a:off x="1143000" y="662488"/>
            <a:ext cx="9906000" cy="175432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4676"/>
                </a:solidFill>
                <a:effectLst/>
                <a:uLnTx/>
                <a:uFillTx/>
                <a:latin typeface="Aptos"/>
                <a:ea typeface="+mn-ea"/>
                <a:cs typeface="Arial"/>
              </a:rPr>
              <a:t>SYSTEM RECOVERY - how do we support systems to recover that mirror the values and principles practised by those in recovery?</a:t>
            </a:r>
          </a:p>
        </p:txBody>
      </p:sp>
      <p:pic>
        <p:nvPicPr>
          <p:cNvPr id="3074" name="Picture 2" descr="National Expert Citizens Group ...">
            <a:extLst>
              <a:ext uri="{FF2B5EF4-FFF2-40B4-BE49-F238E27FC236}">
                <a16:creationId xmlns:a16="http://schemas.microsoft.com/office/drawing/2014/main" id="{E327A28E-542F-C64C-B2E5-71ECDE6A37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4021" y="5449496"/>
            <a:ext cx="1955162" cy="113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8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E92D7C"/>
                </a:solidFill>
              </a:rPr>
              <a:t>Bridge the Gap Clients</a:t>
            </a:r>
          </a:p>
        </p:txBody>
      </p:sp>
      <p:graphicFrame>
        <p:nvGraphicFramePr>
          <p:cNvPr id="2" name="Chart 1">
            <a:extLst>
              <a:ext uri="{FF2B5EF4-FFF2-40B4-BE49-F238E27FC236}">
                <a16:creationId xmlns:a16="http://schemas.microsoft.com/office/drawing/2014/main" id="{467C6EE4-DBAE-7E10-BFE0-8663959E82E7}"/>
              </a:ext>
            </a:extLst>
          </p:cNvPr>
          <p:cNvGraphicFramePr/>
          <p:nvPr/>
        </p:nvGraphicFramePr>
        <p:xfrm>
          <a:off x="620485" y="4115771"/>
          <a:ext cx="9459685" cy="2494484"/>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4BAFD25F-DF23-D50E-CF1C-451D122A0E5D}"/>
              </a:ext>
            </a:extLst>
          </p:cNvPr>
          <p:cNvSpPr txBox="1"/>
          <p:nvPr/>
        </p:nvSpPr>
        <p:spPr>
          <a:xfrm>
            <a:off x="620486" y="1709057"/>
            <a:ext cx="9372600" cy="2231380"/>
          </a:xfrm>
          <a:prstGeom prst="rect">
            <a:avLst/>
          </a:prstGeom>
          <a:noFill/>
        </p:spPr>
        <p:txBody>
          <a:bodyPr wrap="square" rtlCol="0">
            <a:spAutoFit/>
          </a:bodyPr>
          <a:lstStyle/>
          <a:p>
            <a:pPr>
              <a:spcAft>
                <a:spcPts val="600"/>
              </a:spcAft>
            </a:pPr>
            <a:r>
              <a:rPr lang="en-US" sz="1600" b="1" dirty="0">
                <a:solidFill>
                  <a:srgbClr val="3AA32F"/>
                </a:solidFill>
                <a:effectLst/>
                <a:ea typeface="Arial" panose="020B0604020202020204" pitchFamily="34" charset="0"/>
                <a:cs typeface="Times New Roman" panose="02020603050405020304" pitchFamily="18" charset="0"/>
              </a:rPr>
              <a:t>Based on data from 121 Bridge the Gap clients support from May 2023-24, clients reported a combination of experiences of multiple disadvantage:</a:t>
            </a:r>
            <a:endParaRPr lang="en-GB" sz="1600" b="1" dirty="0">
              <a:solidFill>
                <a:srgbClr val="3AA32F"/>
              </a:solidFill>
              <a:effectLst/>
              <a:ea typeface="Georgia" panose="02040502050405020303"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113 clients reported experiencing a mental health need</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96 clients reported experiencing a substance use disorder</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73 clients reported experiencing homelessness</a:t>
            </a:r>
            <a:endParaRPr lang="en-GB" sz="16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Font typeface="Symbol" panose="05050102010706020507" pitchFamily="18" charset="2"/>
              <a:buChar char=""/>
            </a:pPr>
            <a:r>
              <a:rPr lang="en-GB" sz="1600" dirty="0">
                <a:solidFill>
                  <a:srgbClr val="000000"/>
                </a:solidFill>
                <a:effectLst/>
                <a:ea typeface="Arial" panose="020B0604020202020204" pitchFamily="34" charset="0"/>
                <a:cs typeface="Times New Roman" panose="02020603050405020304" pitchFamily="18" charset="0"/>
              </a:rPr>
              <a:t>49 clients reported experiencing contact with the criminal justice system</a:t>
            </a:r>
          </a:p>
          <a:p>
            <a:pPr marL="342900" lvl="0" indent="-342900">
              <a:spcAft>
                <a:spcPts val="600"/>
              </a:spcAft>
              <a:buFont typeface="Symbol" panose="05050102010706020507" pitchFamily="18" charset="2"/>
              <a:buChar char=""/>
            </a:pPr>
            <a:r>
              <a:rPr lang="en-GB" sz="1600" dirty="0">
                <a:solidFill>
                  <a:srgbClr val="000000"/>
                </a:solidFill>
                <a:ea typeface="SimSun" panose="02010600030101010101" pitchFamily="2" charset="-122"/>
                <a:cs typeface="Times New Roman" panose="02020603050405020304" pitchFamily="18" charset="0"/>
              </a:rPr>
              <a:t>33 clients reported experiencing domestic abuse</a:t>
            </a:r>
            <a:endParaRPr lang="en-GB" sz="1600" dirty="0">
              <a:solidFill>
                <a:srgbClr val="000000"/>
              </a:solidFill>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2527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tab pos="5270500" algn="l"/>
              </a:tabLst>
              <a:defRPr/>
            </a:pPr>
            <a:r>
              <a:rPr kumimoji="0" lang="en-US" sz="4400" b="1"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rPr>
              <a:t>National Evaluations</a:t>
            </a:r>
            <a:endParaRPr kumimoji="0" lang="en-GB" sz="4400" b="0"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F777FA2B-6E1C-2314-F33B-BEFD856B6F1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7D148EAE-4B8B-37D3-68F4-FF1D119511A5}"/>
              </a:ext>
            </a:extLst>
          </p:cNvPr>
          <p:cNvPicPr>
            <a:picLocks noChangeAspect="1"/>
          </p:cNvPicPr>
          <p:nvPr/>
        </p:nvPicPr>
        <p:blipFill>
          <a:blip r:embed="rId5"/>
          <a:stretch>
            <a:fillRect/>
          </a:stretch>
        </p:blipFill>
        <p:spPr>
          <a:xfrm>
            <a:off x="10937859" y="291632"/>
            <a:ext cx="1034799" cy="932367"/>
          </a:xfrm>
          <a:prstGeom prst="rect">
            <a:avLst/>
          </a:prstGeom>
          <a:noFill/>
          <a:ln cap="flat">
            <a:noFill/>
          </a:ln>
        </p:spPr>
      </p:pic>
      <p:sp>
        <p:nvSpPr>
          <p:cNvPr id="13" name="TextBox 12">
            <a:extLst>
              <a:ext uri="{FF2B5EF4-FFF2-40B4-BE49-F238E27FC236}">
                <a16:creationId xmlns:a16="http://schemas.microsoft.com/office/drawing/2014/main" id="{62BEAAF7-AD14-927D-7293-222F9235D66B}"/>
              </a:ext>
            </a:extLst>
          </p:cNvPr>
          <p:cNvSpPr txBox="1"/>
          <p:nvPr/>
        </p:nvSpPr>
        <p:spPr>
          <a:xfrm>
            <a:off x="282207" y="1336854"/>
            <a:ext cx="11072558" cy="5832366"/>
          </a:xfrm>
          <a:prstGeom prst="rect">
            <a:avLst/>
          </a:prstGeom>
          <a:noFill/>
        </p:spPr>
        <p:txBody>
          <a:bodyPr wrap="square">
            <a:spAutoFit/>
          </a:bodyPr>
          <a:lstStyle/>
          <a:p>
            <a:pPr>
              <a:defRPr/>
            </a:pPr>
            <a:r>
              <a:rPr lang="en-GB" sz="2400" b="1" dirty="0">
                <a:solidFill>
                  <a:srgbClr val="009EE3"/>
                </a:solidFill>
              </a:rPr>
              <a:t>Next independent evaluation – Autumn 2024 </a:t>
            </a:r>
          </a:p>
          <a:p>
            <a:pPr>
              <a:spcBef>
                <a:spcPts val="600"/>
              </a:spcBef>
              <a:defRPr/>
            </a:pPr>
            <a:r>
              <a:rPr lang="en-GB" sz="2000" dirty="0">
                <a:solidFill>
                  <a:prstClr val="black"/>
                </a:solidFill>
                <a:hlinkClick r:id="rId6"/>
              </a:rPr>
              <a:t>Evaluation of the Changing Futures Programme - Baseline report (publishing.service.gov.uk)</a:t>
            </a:r>
            <a:r>
              <a:rPr lang="en-GB" sz="2000" dirty="0">
                <a:solidFill>
                  <a:prstClr val="black"/>
                </a:solidFill>
              </a:rPr>
              <a:t> </a:t>
            </a: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Mental ill health is the most prevalent form of disadvantage experienced by programme participants</a:t>
            </a: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There is a high degree of overlap between mental ill health and drug and alcohol problems – almost 7 out of 10 participants have experience of both</a:t>
            </a: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A third of participants are neurodivergent, including having learning disabilities, ADHD and acquired brain injury</a:t>
            </a:r>
          </a:p>
          <a:p>
            <a:pPr marL="457200" marR="0" lvl="0" indent="-457200" algn="l" defTabSz="914400" rtl="0" eaLnBrk="1" fontAlgn="auto" latinLnBrk="0" hangingPunct="1">
              <a:lnSpc>
                <a:spcPct val="100000"/>
              </a:lnSpc>
              <a:spcBef>
                <a:spcPts val="0"/>
              </a:spcBef>
              <a:spcAft>
                <a:spcPts val="0"/>
              </a:spcAft>
              <a:buClr>
                <a:srgbClr val="009EE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Local Evaluation ( Externally Commissioned)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00B050"/>
                </a:solidFill>
                <a:effectLst/>
                <a:uLnTx/>
                <a:uFillTx/>
                <a:latin typeface="Calibri" panose="020F0502020204030204"/>
                <a:ea typeface="+mn-ea"/>
                <a:cs typeface="+mn-cs"/>
              </a:rPr>
              <a:t>Seetec</a:t>
            </a: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Impact </a:t>
            </a:r>
          </a:p>
          <a:p>
            <a:pPr marR="0" lvl="0" algn="l" defTabSz="914400" rtl="0" eaLnBrk="1" fontAlgn="auto" latinLnBrk="0" hangingPunct="1">
              <a:lnSpc>
                <a:spcPct val="100000"/>
              </a:lnSpc>
              <a:spcBef>
                <a:spcPts val="0"/>
              </a:spcBef>
              <a:spcAft>
                <a:spcPts val="0"/>
              </a:spcAft>
              <a:buClr>
                <a:srgbClr val="009EE3"/>
              </a:buClr>
              <a:buSzTx/>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18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tab pos="5270500" algn="l"/>
              </a:tabLst>
              <a:defRPr/>
            </a:pPr>
            <a:r>
              <a:rPr kumimoji="0" lang="en-US" sz="4400" b="1"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rPr>
              <a:t>Who is seeking support?</a:t>
            </a:r>
            <a:endParaRPr kumimoji="0" lang="en-GB" sz="4400" b="0"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F777FA2B-6E1C-2314-F33B-BEFD856B6F1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7D148EAE-4B8B-37D3-68F4-FF1D119511A5}"/>
              </a:ext>
            </a:extLst>
          </p:cNvPr>
          <p:cNvPicPr>
            <a:picLocks noChangeAspect="1"/>
          </p:cNvPicPr>
          <p:nvPr/>
        </p:nvPicPr>
        <p:blipFill>
          <a:blip r:embed="rId5"/>
          <a:stretch>
            <a:fillRect/>
          </a:stretch>
        </p:blipFill>
        <p:spPr>
          <a:xfrm>
            <a:off x="10937859" y="291632"/>
            <a:ext cx="1034799" cy="932367"/>
          </a:xfrm>
          <a:prstGeom prst="rect">
            <a:avLst/>
          </a:prstGeom>
          <a:noFill/>
          <a:ln cap="flat">
            <a:noFill/>
          </a:ln>
        </p:spPr>
      </p:pic>
      <p:sp>
        <p:nvSpPr>
          <p:cNvPr id="2" name="TextBox 1">
            <a:extLst>
              <a:ext uri="{FF2B5EF4-FFF2-40B4-BE49-F238E27FC236}">
                <a16:creationId xmlns:a16="http://schemas.microsoft.com/office/drawing/2014/main" id="{1AD4D6D7-13B8-7F6A-492C-5DE7B29F1F8C}"/>
              </a:ext>
            </a:extLst>
          </p:cNvPr>
          <p:cNvSpPr txBox="1"/>
          <p:nvPr/>
        </p:nvSpPr>
        <p:spPr>
          <a:xfrm>
            <a:off x="282206" y="1533465"/>
            <a:ext cx="10280431" cy="4816703"/>
          </a:xfrm>
          <a:prstGeom prst="rect">
            <a:avLst/>
          </a:prstGeom>
          <a:noFill/>
        </p:spPr>
        <p:txBody>
          <a:bodyPr wrap="square">
            <a:spAutoFit/>
          </a:bodyPr>
          <a:lstStyle/>
          <a:p>
            <a:pPr>
              <a:spcAft>
                <a:spcPts val="600"/>
              </a:spcAft>
            </a:pPr>
            <a:r>
              <a:rPr lang="en-GB" sz="1600" b="1" u="sng" dirty="0">
                <a:solidFill>
                  <a:schemeClr val="tx1"/>
                </a:solidFill>
              </a:rPr>
              <a:t>Reflections on themes from referrals:</a:t>
            </a:r>
          </a:p>
          <a:p>
            <a:pPr marL="342900" indent="-342900">
              <a:spcAft>
                <a:spcPts val="600"/>
              </a:spcAft>
              <a:buFont typeface="Arial" panose="020B0604020202020204" pitchFamily="34" charset="0"/>
              <a:buChar char="•"/>
            </a:pPr>
            <a:r>
              <a:rPr lang="en-GB" sz="1600" dirty="0">
                <a:solidFill>
                  <a:schemeClr val="tx1"/>
                </a:solidFill>
              </a:rPr>
              <a:t>Extremely high number of people with neurodivergence facing multiple disadvantage, </a:t>
            </a:r>
            <a:r>
              <a:rPr lang="en-GB" sz="1600" b="1" dirty="0">
                <a:solidFill>
                  <a:srgbClr val="00B0F0"/>
                </a:solidFill>
              </a:rPr>
              <a:t>(poor fit with existing system, resulting in exacerbated trauma and MD)</a:t>
            </a:r>
          </a:p>
          <a:p>
            <a:pPr marL="342900" indent="-342900">
              <a:spcAft>
                <a:spcPts val="600"/>
              </a:spcAft>
              <a:buFont typeface="Arial" panose="020B0604020202020204" pitchFamily="34" charset="0"/>
              <a:buChar char="•"/>
            </a:pPr>
            <a:r>
              <a:rPr lang="en-GB" sz="1600" dirty="0">
                <a:solidFill>
                  <a:schemeClr val="tx1"/>
                </a:solidFill>
              </a:rPr>
              <a:t>High number of people with co-occurring substance use and mental health challenges; 90% of our current cohort have a substance use issue, including ‘change resistant’ dependent alcohol users</a:t>
            </a:r>
          </a:p>
          <a:p>
            <a:pPr marL="342900" indent="-342900">
              <a:spcAft>
                <a:spcPts val="600"/>
              </a:spcAft>
              <a:buFont typeface="Arial" panose="020B0604020202020204" pitchFamily="34" charset="0"/>
              <a:buChar char="•"/>
            </a:pPr>
            <a:r>
              <a:rPr lang="en-GB" sz="1600" dirty="0">
                <a:solidFill>
                  <a:schemeClr val="tx1"/>
                </a:solidFill>
              </a:rPr>
              <a:t>Multiple labels: e.g. one person had 7 (including ASD, ADHD, EUPD,PTSD) and is also a HIU at A&amp;E– so many labels and passed from service to service </a:t>
            </a:r>
            <a:r>
              <a:rPr lang="en-GB" sz="1600" b="1" dirty="0">
                <a:solidFill>
                  <a:srgbClr val="00B0F0"/>
                </a:solidFill>
              </a:rPr>
              <a:t>(different approach and less stigmatising and pathologising way of understanding the person and their needs is required?)</a:t>
            </a:r>
          </a:p>
          <a:p>
            <a:pPr marL="342900" indent="-342900">
              <a:spcAft>
                <a:spcPts val="600"/>
              </a:spcAft>
              <a:buFont typeface="Arial" panose="020B0604020202020204" pitchFamily="34" charset="0"/>
              <a:buChar char="•"/>
            </a:pPr>
            <a:r>
              <a:rPr lang="en-GB" sz="1600" dirty="0">
                <a:solidFill>
                  <a:schemeClr val="tx1"/>
                </a:solidFill>
              </a:rPr>
              <a:t>High frequency of label of EUPD, especially for women many of whom also have ADHD, are autistic, and/or have experienced DA, and who’s presentation and personal story of what’s happened to them is indicative of considerable relational trauma – often described as “attention seeking and manipulative” </a:t>
            </a:r>
            <a:r>
              <a:rPr lang="en-GB" sz="1600" b="1" dirty="0">
                <a:solidFill>
                  <a:srgbClr val="00B0F0"/>
                </a:solidFill>
              </a:rPr>
              <a:t>(less stigmatising, pathologising, more individual, gender sensitive understanding and language needed?)</a:t>
            </a:r>
          </a:p>
          <a:p>
            <a:pPr marL="342900" indent="-342900">
              <a:spcAft>
                <a:spcPts val="600"/>
              </a:spcAft>
              <a:buFont typeface="Arial" panose="020B0604020202020204" pitchFamily="34" charset="0"/>
              <a:buChar char="•"/>
            </a:pPr>
            <a:r>
              <a:rPr lang="en-GB" sz="1600" dirty="0">
                <a:solidFill>
                  <a:schemeClr val="tx1"/>
                </a:solidFill>
              </a:rPr>
              <a:t>Significant number with Brain/Head Injuries including strokes/</a:t>
            </a:r>
            <a:r>
              <a:rPr lang="en-GB" sz="1600" dirty="0" err="1">
                <a:solidFill>
                  <a:schemeClr val="tx1"/>
                </a:solidFill>
              </a:rPr>
              <a:t>Korsokoffs</a:t>
            </a:r>
            <a:r>
              <a:rPr lang="en-GB" sz="1600" dirty="0">
                <a:solidFill>
                  <a:schemeClr val="tx1"/>
                </a:solidFill>
              </a:rPr>
              <a:t> </a:t>
            </a:r>
          </a:p>
          <a:p>
            <a:pPr marL="342900" indent="-342900">
              <a:spcAft>
                <a:spcPts val="600"/>
              </a:spcAft>
              <a:buFont typeface="Arial" panose="020B0604020202020204" pitchFamily="34" charset="0"/>
              <a:buChar char="•"/>
            </a:pPr>
            <a:r>
              <a:rPr lang="en-GB" sz="1600" dirty="0">
                <a:solidFill>
                  <a:schemeClr val="tx1"/>
                </a:solidFill>
              </a:rPr>
              <a:t>Referrals for several people who are transgender and victims of modern slavery</a:t>
            </a:r>
          </a:p>
          <a:p>
            <a:pPr marL="342900" indent="-342900">
              <a:spcAft>
                <a:spcPts val="600"/>
              </a:spcAft>
              <a:buFont typeface="Arial" panose="020B0604020202020204" pitchFamily="34" charset="0"/>
              <a:buChar char="•"/>
            </a:pPr>
            <a:r>
              <a:rPr lang="en-GB" sz="1600" dirty="0"/>
              <a:t>High d</a:t>
            </a:r>
            <a:r>
              <a:rPr lang="en-GB" sz="1600" dirty="0">
                <a:solidFill>
                  <a:schemeClr val="tx1"/>
                </a:solidFill>
              </a:rPr>
              <a:t>emand/referrals for service, </a:t>
            </a:r>
            <a:r>
              <a:rPr lang="en-GB" sz="1600" b="1" dirty="0">
                <a:solidFill>
                  <a:srgbClr val="00B0F0"/>
                </a:solidFill>
              </a:rPr>
              <a:t>but majority are for people who cannot ‘fit’ into what wider system can currently offer and who have experienced this as additional trauma, usually resulting in more cost to system as they bounce from service to service incl. blue lights and A&amp;E</a:t>
            </a:r>
          </a:p>
        </p:txBody>
      </p:sp>
    </p:spTree>
    <p:extLst>
      <p:ext uri="{BB962C8B-B14F-4D97-AF65-F5344CB8AC3E}">
        <p14:creationId xmlns:p14="http://schemas.microsoft.com/office/powerpoint/2010/main" val="53263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tab pos="5270500" algn="l"/>
              </a:tabLst>
              <a:defRPr/>
            </a:pPr>
            <a:r>
              <a:rPr kumimoji="0" lang="en-US" sz="4400" b="1"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rPr>
              <a:t>Direct referrals from HIU of A&amp;E</a:t>
            </a:r>
            <a:endParaRPr kumimoji="0" lang="en-GB" sz="4400" b="0" i="0" strike="noStrike" kern="1200" cap="none" spc="0" normalizeH="0" baseline="0" noProof="0" dirty="0">
              <a:ln>
                <a:noFill/>
              </a:ln>
              <a:solidFill>
                <a:srgbClr val="E92D7C"/>
              </a:solidFill>
              <a:effectLst/>
              <a:uLnTx/>
              <a:uFillTx/>
              <a:latin typeface="Aptos" panose="02110004020202020204"/>
              <a:ea typeface="Georgia" panose="02040502050405020303"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F777FA2B-6E1C-2314-F33B-BEFD856B6F1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7D148EAE-4B8B-37D3-68F4-FF1D119511A5}"/>
              </a:ext>
            </a:extLst>
          </p:cNvPr>
          <p:cNvPicPr>
            <a:picLocks noChangeAspect="1"/>
          </p:cNvPicPr>
          <p:nvPr/>
        </p:nvPicPr>
        <p:blipFill>
          <a:blip r:embed="rId5"/>
          <a:stretch>
            <a:fillRect/>
          </a:stretch>
        </p:blipFill>
        <p:spPr>
          <a:xfrm>
            <a:off x="10937859" y="291632"/>
            <a:ext cx="1034799" cy="932367"/>
          </a:xfrm>
          <a:prstGeom prst="rect">
            <a:avLst/>
          </a:prstGeom>
          <a:noFill/>
          <a:ln cap="flat">
            <a:noFill/>
          </a:ln>
        </p:spPr>
      </p:pic>
      <p:sp>
        <p:nvSpPr>
          <p:cNvPr id="3" name="TextBox 2">
            <a:extLst>
              <a:ext uri="{FF2B5EF4-FFF2-40B4-BE49-F238E27FC236}">
                <a16:creationId xmlns:a16="http://schemas.microsoft.com/office/drawing/2014/main" id="{AC32D1D6-CC66-5286-3A4E-65C379C536C7}"/>
              </a:ext>
            </a:extLst>
          </p:cNvPr>
          <p:cNvSpPr txBox="1"/>
          <p:nvPr/>
        </p:nvSpPr>
        <p:spPr>
          <a:xfrm>
            <a:off x="331424" y="1717319"/>
            <a:ext cx="5587579" cy="4434099"/>
          </a:xfrm>
          <a:prstGeom prst="rect">
            <a:avLst/>
          </a:prstGeom>
          <a:noFill/>
        </p:spPr>
        <p:txBody>
          <a:bodyPr wrap="square">
            <a:spAutoFit/>
          </a:bodyPr>
          <a:lstStyle/>
          <a:p>
            <a:r>
              <a:rPr lang="en-GB" sz="2400" b="1" dirty="0"/>
              <a:t>Royal Surrey</a:t>
            </a:r>
          </a:p>
          <a:p>
            <a:pPr lvl="1"/>
            <a:r>
              <a:rPr lang="en-GB" sz="2400" dirty="0"/>
              <a:t>5 referrals open</a:t>
            </a:r>
          </a:p>
          <a:p>
            <a:pPr>
              <a:spcBef>
                <a:spcPts val="600"/>
              </a:spcBef>
            </a:pPr>
            <a:r>
              <a:rPr lang="en-GB" sz="2400" b="1" dirty="0"/>
              <a:t>Ashford &amp; St Peter’s</a:t>
            </a:r>
          </a:p>
          <a:p>
            <a:pPr lvl="1"/>
            <a:r>
              <a:rPr lang="en-GB" sz="2400" dirty="0"/>
              <a:t>4 referrals open but 1 to close (see below) </a:t>
            </a:r>
          </a:p>
          <a:p>
            <a:pPr lvl="1"/>
            <a:r>
              <a:rPr lang="en-GB" sz="2400" dirty="0"/>
              <a:t>– </a:t>
            </a:r>
            <a:r>
              <a:rPr lang="en-GB" sz="2400" b="1" dirty="0">
                <a:solidFill>
                  <a:schemeClr val="accent6"/>
                </a:solidFill>
              </a:rPr>
              <a:t>can take 2 more</a:t>
            </a:r>
          </a:p>
          <a:p>
            <a:pPr>
              <a:spcBef>
                <a:spcPts val="600"/>
              </a:spcBef>
            </a:pPr>
            <a:r>
              <a:rPr lang="en-GB" sz="2400" b="1" dirty="0"/>
              <a:t>East Surrey</a:t>
            </a:r>
          </a:p>
          <a:p>
            <a:pPr lvl="1"/>
            <a:r>
              <a:rPr lang="en-GB" sz="2400" dirty="0"/>
              <a:t>1 referral open but currently in hospital </a:t>
            </a:r>
          </a:p>
          <a:p>
            <a:pPr lvl="1"/>
            <a:r>
              <a:rPr lang="en-GB" sz="2400" dirty="0"/>
              <a:t>– </a:t>
            </a:r>
            <a:r>
              <a:rPr lang="en-GB" sz="2400" b="1" dirty="0">
                <a:solidFill>
                  <a:schemeClr val="accent6"/>
                </a:solidFill>
              </a:rPr>
              <a:t>can take 4 more- NOW REFERRED!</a:t>
            </a:r>
          </a:p>
          <a:p>
            <a:pPr marL="0" lvl="1">
              <a:lnSpc>
                <a:spcPct val="120000"/>
              </a:lnSpc>
              <a:spcBef>
                <a:spcPts val="600"/>
              </a:spcBef>
            </a:pPr>
            <a:r>
              <a:rPr lang="en-GB" sz="2400" b="1" dirty="0">
                <a:solidFill>
                  <a:srgbClr val="E92D7C"/>
                </a:solidFill>
              </a:rPr>
              <a:t>Next Steps: Extended Hours Support </a:t>
            </a:r>
          </a:p>
        </p:txBody>
      </p:sp>
      <p:graphicFrame>
        <p:nvGraphicFramePr>
          <p:cNvPr id="7" name="Table 6">
            <a:extLst>
              <a:ext uri="{FF2B5EF4-FFF2-40B4-BE49-F238E27FC236}">
                <a16:creationId xmlns:a16="http://schemas.microsoft.com/office/drawing/2014/main" id="{F6DE6B01-281B-1834-8B2F-3DC8DB71DB2E}"/>
              </a:ext>
            </a:extLst>
          </p:cNvPr>
          <p:cNvGraphicFramePr>
            <a:graphicFrameLocks noGrp="1"/>
          </p:cNvGraphicFramePr>
          <p:nvPr/>
        </p:nvGraphicFramePr>
        <p:xfrm>
          <a:off x="6136497" y="3063959"/>
          <a:ext cx="4426141" cy="3183279"/>
        </p:xfrm>
        <a:graphic>
          <a:graphicData uri="http://schemas.openxmlformats.org/drawingml/2006/table">
            <a:tbl>
              <a:tblPr firstRow="1" firstCol="1" bandRow="1">
                <a:tableStyleId>{21E4AEA4-8DFA-4A89-87EB-49C32662AFE0}</a:tableStyleId>
              </a:tblPr>
              <a:tblGrid>
                <a:gridCol w="2169303">
                  <a:extLst>
                    <a:ext uri="{9D8B030D-6E8A-4147-A177-3AD203B41FA5}">
                      <a16:colId xmlns:a16="http://schemas.microsoft.com/office/drawing/2014/main" val="2135099557"/>
                    </a:ext>
                  </a:extLst>
                </a:gridCol>
                <a:gridCol w="1055914">
                  <a:extLst>
                    <a:ext uri="{9D8B030D-6E8A-4147-A177-3AD203B41FA5}">
                      <a16:colId xmlns:a16="http://schemas.microsoft.com/office/drawing/2014/main" val="633014313"/>
                    </a:ext>
                  </a:extLst>
                </a:gridCol>
                <a:gridCol w="1200924">
                  <a:extLst>
                    <a:ext uri="{9D8B030D-6E8A-4147-A177-3AD203B41FA5}">
                      <a16:colId xmlns:a16="http://schemas.microsoft.com/office/drawing/2014/main" val="3647851064"/>
                    </a:ext>
                  </a:extLst>
                </a:gridCol>
              </a:tblGrid>
              <a:tr h="564321">
                <a:tc>
                  <a:txBody>
                    <a:bodyPr/>
                    <a:lstStyle/>
                    <a:p>
                      <a:r>
                        <a:rPr lang="en-GB" dirty="0"/>
                        <a:t>Experience of MD</a:t>
                      </a:r>
                    </a:p>
                  </a:txBody>
                  <a:tcPr marL="68580" marR="68580" marT="9525" marB="9525" anchor="b"/>
                </a:tc>
                <a:tc>
                  <a:txBody>
                    <a:bodyPr/>
                    <a:lstStyle/>
                    <a:p>
                      <a:r>
                        <a:rPr lang="en-GB" sz="1600" dirty="0"/>
                        <a:t>Number</a:t>
                      </a:r>
                    </a:p>
                  </a:txBody>
                  <a:tcPr marL="68580" marR="68580" marT="9525" marB="9525" anchor="b"/>
                </a:tc>
                <a:tc>
                  <a:txBody>
                    <a:bodyPr/>
                    <a:lstStyle/>
                    <a:p>
                      <a:r>
                        <a:rPr lang="en-GB" sz="1600" dirty="0"/>
                        <a:t>Percentage</a:t>
                      </a:r>
                    </a:p>
                  </a:txBody>
                  <a:tcPr marL="68580" marR="68580" marT="9525" marB="9525" anchor="b"/>
                </a:tc>
                <a:extLst>
                  <a:ext uri="{0D108BD9-81ED-4DB2-BD59-A6C34878D82A}">
                    <a16:rowId xmlns:a16="http://schemas.microsoft.com/office/drawing/2014/main" val="2292487186"/>
                  </a:ext>
                </a:extLst>
              </a:tr>
              <a:tr h="436493">
                <a:tc>
                  <a:txBody>
                    <a:bodyPr/>
                    <a:lstStyle/>
                    <a:p>
                      <a:r>
                        <a:rPr lang="en-GB" dirty="0"/>
                        <a:t>Domestic abuse</a:t>
                      </a:r>
                    </a:p>
                  </a:txBody>
                  <a:tcPr marL="68580" marR="68580" marT="9525" marB="9525" anchor="b"/>
                </a:tc>
                <a:tc>
                  <a:txBody>
                    <a:bodyPr/>
                    <a:lstStyle/>
                    <a:p>
                      <a:pPr algn="r"/>
                      <a:r>
                        <a:rPr lang="en-GB" sz="1600" dirty="0">
                          <a:effectLst/>
                        </a:rPr>
                        <a:t>33</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27</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580041253"/>
                  </a:ext>
                </a:extLst>
              </a:tr>
              <a:tr h="436493">
                <a:tc>
                  <a:txBody>
                    <a:bodyPr/>
                    <a:lstStyle/>
                    <a:p>
                      <a:r>
                        <a:rPr lang="en-GB" dirty="0"/>
                        <a:t>Homelessness</a:t>
                      </a:r>
                    </a:p>
                  </a:txBody>
                  <a:tcPr marL="68580" marR="68580" marT="9525" marB="9525" anchor="b"/>
                </a:tc>
                <a:tc>
                  <a:txBody>
                    <a:bodyPr/>
                    <a:lstStyle/>
                    <a:p>
                      <a:pPr algn="r"/>
                      <a:r>
                        <a:rPr lang="en-GB" sz="1600" dirty="0">
                          <a:effectLst/>
                        </a:rPr>
                        <a:t>73</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60</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3689080067"/>
                  </a:ext>
                </a:extLst>
              </a:tr>
              <a:tr h="436493">
                <a:tc>
                  <a:txBody>
                    <a:bodyPr/>
                    <a:lstStyle/>
                    <a:p>
                      <a:r>
                        <a:rPr lang="en-GB" dirty="0"/>
                        <a:t>Mental health</a:t>
                      </a:r>
                    </a:p>
                  </a:txBody>
                  <a:tcPr marL="68580" marR="68580" marT="9525" marB="9525" anchor="b"/>
                </a:tc>
                <a:tc>
                  <a:txBody>
                    <a:bodyPr/>
                    <a:lstStyle/>
                    <a:p>
                      <a:pPr algn="r"/>
                      <a:r>
                        <a:rPr lang="en-GB" sz="1600" dirty="0">
                          <a:effectLst/>
                        </a:rPr>
                        <a:t>113</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93</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3664623732"/>
                  </a:ext>
                </a:extLst>
              </a:tr>
              <a:tr h="436493">
                <a:tc>
                  <a:txBody>
                    <a:bodyPr/>
                    <a:lstStyle/>
                    <a:p>
                      <a:r>
                        <a:rPr lang="en-GB" dirty="0"/>
                        <a:t>Substance use</a:t>
                      </a:r>
                    </a:p>
                  </a:txBody>
                  <a:tcPr marL="68580" marR="68580" marT="9525" marB="9525" anchor="b"/>
                </a:tc>
                <a:tc>
                  <a:txBody>
                    <a:bodyPr/>
                    <a:lstStyle/>
                    <a:p>
                      <a:pPr algn="r"/>
                      <a:r>
                        <a:rPr lang="en-GB" sz="1600" dirty="0">
                          <a:effectLst/>
                        </a:rPr>
                        <a:t>96</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79</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2075118674"/>
                  </a:ext>
                </a:extLst>
              </a:tr>
              <a:tr h="436493">
                <a:tc>
                  <a:txBody>
                    <a:bodyPr/>
                    <a:lstStyle/>
                    <a:p>
                      <a:r>
                        <a:rPr lang="en-GB" dirty="0"/>
                        <a:t>Offending</a:t>
                      </a:r>
                    </a:p>
                  </a:txBody>
                  <a:tcPr marL="68580" marR="68580" marT="9525" marB="9525" anchor="b"/>
                </a:tc>
                <a:tc>
                  <a:txBody>
                    <a:bodyPr/>
                    <a:lstStyle/>
                    <a:p>
                      <a:pPr algn="r"/>
                      <a:r>
                        <a:rPr lang="en-GB" sz="1600" dirty="0">
                          <a:effectLst/>
                        </a:rPr>
                        <a:t>50</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41</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2591049581"/>
                  </a:ext>
                </a:extLst>
              </a:tr>
              <a:tr h="436493">
                <a:tc>
                  <a:txBody>
                    <a:bodyPr/>
                    <a:lstStyle/>
                    <a:p>
                      <a:r>
                        <a:rPr lang="en-GB" dirty="0"/>
                        <a:t>TOTAL</a:t>
                      </a:r>
                    </a:p>
                  </a:txBody>
                  <a:tcPr marL="68580" marR="68580" marT="9525" marB="9525" anchor="b"/>
                </a:tc>
                <a:tc>
                  <a:txBody>
                    <a:bodyPr/>
                    <a:lstStyle/>
                    <a:p>
                      <a:pPr algn="r"/>
                      <a:r>
                        <a:rPr lang="en-GB" sz="1600" dirty="0">
                          <a:effectLst/>
                        </a:rPr>
                        <a:t>121</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600" dirty="0">
                          <a:effectLst/>
                        </a:rPr>
                        <a:t>100</a:t>
                      </a:r>
                      <a:endParaRPr lang="en-GB" sz="1800" dirty="0">
                        <a:effectLst/>
                        <a:latin typeface="+mn-lt"/>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236760158"/>
                  </a:ext>
                </a:extLst>
              </a:tr>
            </a:tbl>
          </a:graphicData>
        </a:graphic>
      </p:graphicFrame>
      <p:sp>
        <p:nvSpPr>
          <p:cNvPr id="8" name="Rectangle 1">
            <a:extLst>
              <a:ext uri="{FF2B5EF4-FFF2-40B4-BE49-F238E27FC236}">
                <a16:creationId xmlns:a16="http://schemas.microsoft.com/office/drawing/2014/main" id="{D4021FFA-B644-1F7A-C256-5B90CBAB1D36}"/>
              </a:ext>
            </a:extLst>
          </p:cNvPr>
          <p:cNvSpPr>
            <a:spLocks noChangeArrowheads="1"/>
          </p:cNvSpPr>
          <p:nvPr/>
        </p:nvSpPr>
        <p:spPr bwMode="auto">
          <a:xfrm>
            <a:off x="6287075" y="1675346"/>
            <a:ext cx="40523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ea typeface="Aptos" panose="020B0004020202020204" pitchFamily="34" charset="0"/>
                <a:cs typeface="Aptos" panose="020B0004020202020204" pitchFamily="34" charset="0"/>
              </a:rPr>
              <a:t>Total BTG clients to date – 121</a:t>
            </a:r>
            <a:r>
              <a:rPr kumimoji="0" lang="en-GB" altLang="en-US" sz="2000" b="1" i="0" u="none" strike="noStrike" cap="none" normalizeH="0" baseline="0" dirty="0">
                <a:ln>
                  <a:noFill/>
                </a:ln>
                <a:solidFill>
                  <a:schemeClr val="tx1"/>
                </a:solidFill>
                <a:effectLst/>
                <a:ea typeface="Aptos" panose="020B0004020202020204" pitchFamily="34" charset="0"/>
                <a:cs typeface="Arial" panose="020B0604020202020204" pitchFamily="34" charset="0"/>
              </a:rPr>
              <a:t>​</a:t>
            </a:r>
            <a:endParaRPr kumimoji="0" lang="en-GB" altLang="en-US" sz="2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chemeClr val="tx1"/>
                </a:solidFill>
                <a:effectLst/>
                <a:ea typeface="Aptos" panose="020B0004020202020204" pitchFamily="34" charset="0"/>
                <a:cs typeface="Aptos" panose="020B0004020202020204" pitchFamily="34" charset="0"/>
              </a:rPr>
              <a:t>Current clients – 69</a:t>
            </a:r>
            <a:r>
              <a:rPr kumimoji="0" lang="en-GB" altLang="en-US" sz="2000" i="0" u="none" strike="noStrike" cap="none" normalizeH="0" baseline="0" dirty="0">
                <a:ln>
                  <a:noFill/>
                </a:ln>
                <a:solidFill>
                  <a:schemeClr val="tx1"/>
                </a:solidFill>
                <a:effectLst/>
                <a:ea typeface="Aptos" panose="020B0004020202020204" pitchFamily="34" charset="0"/>
                <a:cs typeface="Arial" panose="020B0604020202020204" pitchFamily="34" charset="0"/>
              </a:rPr>
              <a:t>​</a:t>
            </a:r>
            <a:endParaRPr kumimoji="0" lang="en-GB" altLang="en-US" sz="200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chemeClr val="tx1"/>
                </a:solidFill>
                <a:effectLst/>
                <a:ea typeface="Aptos" panose="020B0004020202020204" pitchFamily="34" charset="0"/>
                <a:cs typeface="Aptos" panose="020B0004020202020204" pitchFamily="34" charset="0"/>
              </a:rPr>
              <a:t>Paused clients – 8 </a:t>
            </a:r>
            <a:r>
              <a:rPr kumimoji="0" lang="en-GB" altLang="en-US" sz="2000" i="0" u="none" strike="noStrike" cap="none" normalizeH="0" baseline="0" dirty="0">
                <a:ln>
                  <a:noFill/>
                </a:ln>
                <a:solidFill>
                  <a:schemeClr val="tx1"/>
                </a:solidFill>
                <a:effectLst/>
                <a:ea typeface="Aptos" panose="020B0004020202020204" pitchFamily="34" charset="0"/>
                <a:cs typeface="Arial" panose="020B0604020202020204" pitchFamily="34" charset="0"/>
              </a:rPr>
              <a:t>​</a:t>
            </a:r>
            <a:endParaRPr kumimoji="0" lang="en-GB" altLang="en-US" sz="200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chemeClr val="tx1"/>
                </a:solidFill>
                <a:effectLst/>
                <a:ea typeface="Aptos" panose="020B0004020202020204" pitchFamily="34" charset="0"/>
                <a:cs typeface="Aptos" panose="020B0004020202020204" pitchFamily="34" charset="0"/>
              </a:rPr>
              <a:t>Closed clients- 44</a:t>
            </a:r>
            <a:r>
              <a:rPr kumimoji="0" lang="en-GB" altLang="en-US" sz="2000" b="1" i="0" u="none" strike="noStrike" cap="none" normalizeH="0" baseline="0" dirty="0">
                <a:ln>
                  <a:noFill/>
                </a:ln>
                <a:solidFill>
                  <a:schemeClr val="tx1"/>
                </a:solidFill>
                <a:effectLst/>
                <a:ea typeface="Aptos" panose="020B0004020202020204" pitchFamily="34" charset="0"/>
                <a:cs typeface="Arial" panose="020B0604020202020204" pitchFamily="34" charset="0"/>
              </a:rPr>
              <a:t>​</a:t>
            </a:r>
            <a:endParaRPr kumimoji="0" lang="en-GB" altLang="en-US"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2239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E92D7C"/>
                </a:solidFill>
              </a:rPr>
              <a:t>Principles and ambitions</a:t>
            </a:r>
          </a:p>
        </p:txBody>
      </p:sp>
      <p:sp>
        <p:nvSpPr>
          <p:cNvPr id="13" name="TextBox 12">
            <a:extLst>
              <a:ext uri="{FF2B5EF4-FFF2-40B4-BE49-F238E27FC236}">
                <a16:creationId xmlns:a16="http://schemas.microsoft.com/office/drawing/2014/main" id="{E9AA9DCF-EA45-E500-9432-8D456CD616C7}"/>
              </a:ext>
            </a:extLst>
          </p:cNvPr>
          <p:cNvSpPr txBox="1"/>
          <p:nvPr/>
        </p:nvSpPr>
        <p:spPr>
          <a:xfrm>
            <a:off x="370114" y="1587942"/>
            <a:ext cx="10192524" cy="5355312"/>
          </a:xfrm>
          <a:prstGeom prst="rect">
            <a:avLst/>
          </a:prstGeom>
          <a:noFill/>
        </p:spPr>
        <p:txBody>
          <a:bodyPr wrap="square" rtlCol="0">
            <a:spAutoFit/>
          </a:bodyPr>
          <a:lstStyle/>
          <a:p>
            <a:pPr marL="285750" indent="-285750">
              <a:spcAft>
                <a:spcPts val="1800"/>
              </a:spcAft>
              <a:buClr>
                <a:srgbClr val="009EE3"/>
              </a:buClr>
              <a:buFont typeface="Arial" panose="020B0604020202020204" pitchFamily="34" charset="0"/>
              <a:buChar char="•"/>
            </a:pPr>
            <a:r>
              <a:rPr lang="en-GB" b="1" dirty="0">
                <a:solidFill>
                  <a:srgbClr val="009EE3"/>
                </a:solidFill>
              </a:rPr>
              <a:t>Work in partnership</a:t>
            </a:r>
            <a:r>
              <a:rPr lang="en-GB" dirty="0"/>
              <a:t> across local services and the voluntary and community sector, building strong cross-sector partnerships at a strategic and operational level that can design and implement an improved approach to tackling multiple disadvantage. </a:t>
            </a:r>
          </a:p>
          <a:p>
            <a:pPr marL="285750" indent="-285750">
              <a:spcAft>
                <a:spcPts val="1800"/>
              </a:spcAft>
              <a:buClr>
                <a:srgbClr val="009EE3"/>
              </a:buClr>
              <a:buFont typeface="Arial" panose="020B0604020202020204" pitchFamily="34" charset="0"/>
              <a:buChar char="•"/>
            </a:pPr>
            <a:r>
              <a:rPr lang="en-GB" dirty="0"/>
              <a:t>Coordinate support, and better integrate local services to enable a </a:t>
            </a:r>
            <a:r>
              <a:rPr lang="en-GB" b="1" dirty="0">
                <a:solidFill>
                  <a:srgbClr val="009EE3"/>
                </a:solidFill>
              </a:rPr>
              <a:t>‘whole person’ approach</a:t>
            </a:r>
            <a:r>
              <a:rPr lang="en-GB" dirty="0"/>
              <a:t>.</a:t>
            </a:r>
          </a:p>
          <a:p>
            <a:pPr marL="285750" indent="-285750">
              <a:spcAft>
                <a:spcPts val="1800"/>
              </a:spcAft>
              <a:buClr>
                <a:srgbClr val="009EE3"/>
              </a:buClr>
              <a:buFont typeface="Arial" panose="020B0604020202020204" pitchFamily="34" charset="0"/>
              <a:buChar char="•"/>
            </a:pPr>
            <a:r>
              <a:rPr lang="en-GB" dirty="0"/>
              <a:t>Create</a:t>
            </a:r>
            <a:r>
              <a:rPr lang="en-GB" b="1" dirty="0">
                <a:solidFill>
                  <a:srgbClr val="009EE3"/>
                </a:solidFill>
              </a:rPr>
              <a:t> flexibility </a:t>
            </a:r>
            <a:r>
              <a:rPr lang="en-GB" dirty="0"/>
              <a:t>in how local services respond to the people who use them, taking a system-wide view with shared accountability and ownership leading to better services and a ‘no wrong door’ approach to support.</a:t>
            </a:r>
          </a:p>
          <a:p>
            <a:pPr marL="285750" indent="-285750">
              <a:spcAft>
                <a:spcPts val="1800"/>
              </a:spcAft>
              <a:buClr>
                <a:srgbClr val="009EE3"/>
              </a:buClr>
              <a:buFont typeface="Arial" panose="020B0604020202020204" pitchFamily="34" charset="0"/>
              <a:buChar char="•"/>
            </a:pPr>
            <a:r>
              <a:rPr lang="en-GB" dirty="0"/>
              <a:t>Involve people with </a:t>
            </a:r>
            <a:r>
              <a:rPr lang="en-GB" b="1" dirty="0">
                <a:solidFill>
                  <a:srgbClr val="009EE3"/>
                </a:solidFill>
              </a:rPr>
              <a:t>lived experience</a:t>
            </a:r>
            <a:r>
              <a:rPr lang="en-GB" dirty="0"/>
              <a:t> of multiple disadvantage in the design, delivery, and evaluation of services and in governance and decision making.</a:t>
            </a:r>
          </a:p>
          <a:p>
            <a:pPr marL="285750" indent="-285750">
              <a:spcAft>
                <a:spcPts val="1800"/>
              </a:spcAft>
              <a:buClr>
                <a:srgbClr val="009EE3"/>
              </a:buClr>
              <a:buFont typeface="Arial" panose="020B0604020202020204" pitchFamily="34" charset="0"/>
              <a:buChar char="•"/>
            </a:pPr>
            <a:r>
              <a:rPr lang="en-GB" dirty="0"/>
              <a:t>Take a </a:t>
            </a:r>
            <a:r>
              <a:rPr lang="en-GB" b="1" dirty="0">
                <a:solidFill>
                  <a:srgbClr val="009EE3"/>
                </a:solidFill>
              </a:rPr>
              <a:t>trauma-informed approach</a:t>
            </a:r>
            <a:r>
              <a:rPr lang="en-GB" dirty="0"/>
              <a:t> across the local system, services and in the governance of the programme.</a:t>
            </a:r>
          </a:p>
          <a:p>
            <a:pPr marL="285750" indent="-285750">
              <a:spcAft>
                <a:spcPts val="1800"/>
              </a:spcAft>
              <a:buClr>
                <a:srgbClr val="009EE3"/>
              </a:buClr>
              <a:buFont typeface="Arial" panose="020B0604020202020204" pitchFamily="34" charset="0"/>
              <a:buChar char="•"/>
            </a:pPr>
            <a:r>
              <a:rPr lang="en-GB" dirty="0"/>
              <a:t>Commit to drive </a:t>
            </a:r>
            <a:r>
              <a:rPr lang="en-GB" b="1" dirty="0">
                <a:solidFill>
                  <a:srgbClr val="009EE3"/>
                </a:solidFill>
              </a:rPr>
              <a:t>lasting system-change</a:t>
            </a:r>
            <a:r>
              <a:rPr lang="en-GB" dirty="0"/>
              <a:t>, with sustainable changes to benefit people experiencing multiple disadvantage beyond the lifetime of the funding.</a:t>
            </a:r>
          </a:p>
          <a:p>
            <a:pPr marL="285750" indent="-285750">
              <a:spcAft>
                <a:spcPts val="1800"/>
              </a:spcAft>
              <a:buClr>
                <a:srgbClr val="009EE3"/>
              </a:buClr>
              <a:buFont typeface="Arial" panose="020B0604020202020204" pitchFamily="34" charset="0"/>
              <a:buChar char="•"/>
            </a:pPr>
            <a:endParaRPr lang="en-GB" dirty="0"/>
          </a:p>
        </p:txBody>
      </p:sp>
    </p:spTree>
    <p:extLst>
      <p:ext uri="{BB962C8B-B14F-4D97-AF65-F5344CB8AC3E}">
        <p14:creationId xmlns:p14="http://schemas.microsoft.com/office/powerpoint/2010/main" val="297334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18E1D4-0DB0-F3DC-BDCB-B5BF597868F1}"/>
              </a:ext>
            </a:extLst>
          </p:cNvPr>
          <p:cNvGraphicFramePr>
            <a:graphicFrameLocks noGrp="1"/>
          </p:cNvGraphicFramePr>
          <p:nvPr>
            <p:extLst>
              <p:ext uri="{D42A27DB-BD31-4B8C-83A1-F6EECF244321}">
                <p14:modId xmlns:p14="http://schemas.microsoft.com/office/powerpoint/2010/main" val="3858499629"/>
              </p:ext>
            </p:extLst>
          </p:nvPr>
        </p:nvGraphicFramePr>
        <p:xfrm>
          <a:off x="135875" y="1631114"/>
          <a:ext cx="11920250" cy="5680636"/>
        </p:xfrm>
        <a:graphic>
          <a:graphicData uri="http://schemas.openxmlformats.org/drawingml/2006/table">
            <a:tbl>
              <a:tblPr firstRow="1" bandRow="1">
                <a:tableStyleId>{5C22544A-7EE6-4342-B048-85BDC9FD1C3A}</a:tableStyleId>
              </a:tblPr>
              <a:tblGrid>
                <a:gridCol w="3577129">
                  <a:extLst>
                    <a:ext uri="{9D8B030D-6E8A-4147-A177-3AD203B41FA5}">
                      <a16:colId xmlns:a16="http://schemas.microsoft.com/office/drawing/2014/main" val="1586128807"/>
                    </a:ext>
                  </a:extLst>
                </a:gridCol>
                <a:gridCol w="3633554">
                  <a:extLst>
                    <a:ext uri="{9D8B030D-6E8A-4147-A177-3AD203B41FA5}">
                      <a16:colId xmlns:a16="http://schemas.microsoft.com/office/drawing/2014/main" val="2593603066"/>
                    </a:ext>
                  </a:extLst>
                </a:gridCol>
                <a:gridCol w="4709567">
                  <a:extLst>
                    <a:ext uri="{9D8B030D-6E8A-4147-A177-3AD203B41FA5}">
                      <a16:colId xmlns:a16="http://schemas.microsoft.com/office/drawing/2014/main" val="2325131339"/>
                    </a:ext>
                  </a:extLst>
                </a:gridCol>
              </a:tblGrid>
              <a:tr h="3328167">
                <a:tc>
                  <a:txBody>
                    <a:bodyPr/>
                    <a:lstStyle/>
                    <a:p>
                      <a:pPr marL="0" algn="l" defTabSz="914400" rtl="0" eaLnBrk="1" latinLnBrk="0" hangingPunct="1"/>
                      <a:r>
                        <a:rPr lang="en-GB" sz="1600" b="1" kern="1200" dirty="0">
                          <a:solidFill>
                            <a:schemeClr val="lt1"/>
                          </a:solidFill>
                          <a:latin typeface="+mn-lt"/>
                          <a:ea typeface="+mn-ea"/>
                          <a:cs typeface="+mn-cs"/>
                        </a:rPr>
                        <a:t>Twice in three years</a:t>
                      </a:r>
                    </a:p>
                    <a:p>
                      <a:endParaRPr lang="en-GB" sz="1500" dirty="0"/>
                    </a:p>
                    <a:p>
                      <a:pPr marL="0" indent="0">
                        <a:buFont typeface="Arial" panose="020B0604020202020204" pitchFamily="34" charset="0"/>
                        <a:buNone/>
                      </a:pPr>
                      <a:endParaRPr lang="en-GB" sz="1500" dirty="0"/>
                    </a:p>
                    <a:p>
                      <a:pPr marL="285750" indent="-285750">
                        <a:buFont typeface="Arial" panose="020B0604020202020204" pitchFamily="34" charset="0"/>
                        <a:buChar char="•"/>
                      </a:pPr>
                      <a:r>
                        <a:rPr lang="en-GB" sz="1500" b="0" kern="1200" dirty="0">
                          <a:solidFill>
                            <a:schemeClr val="lt1"/>
                          </a:solidFill>
                          <a:latin typeface="+mn-lt"/>
                          <a:ea typeface="+mn-ea"/>
                          <a:cs typeface="+mn-cs"/>
                        </a:rPr>
                        <a:t>Independent Baseline Data - System operations Mapping ( Appendices)  </a:t>
                      </a:r>
                    </a:p>
                    <a:p>
                      <a:pPr marL="285750" indent="-285750">
                        <a:buFont typeface="Arial" panose="020B0604020202020204" pitchFamily="34" charset="0"/>
                        <a:buChar char="•"/>
                      </a:pPr>
                      <a:endParaRPr lang="en-GB" sz="1500" b="0" kern="1200" dirty="0">
                        <a:solidFill>
                          <a:schemeClr val="lt1"/>
                        </a:solidFill>
                        <a:latin typeface="+mn-lt"/>
                        <a:ea typeface="+mn-ea"/>
                        <a:cs typeface="+mn-cs"/>
                      </a:endParaRPr>
                    </a:p>
                    <a:p>
                      <a:pPr marL="285750" indent="-285750">
                        <a:buFont typeface="Arial" panose="020B0604020202020204" pitchFamily="34" charset="0"/>
                        <a:buChar char="•"/>
                      </a:pPr>
                      <a:r>
                        <a:rPr lang="en-GB" sz="1500" b="0" kern="1200" dirty="0">
                          <a:solidFill>
                            <a:schemeClr val="lt1"/>
                          </a:solidFill>
                          <a:latin typeface="+mn-lt"/>
                          <a:ea typeface="+mn-ea"/>
                          <a:cs typeface="+mn-cs"/>
                        </a:rPr>
                        <a:t>Independent Commissioned National and Local Programme Evaluations  2nd interim Report </a:t>
                      </a:r>
                    </a:p>
                    <a:p>
                      <a:pPr marL="285750" indent="-285750">
                        <a:buFont typeface="Arial" panose="020B0604020202020204" pitchFamily="34" charset="0"/>
                        <a:buChar char="•"/>
                      </a:pPr>
                      <a:endParaRPr lang="en-GB" sz="1500" b="0" kern="1200" dirty="0">
                        <a:solidFill>
                          <a:schemeClr val="lt1"/>
                        </a:solidFill>
                        <a:latin typeface="+mn-lt"/>
                        <a:ea typeface="+mn-ea"/>
                        <a:cs typeface="+mn-cs"/>
                      </a:endParaRPr>
                    </a:p>
                    <a:p>
                      <a:r>
                        <a:rPr lang="en-GB" sz="1600" dirty="0">
                          <a:solidFill>
                            <a:schemeClr val="bg1"/>
                          </a:solidFill>
                          <a:hlinkClick r:id="rId3">
                            <a:extLst>
                              <a:ext uri="{A12FA001-AC4F-418D-AE19-62706E023703}">
                                <ahyp:hlinkClr xmlns:ahyp="http://schemas.microsoft.com/office/drawing/2018/hyperlinkcolor" val="tx"/>
                              </a:ext>
                            </a:extLst>
                          </a:hlinkClick>
                        </a:rPr>
                        <a:t>Evaluation of the Changing Futures programme - interim report (tnlcommunityfund.org.uk)</a:t>
                      </a:r>
                      <a:endParaRPr lang="en-GB" sz="1500" dirty="0">
                        <a:solidFill>
                          <a:schemeClr val="bg1"/>
                        </a:solidFill>
                      </a:endParaRPr>
                    </a:p>
                  </a:txBody>
                  <a:tcPr marL="74257" marR="74257" marT="37129" marB="37129">
                    <a:solidFill>
                      <a:schemeClr val="accent6">
                        <a:lumMod val="75000"/>
                      </a:schemeClr>
                    </a:solidFill>
                  </a:tcPr>
                </a:tc>
                <a:tc>
                  <a:txBody>
                    <a:bodyPr/>
                    <a:lstStyle/>
                    <a:p>
                      <a:pPr marL="0" algn="l" defTabSz="914400" rtl="0" eaLnBrk="1" latinLnBrk="0" hangingPunct="1"/>
                      <a:r>
                        <a:rPr lang="en-GB" sz="1600" b="1" kern="1200" dirty="0">
                          <a:solidFill>
                            <a:schemeClr val="lt1"/>
                          </a:solidFill>
                          <a:latin typeface="+mn-lt"/>
                          <a:ea typeface="+mn-ea"/>
                          <a:cs typeface="+mn-cs"/>
                        </a:rPr>
                        <a:t>Once a year </a:t>
                      </a:r>
                    </a:p>
                    <a:p>
                      <a:endParaRPr lang="en-GB" sz="1500" dirty="0"/>
                    </a:p>
                    <a:p>
                      <a:endParaRPr lang="en-GB" sz="1500" dirty="0"/>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500" b="0" kern="1200" dirty="0">
                          <a:solidFill>
                            <a:schemeClr val="lt1"/>
                          </a:solidFill>
                          <a:latin typeface="+mn-lt"/>
                          <a:ea typeface="+mn-ea"/>
                          <a:cs typeface="+mn-cs"/>
                        </a:rPr>
                        <a:t>National and Local Programme  Annual report  to MHGLG and National Lottery  and cross government programme board and ministers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500" b="0" kern="1200" dirty="0">
                          <a:solidFill>
                            <a:schemeClr val="lt1"/>
                          </a:solidFill>
                          <a:latin typeface="+mn-lt"/>
                          <a:ea typeface="+mn-ea"/>
                          <a:cs typeface="+mn-cs"/>
                        </a:rPr>
                        <a:t>Contribute to Annual Conferences  - Changing Futures/ MEAM</a:t>
                      </a:r>
                    </a:p>
                  </a:txBody>
                  <a:tcPr marL="74257" marR="74257" marT="37129" marB="37129">
                    <a:solidFill>
                      <a:schemeClr val="accent6">
                        <a:lumMod val="75000"/>
                      </a:schemeClr>
                    </a:solidFill>
                  </a:tcPr>
                </a:tc>
                <a:tc>
                  <a:txBody>
                    <a:bodyPr/>
                    <a:lstStyle/>
                    <a:p>
                      <a:r>
                        <a:rPr lang="en-GB" sz="1600" dirty="0"/>
                        <a:t>Once a quarter </a:t>
                      </a:r>
                    </a:p>
                    <a:p>
                      <a:endParaRPr lang="en-GB" sz="1500" dirty="0"/>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b="1" kern="1200" dirty="0">
                          <a:solidFill>
                            <a:schemeClr val="tx1"/>
                          </a:solidFill>
                          <a:latin typeface="+mn-lt"/>
                          <a:ea typeface="+mn-ea"/>
                          <a:cs typeface="+mn-cs"/>
                        </a:rPr>
                        <a:t>MHCLG /National Lottery Quarterly written report and scrutiny meeting for onward reporting to Cross Government </a:t>
                      </a:r>
                      <a:r>
                        <a:rPr lang="en-US" sz="1400" b="1" kern="1200" dirty="0" err="1">
                          <a:solidFill>
                            <a:schemeClr val="tx1"/>
                          </a:solidFill>
                          <a:latin typeface="+mn-lt"/>
                          <a:ea typeface="+mn-ea"/>
                          <a:cs typeface="+mn-cs"/>
                        </a:rPr>
                        <a:t>Programme</a:t>
                      </a:r>
                      <a:r>
                        <a:rPr lang="en-US" sz="1400" b="1" kern="1200" dirty="0">
                          <a:solidFill>
                            <a:schemeClr val="tx1"/>
                          </a:solidFill>
                          <a:latin typeface="+mn-lt"/>
                          <a:ea typeface="+mn-ea"/>
                          <a:cs typeface="+mn-cs"/>
                        </a:rPr>
                        <a:t> Board and ministers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300" b="0" kern="1200" dirty="0">
                          <a:solidFill>
                            <a:schemeClr val="lt1"/>
                          </a:solidFill>
                          <a:latin typeface="+mn-lt"/>
                          <a:ea typeface="+mn-ea"/>
                          <a:cs typeface="+mn-cs"/>
                        </a:rPr>
                        <a:t>Health and Wellbeing Board/ICB update to board</a:t>
                      </a:r>
                    </a:p>
                    <a:p>
                      <a:pPr marL="285750" indent="-285750" algn="l" defTabSz="914400" rtl="0" eaLnBrk="1" latinLnBrk="0" hangingPunct="1">
                        <a:spcBef>
                          <a:spcPts val="600"/>
                        </a:spcBef>
                        <a:spcAft>
                          <a:spcPts val="600"/>
                        </a:spcAft>
                        <a:buFont typeface="Arial" panose="020B0604020202020204" pitchFamily="34" charset="0"/>
                        <a:buChar char="•"/>
                      </a:pPr>
                      <a:r>
                        <a:rPr lang="en-US" sz="1300" b="0" kern="1200" dirty="0">
                          <a:solidFill>
                            <a:schemeClr val="lt1"/>
                          </a:solidFill>
                          <a:latin typeface="+mn-lt"/>
                          <a:ea typeface="+mn-ea"/>
                          <a:cs typeface="+mn-cs"/>
                        </a:rPr>
                        <a:t>National Delta Returns (Bridge the Gap Outreach Workers and Clients)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300" b="0" kern="1200" dirty="0">
                          <a:solidFill>
                            <a:schemeClr val="lt1"/>
                          </a:solidFill>
                          <a:latin typeface="+mn-lt"/>
                          <a:ea typeface="+mn-ea"/>
                          <a:cs typeface="+mn-cs"/>
                        </a:rPr>
                        <a:t>Local  ECINS Returns (Bridge the Gap Outreach Workers and Clients)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300" b="0" kern="1200" dirty="0">
                          <a:solidFill>
                            <a:schemeClr val="lt1"/>
                          </a:solidFill>
                          <a:latin typeface="+mn-lt"/>
                          <a:ea typeface="+mn-ea"/>
                          <a:cs typeface="+mn-cs"/>
                        </a:rPr>
                        <a:t>VCSE Leadership Team / Trustees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300" b="0" kern="1200" dirty="0">
                          <a:solidFill>
                            <a:schemeClr val="lt1"/>
                          </a:solidFill>
                          <a:latin typeface="+mn-lt"/>
                          <a:ea typeface="+mn-ea"/>
                          <a:cs typeface="+mn-cs"/>
                        </a:rPr>
                        <a:t>Formal Contract Management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300" b="0" kern="1200" dirty="0">
                          <a:solidFill>
                            <a:schemeClr val="lt1"/>
                          </a:solidFill>
                          <a:latin typeface="+mn-lt"/>
                          <a:ea typeface="+mn-ea"/>
                          <a:cs typeface="+mn-cs"/>
                        </a:rPr>
                        <a:t>Steering Group </a:t>
                      </a:r>
                    </a:p>
                  </a:txBody>
                  <a:tcPr marL="74257" marR="74257" marT="37129" marB="37129">
                    <a:solidFill>
                      <a:schemeClr val="accent6">
                        <a:lumMod val="75000"/>
                      </a:schemeClr>
                    </a:solidFill>
                  </a:tcPr>
                </a:tc>
                <a:extLst>
                  <a:ext uri="{0D108BD9-81ED-4DB2-BD59-A6C34878D82A}">
                    <a16:rowId xmlns:a16="http://schemas.microsoft.com/office/drawing/2014/main" val="3282786506"/>
                  </a:ext>
                </a:extLst>
              </a:tr>
              <a:tr h="1814529">
                <a:tc>
                  <a:txBody>
                    <a:bodyPr/>
                    <a:lstStyle/>
                    <a:p>
                      <a:pPr marL="0" algn="l" defTabSz="914400" rtl="0" eaLnBrk="1" latinLnBrk="0" hangingPunct="1"/>
                      <a:r>
                        <a:rPr lang="en-GB" sz="1600" b="1" kern="1200" dirty="0">
                          <a:solidFill>
                            <a:schemeClr val="lt1"/>
                          </a:solidFill>
                          <a:latin typeface="+mn-lt"/>
                          <a:ea typeface="+mn-ea"/>
                          <a:cs typeface="+mn-cs"/>
                        </a:rPr>
                        <a:t>Once a Month </a:t>
                      </a:r>
                    </a:p>
                    <a:p>
                      <a:pPr marL="285750" indent="-285750">
                        <a:buFont typeface="Arial" panose="020B0604020202020204" pitchFamily="34" charset="0"/>
                        <a:buChar char="•"/>
                      </a:pPr>
                      <a:r>
                        <a:rPr lang="en-GB" sz="1500" dirty="0">
                          <a:solidFill>
                            <a:schemeClr val="bg1"/>
                          </a:solidFill>
                        </a:rPr>
                        <a:t>Changing Futures update report to MAG</a:t>
                      </a:r>
                    </a:p>
                    <a:p>
                      <a:pPr marL="285750" indent="-285750">
                        <a:buFont typeface="Arial" panose="020B0604020202020204" pitchFamily="34" charset="0"/>
                        <a:buChar char="•"/>
                      </a:pPr>
                      <a:r>
                        <a:rPr lang="en-GB" sz="1500" dirty="0">
                          <a:solidFill>
                            <a:schemeClr val="bg1"/>
                          </a:solidFill>
                        </a:rPr>
                        <a:t>Professional Development for Outreach Specialists, Supervisors and VCSEs  monthly  </a:t>
                      </a:r>
                    </a:p>
                    <a:p>
                      <a:endParaRPr lang="en-GB" sz="1500" dirty="0">
                        <a:solidFill>
                          <a:schemeClr val="bg1"/>
                        </a:solidFill>
                      </a:endParaRPr>
                    </a:p>
                  </a:txBody>
                  <a:tcPr marL="74257" marR="74257" marT="37129" marB="37129">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latin typeface="+mn-lt"/>
                          <a:ea typeface="+mn-ea"/>
                          <a:cs typeface="+mn-cs"/>
                        </a:rPr>
                        <a:t>Monthly and ad hoc</a:t>
                      </a:r>
                      <a:endParaRPr lang="en-GB" sz="1500" kern="1200" dirty="0">
                        <a:solidFill>
                          <a:schemeClr val="bg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a:solidFill>
                            <a:schemeClr val="bg1"/>
                          </a:solidFill>
                          <a:latin typeface="+mn-lt"/>
                          <a:ea typeface="+mn-ea"/>
                          <a:cs typeface="+mn-cs"/>
                        </a:rPr>
                        <a:t>Clinical Supervision and Reflective practise for Outreach Specialists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a:solidFill>
                            <a:schemeClr val="bg1"/>
                          </a:solidFill>
                          <a:latin typeface="+mn-lt"/>
                          <a:ea typeface="+mn-ea"/>
                          <a:cs typeface="+mn-cs"/>
                        </a:rPr>
                        <a:t>Extra monthly consultation slots for psychological formulations to be completed with reasonable adjustments needed </a:t>
                      </a:r>
                    </a:p>
                  </a:txBody>
                  <a:tcPr marL="74257" marR="74257" marT="37129" marB="37129">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latin typeface="+mn-lt"/>
                          <a:ea typeface="+mn-ea"/>
                          <a:cs typeface="+mn-cs"/>
                        </a:rPr>
                        <a:t>Examples of recent national  invitations</a:t>
                      </a:r>
                      <a:endParaRPr lang="en-GB" sz="1500" kern="1200" dirty="0">
                        <a:solidFill>
                          <a:schemeClr val="bg1"/>
                        </a:solidFill>
                        <a:latin typeface="+mn-lt"/>
                        <a:ea typeface="+mn-ea"/>
                        <a:cs typeface="+mn-cs"/>
                      </a:endParaRPr>
                    </a:p>
                    <a:p>
                      <a:pPr marL="285750" indent="-285750">
                        <a:buFont typeface="Arial" panose="020B0604020202020204" pitchFamily="34" charset="0"/>
                        <a:buChar char="•"/>
                      </a:pPr>
                      <a:r>
                        <a:rPr lang="en-GB" sz="1500" kern="1200" dirty="0">
                          <a:solidFill>
                            <a:schemeClr val="bg1"/>
                          </a:solidFill>
                          <a:latin typeface="+mn-lt"/>
                          <a:ea typeface="+mn-ea"/>
                          <a:cs typeface="+mn-cs"/>
                        </a:rPr>
                        <a:t>Government Cross-Party Forum</a:t>
                      </a:r>
                    </a:p>
                    <a:p>
                      <a:pPr marL="285750" indent="-285750">
                        <a:buFont typeface="Arial" panose="020B0604020202020204" pitchFamily="34" charset="0"/>
                        <a:buChar char="•"/>
                      </a:pPr>
                      <a:r>
                        <a:rPr lang="en-GB" sz="1500" kern="1200" dirty="0">
                          <a:solidFill>
                            <a:schemeClr val="bg1"/>
                          </a:solidFill>
                          <a:latin typeface="+mn-lt"/>
                          <a:ea typeface="+mn-ea"/>
                          <a:cs typeface="+mn-cs"/>
                        </a:rPr>
                        <a:t>Joint Combating Drugs Unit</a:t>
                      </a:r>
                    </a:p>
                    <a:p>
                      <a:pPr marL="285750" indent="-285750">
                        <a:buFont typeface="Arial" panose="020B0604020202020204" pitchFamily="34" charset="0"/>
                        <a:buChar char="•"/>
                      </a:pPr>
                      <a:r>
                        <a:rPr lang="en-GB" sz="1500" kern="1200" dirty="0">
                          <a:solidFill>
                            <a:schemeClr val="bg1"/>
                          </a:solidFill>
                          <a:latin typeface="+mn-lt"/>
                          <a:ea typeface="+mn-ea"/>
                          <a:cs typeface="+mn-cs"/>
                        </a:rPr>
                        <a:t>MHCLG Rough Sleepers Initiative team </a:t>
                      </a:r>
                    </a:p>
                    <a:p>
                      <a:pPr marL="285750" indent="-285750">
                        <a:buFont typeface="Arial" panose="020B0604020202020204" pitchFamily="34" charset="0"/>
                        <a:buChar char="•"/>
                      </a:pPr>
                      <a:r>
                        <a:rPr lang="en-GB" sz="1500" kern="1200" dirty="0">
                          <a:solidFill>
                            <a:schemeClr val="bg1"/>
                          </a:solidFill>
                          <a:latin typeface="+mn-lt"/>
                          <a:ea typeface="+mn-ea"/>
                          <a:cs typeface="+mn-cs"/>
                        </a:rPr>
                        <a:t>Pathways – National Inclusion health / Health Inequalities</a:t>
                      </a:r>
                    </a:p>
                    <a:p>
                      <a:pPr marL="285750" indent="-285750">
                        <a:buFont typeface="Arial" panose="020B0604020202020204" pitchFamily="34" charset="0"/>
                        <a:buChar char="•"/>
                      </a:pPr>
                      <a:r>
                        <a:rPr lang="en-GB" sz="1500" kern="1200" dirty="0">
                          <a:solidFill>
                            <a:schemeClr val="bg1"/>
                          </a:solidFill>
                          <a:latin typeface="+mn-lt"/>
                          <a:ea typeface="+mn-ea"/>
                          <a:cs typeface="+mn-cs"/>
                        </a:rPr>
                        <a:t>National Civil Service Conference </a:t>
                      </a:r>
                    </a:p>
                    <a:p>
                      <a:pPr marL="285750" indent="-285750">
                        <a:buFont typeface="Arial" panose="020B0604020202020204" pitchFamily="34" charset="0"/>
                        <a:buChar char="•"/>
                      </a:pPr>
                      <a:r>
                        <a:rPr lang="en-GB" sz="1500" kern="1200" dirty="0">
                          <a:solidFill>
                            <a:schemeClr val="bg1"/>
                          </a:solidFill>
                          <a:latin typeface="+mn-lt"/>
                          <a:ea typeface="+mn-ea"/>
                          <a:cs typeface="+mn-cs"/>
                        </a:rPr>
                        <a:t>National Citizens Group – LERO</a:t>
                      </a:r>
                    </a:p>
                  </a:txBody>
                  <a:tcPr marL="74257" marR="74257" marT="37129" marB="37129">
                    <a:solidFill>
                      <a:schemeClr val="accent3"/>
                    </a:solidFill>
                  </a:tcPr>
                </a:tc>
                <a:extLst>
                  <a:ext uri="{0D108BD9-81ED-4DB2-BD59-A6C34878D82A}">
                    <a16:rowId xmlns:a16="http://schemas.microsoft.com/office/drawing/2014/main" val="1826052787"/>
                  </a:ext>
                </a:extLst>
              </a:tr>
            </a:tbl>
          </a:graphicData>
        </a:graphic>
      </p:graphicFrame>
      <p:sp>
        <p:nvSpPr>
          <p:cNvPr id="2" name="TextBox 1">
            <a:extLst>
              <a:ext uri="{FF2B5EF4-FFF2-40B4-BE49-F238E27FC236}">
                <a16:creationId xmlns:a16="http://schemas.microsoft.com/office/drawing/2014/main" id="{28265800-2B69-B633-8431-8824F175871F}"/>
              </a:ext>
            </a:extLst>
          </p:cNvPr>
          <p:cNvSpPr txBox="1"/>
          <p:nvPr/>
        </p:nvSpPr>
        <p:spPr>
          <a:xfrm>
            <a:off x="4165407" y="1228336"/>
            <a:ext cx="6466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3399"/>
                </a:solidFill>
                <a:effectLst/>
                <a:uLnTx/>
                <a:uFillTx/>
                <a:latin typeface="Calibri" panose="020F0502020204030204"/>
                <a:ea typeface="+mn-ea"/>
                <a:cs typeface="+mn-cs"/>
              </a:rPr>
              <a:t>Governance and Reporting </a:t>
            </a:r>
          </a:p>
        </p:txBody>
      </p:sp>
      <p:pic>
        <p:nvPicPr>
          <p:cNvPr id="3" name="Picture 2" descr="A black text on a white background&#10;&#10;Description automatically generated">
            <a:extLst>
              <a:ext uri="{FF2B5EF4-FFF2-40B4-BE49-F238E27FC236}">
                <a16:creationId xmlns:a16="http://schemas.microsoft.com/office/drawing/2014/main" id="{CB800BAA-8DB3-2E11-6E7D-4122BE0C3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pic>
        <p:nvPicPr>
          <p:cNvPr id="5" name="Picture 4">
            <a:extLst>
              <a:ext uri="{FF2B5EF4-FFF2-40B4-BE49-F238E27FC236}">
                <a16:creationId xmlns:a16="http://schemas.microsoft.com/office/drawing/2014/main" id="{E2BF8391-7955-614A-946E-7F11F0D322AD}"/>
              </a:ext>
            </a:extLst>
          </p:cNvPr>
          <p:cNvPicPr>
            <a:picLocks noChangeAspect="1"/>
          </p:cNvPicPr>
          <p:nvPr/>
        </p:nvPicPr>
        <p:blipFill>
          <a:blip r:embed="rId5"/>
          <a:stretch>
            <a:fillRect/>
          </a:stretch>
        </p:blipFill>
        <p:spPr>
          <a:xfrm>
            <a:off x="3556582" y="0"/>
            <a:ext cx="2042337" cy="1201016"/>
          </a:xfrm>
          <a:prstGeom prst="rect">
            <a:avLst/>
          </a:prstGeom>
        </p:spPr>
      </p:pic>
    </p:spTree>
    <p:extLst>
      <p:ext uri="{BB962C8B-B14F-4D97-AF65-F5344CB8AC3E}">
        <p14:creationId xmlns:p14="http://schemas.microsoft.com/office/powerpoint/2010/main" val="285625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842A4-7A04-6E4C-A8EA-B2B0490B3200}"/>
              </a:ext>
            </a:extLst>
          </p:cNvPr>
          <p:cNvSpPr txBox="1"/>
          <p:nvPr/>
        </p:nvSpPr>
        <p:spPr>
          <a:xfrm>
            <a:off x="2002420" y="1279134"/>
            <a:ext cx="10080725" cy="557075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ROI 4:1 Repeat costs avoided across Surrey system - estimated net £4.7m for approx. 100 clients in 2023/2024. </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hlinkClick r:id="rId3"/>
              </a:rPr>
              <a:t>Evaluation of the Changing Futures programme - interim report (publishing.service.gov.uk)</a:t>
            </a: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 confirming positive impact of national programme, Next national evaluation published October 2024</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Adult Social 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63% of Bridge the Gap Clients are being supported to prevent or delay the requirement for statutory services including social care. 37% of current  clients are open to Adult Social Care and due to the nature of their multiple/complex needs the clients are evidencing to engage better with the relational support offered by the Bridge the Gap prevention service than to the statutory social care offer. Some clients require both Bridge the Gap and social 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System</a:t>
            </a:r>
            <a:r>
              <a:rPr lang="en-GB" dirty="0">
                <a:solidFill>
                  <a:srgbClr val="585856"/>
                </a:solidFill>
                <a:latin typeface="Calibri" panose="020F0502020204030204" pitchFamily="34" charset="0"/>
                <a:ea typeface="Calibri" panose="020F0502020204030204" pitchFamily="34" charset="0"/>
                <a:cs typeface="Calibri" panose="020F0502020204030204" pitchFamily="34" charset="0"/>
              </a:rPr>
              <a:t>-</a:t>
            </a: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wide saving estimate £4.7M</a:t>
            </a:r>
            <a:endParaRPr kumimoji="0" lang="en-GB" sz="1800" b="1"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High Intensity Units at A&amp;E </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Fifteen  (15) referrals are received on a pilot from  High Intensity Units (HIU) of the three hospital A&amp;E departments is demonstrating cost savings of approx. </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£180K / client / annum (based on £20k cost rather than £200k) which cumulatively equates to net £2.7m </a:t>
            </a:r>
            <a:r>
              <a:rPr kumimoji="0" lang="en-GB" sz="2000" b="1" i="0" u="sng"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cost avoided </a:t>
            </a: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across 15 people supported</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An additional 40 client’s </a:t>
            </a:r>
            <a:r>
              <a:rPr lang="en-GB" dirty="0">
                <a:solidFill>
                  <a:srgbClr val="585856"/>
                </a:solidFill>
                <a:latin typeface="Calibri" panose="020F0502020204030204" pitchFamily="34" charset="0"/>
                <a:ea typeface="Calibri" panose="020F0502020204030204" pitchFamily="34" charset="0"/>
                <a:cs typeface="Calibri" panose="020F0502020204030204" pitchFamily="34" charset="0"/>
              </a:rPr>
              <a:t>with </a:t>
            </a:r>
            <a:r>
              <a:rPr kumimoji="0" lang="en-GB" sz="1800" b="0" i="0" u="none" strike="noStrike" kern="1200" cap="none" spc="0" normalizeH="0" baseline="0" noProof="0" dirty="0">
                <a:ln>
                  <a:noFill/>
                </a:ln>
                <a:solidFill>
                  <a:srgbClr val="585856"/>
                </a:solidFill>
                <a:effectLst/>
                <a:uLnTx/>
                <a:uFillTx/>
                <a:latin typeface="Calibri" panose="020F0502020204030204" pitchFamily="34" charset="0"/>
                <a:ea typeface="Calibri" panose="020F0502020204030204" pitchFamily="34" charset="0"/>
                <a:cs typeface="Calibri" panose="020F0502020204030204" pitchFamily="34" charset="0"/>
              </a:rPr>
              <a:t>history of frequent attenders at A&amp;E </a:t>
            </a:r>
            <a:endParaRPr kumimoji="0" lang="en-GB" sz="1800" b="0" i="0" u="none" strike="noStrike" kern="1200" cap="none" spc="0" normalizeH="0" baseline="0" noProof="0" dirty="0">
              <a:ln>
                <a:noFill/>
              </a:ln>
              <a:solidFill>
                <a:srgbClr val="585856"/>
              </a:solidFill>
              <a:effectLst/>
              <a:uLnTx/>
              <a:uFillTx/>
              <a:latin typeface="Arial"/>
              <a:ea typeface="+mn-ea"/>
              <a:cs typeface="+mn-cs"/>
            </a:endParaRPr>
          </a:p>
        </p:txBody>
      </p:sp>
      <p:pic>
        <p:nvPicPr>
          <p:cNvPr id="5" name="Picture 4">
            <a:extLst>
              <a:ext uri="{FF2B5EF4-FFF2-40B4-BE49-F238E27FC236}">
                <a16:creationId xmlns:a16="http://schemas.microsoft.com/office/drawing/2014/main" id="{890E7F28-F60E-7F8A-5F0A-24C7C5685B5C}"/>
              </a:ext>
            </a:extLst>
          </p:cNvPr>
          <p:cNvPicPr>
            <a:picLocks noChangeAspect="1"/>
          </p:cNvPicPr>
          <p:nvPr/>
        </p:nvPicPr>
        <p:blipFill>
          <a:blip r:embed="rId4"/>
          <a:stretch>
            <a:fillRect/>
          </a:stretch>
        </p:blipFill>
        <p:spPr>
          <a:xfrm>
            <a:off x="93234" y="1617785"/>
            <a:ext cx="1999229" cy="1853921"/>
          </a:xfrm>
          <a:prstGeom prst="rect">
            <a:avLst/>
          </a:prstGeom>
        </p:spPr>
      </p:pic>
      <p:pic>
        <p:nvPicPr>
          <p:cNvPr id="2" name="Picture 1" descr="A black text on a white background&#10;&#10;Description automatically generated">
            <a:extLst>
              <a:ext uri="{FF2B5EF4-FFF2-40B4-BE49-F238E27FC236}">
                <a16:creationId xmlns:a16="http://schemas.microsoft.com/office/drawing/2014/main" id="{7A8CF119-6685-5FE0-FB6F-13574CEF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pic>
        <p:nvPicPr>
          <p:cNvPr id="4" name="Picture 3">
            <a:extLst>
              <a:ext uri="{FF2B5EF4-FFF2-40B4-BE49-F238E27FC236}">
                <a16:creationId xmlns:a16="http://schemas.microsoft.com/office/drawing/2014/main" id="{38250ACE-A792-947A-2F2F-32736ADF4ABC}"/>
              </a:ext>
            </a:extLst>
          </p:cNvPr>
          <p:cNvPicPr>
            <a:picLocks noChangeAspect="1"/>
          </p:cNvPicPr>
          <p:nvPr/>
        </p:nvPicPr>
        <p:blipFill>
          <a:blip r:embed="rId6"/>
          <a:stretch>
            <a:fillRect/>
          </a:stretch>
        </p:blipFill>
        <p:spPr>
          <a:xfrm>
            <a:off x="3576679" y="63283"/>
            <a:ext cx="2042337" cy="1201016"/>
          </a:xfrm>
          <a:prstGeom prst="rect">
            <a:avLst/>
          </a:prstGeom>
        </p:spPr>
      </p:pic>
    </p:spTree>
    <p:extLst>
      <p:ext uri="{BB962C8B-B14F-4D97-AF65-F5344CB8AC3E}">
        <p14:creationId xmlns:p14="http://schemas.microsoft.com/office/powerpoint/2010/main" val="222552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D8ED0-1B68-C0AC-2035-119749285B1C}"/>
              </a:ext>
            </a:extLst>
          </p:cNvPr>
          <p:cNvSpPr txBox="1"/>
          <p:nvPr/>
        </p:nvSpPr>
        <p:spPr>
          <a:xfrm>
            <a:off x="1567542" y="2138850"/>
            <a:ext cx="9515789" cy="2523768"/>
          </a:xfrm>
          <a:prstGeom prst="rect">
            <a:avLst/>
          </a:prstGeom>
          <a:noFill/>
        </p:spPr>
        <p:txBody>
          <a:bodyPr wrap="square">
            <a:spAutoFit/>
          </a:bodyPr>
          <a:lstStyle/>
          <a:p>
            <a:r>
              <a:rPr lang="en-GB" sz="2000" dirty="0">
                <a:effectLst/>
                <a:latin typeface="-apple-system"/>
              </a:rPr>
              <a:t> </a:t>
            </a:r>
            <a:r>
              <a:rPr lang="en-GB" sz="2000" dirty="0">
                <a:solidFill>
                  <a:schemeClr val="accent1"/>
                </a:solidFill>
                <a:effectLst/>
                <a:latin typeface="-apple-system"/>
              </a:rPr>
              <a:t>Nottingham’s recent analysis of MD prevalence amongst people interacting with local mental health services. This showed that people experiencing MD accounted for:</a:t>
            </a:r>
          </a:p>
          <a:p>
            <a:r>
              <a:rPr lang="en-GB" sz="2000" dirty="0">
                <a:effectLst/>
                <a:latin typeface="-apple-system"/>
              </a:rPr>
              <a:t> </a:t>
            </a:r>
          </a:p>
          <a:p>
            <a:pPr>
              <a:buFont typeface="Arial" panose="020B0604020202020204" pitchFamily="34" charset="0"/>
              <a:buChar char="•"/>
            </a:pPr>
            <a:r>
              <a:rPr lang="en-GB" sz="2000" b="1" dirty="0">
                <a:effectLst/>
                <a:latin typeface="-apple-system"/>
              </a:rPr>
              <a:t>20% of all mental health contacts in the prior 12 months</a:t>
            </a:r>
          </a:p>
          <a:p>
            <a:pPr>
              <a:buFont typeface="Arial" panose="020B0604020202020204" pitchFamily="34" charset="0"/>
              <a:buChar char="•"/>
            </a:pPr>
            <a:r>
              <a:rPr lang="en-GB" sz="2000" b="1" dirty="0">
                <a:effectLst/>
                <a:latin typeface="-apple-system"/>
              </a:rPr>
              <a:t>30% of all urgent and emergency mental health access</a:t>
            </a:r>
          </a:p>
          <a:p>
            <a:pPr>
              <a:buFont typeface="Arial" panose="020B0604020202020204" pitchFamily="34" charset="0"/>
              <a:buChar char="•"/>
            </a:pPr>
            <a:r>
              <a:rPr lang="en-GB" sz="2000" b="1" dirty="0">
                <a:effectLst/>
                <a:latin typeface="-apple-system"/>
              </a:rPr>
              <a:t>40% of all inpatient admissions</a:t>
            </a:r>
          </a:p>
          <a:p>
            <a:pPr>
              <a:buFont typeface="Arial" panose="020B0604020202020204" pitchFamily="34" charset="0"/>
              <a:buChar char="•"/>
            </a:pPr>
            <a:r>
              <a:rPr lang="en-GB" sz="2000" b="1" dirty="0">
                <a:effectLst/>
                <a:latin typeface="-apple-system"/>
              </a:rPr>
              <a:t>Over 50% of readmissions to inpatient care</a:t>
            </a:r>
          </a:p>
          <a:p>
            <a:r>
              <a:rPr lang="en-GB" dirty="0">
                <a:effectLst/>
                <a:latin typeface="-apple-system"/>
              </a:rPr>
              <a:t> </a:t>
            </a:r>
            <a:endParaRPr lang="en-GB" dirty="0"/>
          </a:p>
        </p:txBody>
      </p:sp>
    </p:spTree>
    <p:extLst>
      <p:ext uri="{BB962C8B-B14F-4D97-AF65-F5344CB8AC3E}">
        <p14:creationId xmlns:p14="http://schemas.microsoft.com/office/powerpoint/2010/main" val="34700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F54C7-E698-2E78-1577-CA4935EEB4AF}"/>
              </a:ext>
            </a:extLst>
          </p:cNvPr>
          <p:cNvSpPr txBox="1"/>
          <p:nvPr/>
        </p:nvSpPr>
        <p:spPr>
          <a:xfrm>
            <a:off x="143790" y="1501690"/>
            <a:ext cx="6206999" cy="2308324"/>
          </a:xfrm>
          <a:prstGeom prst="rect">
            <a:avLst/>
          </a:prstGeom>
          <a:noFill/>
          <a:ln>
            <a:solidFill>
              <a:schemeClr val="accent5"/>
            </a:solidFill>
          </a:ln>
        </p:spPr>
        <p:txBody>
          <a:bodyPr wrap="square">
            <a:spAutoFit/>
          </a:bodyPr>
          <a:lstStyle/>
          <a:p>
            <a:pPr marL="285750" indent="-285750">
              <a:buFont typeface="Arial" panose="020B0604020202020204" pitchFamily="34" charset="0"/>
              <a:buChar char="•"/>
            </a:pPr>
            <a:r>
              <a:rPr lang="en-GB" dirty="0"/>
              <a:t>P was rough sleeping and alcohol dependent (114+ units pw) also had a broken ankle </a:t>
            </a:r>
          </a:p>
          <a:p>
            <a:pPr marL="285750" indent="-285750">
              <a:buFont typeface="Arial" panose="020B0604020202020204" pitchFamily="34" charset="0"/>
              <a:buChar char="•"/>
            </a:pPr>
            <a:r>
              <a:rPr lang="en-GB" dirty="0"/>
              <a:t>Had arrived in England via France some years previous as a refugee from Rwanda. History of significant traumas  commencing in Rwanda </a:t>
            </a:r>
          </a:p>
          <a:p>
            <a:pPr marL="285750" indent="-285750">
              <a:buFont typeface="Arial" panose="020B0604020202020204" pitchFamily="34" charset="0"/>
              <a:buChar char="•"/>
            </a:pPr>
            <a:r>
              <a:rPr lang="en-GB" dirty="0"/>
              <a:t>Problems with communication and some criminality  </a:t>
            </a:r>
          </a:p>
          <a:p>
            <a:pPr marL="285750" indent="-285750">
              <a:buFont typeface="Arial" panose="020B0604020202020204" pitchFamily="34" charset="0"/>
              <a:buChar char="•"/>
            </a:pPr>
            <a:r>
              <a:rPr lang="en-GB" dirty="0"/>
              <a:t>Due to chaotic lifestyle on the streets had no documentation of identity</a:t>
            </a:r>
          </a:p>
        </p:txBody>
      </p:sp>
      <p:sp>
        <p:nvSpPr>
          <p:cNvPr id="5" name="TextBox 4">
            <a:extLst>
              <a:ext uri="{FF2B5EF4-FFF2-40B4-BE49-F238E27FC236}">
                <a16:creationId xmlns:a16="http://schemas.microsoft.com/office/drawing/2014/main" id="{DD9DE5E4-67E9-CDFD-3983-A4E377969844}"/>
              </a:ext>
            </a:extLst>
          </p:cNvPr>
          <p:cNvSpPr txBox="1"/>
          <p:nvPr/>
        </p:nvSpPr>
        <p:spPr>
          <a:xfrm>
            <a:off x="4665212" y="4168971"/>
            <a:ext cx="1647929" cy="2031325"/>
          </a:xfrm>
          <a:prstGeom prst="rect">
            <a:avLst/>
          </a:prstGeom>
          <a:noFill/>
          <a:ln>
            <a:solidFill>
              <a:schemeClr val="accent1"/>
            </a:solidFill>
          </a:ln>
        </p:spPr>
        <p:txBody>
          <a:bodyPr wrap="square">
            <a:spAutoFit/>
          </a:bodyPr>
          <a:lstStyle/>
          <a:p>
            <a:r>
              <a:rPr lang="en-GB" dirty="0"/>
              <a:t>Took time but BTG worker  organised a citizen card for him, resulting in offer of secure housing</a:t>
            </a:r>
          </a:p>
        </p:txBody>
      </p:sp>
      <p:sp>
        <p:nvSpPr>
          <p:cNvPr id="7" name="TextBox 6">
            <a:extLst>
              <a:ext uri="{FF2B5EF4-FFF2-40B4-BE49-F238E27FC236}">
                <a16:creationId xmlns:a16="http://schemas.microsoft.com/office/drawing/2014/main" id="{56D11572-0FD2-AB73-F5BE-67E9DFF058E3}"/>
              </a:ext>
            </a:extLst>
          </p:cNvPr>
          <p:cNvSpPr txBox="1"/>
          <p:nvPr/>
        </p:nvSpPr>
        <p:spPr>
          <a:xfrm>
            <a:off x="6489977" y="4168970"/>
            <a:ext cx="5545900" cy="2585323"/>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GB" dirty="0"/>
              <a:t>Secured temporary accommodation </a:t>
            </a:r>
          </a:p>
          <a:p>
            <a:pPr marL="285750" indent="-285750">
              <a:buFont typeface="Arial" panose="020B0604020202020204" pitchFamily="34" charset="0"/>
              <a:buChar char="•"/>
            </a:pPr>
            <a:r>
              <a:rPr lang="en-GB" dirty="0"/>
              <a:t>Maintained a significant period of stability and engaged in his tenancy support as well as BTG</a:t>
            </a:r>
          </a:p>
          <a:p>
            <a:pPr marL="285750" indent="-285750">
              <a:buFont typeface="Arial" panose="020B0604020202020204" pitchFamily="34" charset="0"/>
              <a:buChar char="•"/>
            </a:pPr>
            <a:r>
              <a:rPr lang="en-GB" dirty="0"/>
              <a:t>ASC assessment, during which he commented that the BTG support was the “best support he has ever received!”</a:t>
            </a:r>
          </a:p>
          <a:p>
            <a:pPr marL="285750" indent="-285750">
              <a:buFont typeface="Arial" panose="020B0604020202020204" pitchFamily="34" charset="0"/>
              <a:buChar char="•"/>
            </a:pPr>
            <a:r>
              <a:rPr lang="en-GB" dirty="0"/>
              <a:t>Ceased to need iAccess as drinking had significantly reduced once in temporary supported accommodation</a:t>
            </a:r>
          </a:p>
        </p:txBody>
      </p:sp>
      <p:sp>
        <p:nvSpPr>
          <p:cNvPr id="9" name="TextBox 8">
            <a:extLst>
              <a:ext uri="{FF2B5EF4-FFF2-40B4-BE49-F238E27FC236}">
                <a16:creationId xmlns:a16="http://schemas.microsoft.com/office/drawing/2014/main" id="{97406846-D222-BBA0-A1A8-3E5A93BF6782}"/>
              </a:ext>
            </a:extLst>
          </p:cNvPr>
          <p:cNvSpPr txBox="1"/>
          <p:nvPr/>
        </p:nvSpPr>
        <p:spPr>
          <a:xfrm>
            <a:off x="185716" y="4168970"/>
            <a:ext cx="4322358" cy="2585323"/>
          </a:xfrm>
          <a:prstGeom prst="rect">
            <a:avLst/>
          </a:prstGeom>
          <a:noFill/>
          <a:ln w="28575">
            <a:solidFill>
              <a:srgbClr val="FF3399"/>
            </a:solidFill>
          </a:ln>
        </p:spPr>
        <p:txBody>
          <a:bodyPr wrap="square">
            <a:spAutoFit/>
          </a:bodyPr>
          <a:lstStyle/>
          <a:p>
            <a:pPr marL="285750" indent="-285750">
              <a:buFont typeface="Arial" panose="020B0604020202020204" pitchFamily="34" charset="0"/>
              <a:buChar char="•"/>
            </a:pPr>
            <a:r>
              <a:rPr lang="en-GB" dirty="0"/>
              <a:t>Now housed in Balham – with Forward Trust for people with complex support needs</a:t>
            </a:r>
          </a:p>
          <a:p>
            <a:pPr marL="285750" indent="-285750">
              <a:buFont typeface="Arial" panose="020B0604020202020204" pitchFamily="34" charset="0"/>
              <a:buChar char="•"/>
            </a:pPr>
            <a:r>
              <a:rPr lang="en-GB" dirty="0"/>
              <a:t>Nearer to his sister who has expressed gratitude for this as she can now see and support him </a:t>
            </a:r>
          </a:p>
          <a:p>
            <a:pPr marL="285750" indent="-285750">
              <a:buFont typeface="Arial" panose="020B0604020202020204" pitchFamily="34" charset="0"/>
              <a:buChar char="•"/>
            </a:pPr>
            <a:r>
              <a:rPr lang="en-GB" dirty="0"/>
              <a:t>Has a social worker and his support needs are well understood</a:t>
            </a:r>
          </a:p>
          <a:p>
            <a:pPr marL="285750" indent="-285750">
              <a:buFont typeface="Arial" panose="020B0604020202020204" pitchFamily="34" charset="0"/>
              <a:buChar char="•"/>
            </a:pPr>
            <a:r>
              <a:rPr lang="en-GB" dirty="0"/>
              <a:t>Physical health also now attended to </a:t>
            </a:r>
          </a:p>
        </p:txBody>
      </p:sp>
      <p:sp>
        <p:nvSpPr>
          <p:cNvPr id="11" name="TextBox 10">
            <a:extLst>
              <a:ext uri="{FF2B5EF4-FFF2-40B4-BE49-F238E27FC236}">
                <a16:creationId xmlns:a16="http://schemas.microsoft.com/office/drawing/2014/main" id="{E4E9710F-BED9-C7E8-CEDE-4F23B30ABF8A}"/>
              </a:ext>
            </a:extLst>
          </p:cNvPr>
          <p:cNvSpPr txBox="1"/>
          <p:nvPr/>
        </p:nvSpPr>
        <p:spPr>
          <a:xfrm>
            <a:off x="6574709" y="1743248"/>
            <a:ext cx="5451122" cy="2031325"/>
          </a:xfrm>
          <a:prstGeom prst="rect">
            <a:avLst/>
          </a:prstGeom>
          <a:noFill/>
          <a:ln>
            <a:solidFill>
              <a:schemeClr val="accent5"/>
            </a:solidFill>
          </a:ln>
        </p:spPr>
        <p:txBody>
          <a:bodyPr wrap="square">
            <a:spAutoFit/>
          </a:bodyPr>
          <a:lstStyle/>
          <a:p>
            <a:pPr marL="285750" indent="-285750">
              <a:buFont typeface="Arial" panose="020B0604020202020204" pitchFamily="34" charset="0"/>
              <a:buChar char="•"/>
            </a:pPr>
            <a:r>
              <a:rPr lang="en-GB" dirty="0"/>
              <a:t>Referrals were made to iAccess and ASC</a:t>
            </a:r>
          </a:p>
          <a:p>
            <a:pPr marL="285750" indent="-285750">
              <a:buFont typeface="Arial" panose="020B0604020202020204" pitchFamily="34" charset="0"/>
              <a:buChar char="•"/>
            </a:pPr>
            <a:r>
              <a:rPr lang="en-GB" dirty="0"/>
              <a:t>Was due in court but BTG worker highlighted his communication needs and pursued support for this</a:t>
            </a:r>
          </a:p>
          <a:p>
            <a:pPr marL="285750" indent="-285750">
              <a:buFont typeface="Arial" panose="020B0604020202020204" pitchFamily="34" charset="0"/>
              <a:buChar char="•"/>
            </a:pPr>
            <a:r>
              <a:rPr lang="en-GB" dirty="0"/>
              <a:t>An intermediary completed an assessment highlighting underlying cognitive and language difficulties and made a number of recommendations </a:t>
            </a:r>
          </a:p>
          <a:p>
            <a:pPr marL="285750" indent="-285750">
              <a:buFont typeface="Arial" panose="020B0604020202020204" pitchFamily="34" charset="0"/>
              <a:buChar char="•"/>
            </a:pPr>
            <a:r>
              <a:rPr lang="en-GB" dirty="0"/>
              <a:t>Case was dropped NFA</a:t>
            </a:r>
          </a:p>
        </p:txBody>
      </p:sp>
      <p:cxnSp>
        <p:nvCxnSpPr>
          <p:cNvPr id="13" name="Straight Arrow Connector 12">
            <a:extLst>
              <a:ext uri="{FF2B5EF4-FFF2-40B4-BE49-F238E27FC236}">
                <a16:creationId xmlns:a16="http://schemas.microsoft.com/office/drawing/2014/main" id="{E89F3962-8000-53E4-DD60-0F668922A2BE}"/>
              </a:ext>
            </a:extLst>
          </p:cNvPr>
          <p:cNvCxnSpPr>
            <a:cxnSpLocks/>
          </p:cNvCxnSpPr>
          <p:nvPr/>
        </p:nvCxnSpPr>
        <p:spPr>
          <a:xfrm>
            <a:off x="6261377" y="3177424"/>
            <a:ext cx="45720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03AF25-D88A-CDB0-8620-652F670827C8}"/>
              </a:ext>
            </a:extLst>
          </p:cNvPr>
          <p:cNvCxnSpPr>
            <a:cxnSpLocks/>
          </p:cNvCxnSpPr>
          <p:nvPr/>
        </p:nvCxnSpPr>
        <p:spPr>
          <a:xfrm>
            <a:off x="9137718" y="3774573"/>
            <a:ext cx="0" cy="484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0917AF-7CB2-4E95-8625-71E312A29211}"/>
              </a:ext>
            </a:extLst>
          </p:cNvPr>
          <p:cNvCxnSpPr>
            <a:cxnSpLocks/>
          </p:cNvCxnSpPr>
          <p:nvPr/>
        </p:nvCxnSpPr>
        <p:spPr>
          <a:xfrm flipH="1">
            <a:off x="6175703" y="5194998"/>
            <a:ext cx="391884" cy="100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E5498E-48EB-8BF5-245B-1C632A516AE1}"/>
              </a:ext>
            </a:extLst>
          </p:cNvPr>
          <p:cNvCxnSpPr>
            <a:cxnSpLocks/>
          </p:cNvCxnSpPr>
          <p:nvPr/>
        </p:nvCxnSpPr>
        <p:spPr>
          <a:xfrm flipH="1">
            <a:off x="4350936" y="5194998"/>
            <a:ext cx="3391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black text on a white background&#10;&#10;Description automatically generated">
            <a:extLst>
              <a:ext uri="{FF2B5EF4-FFF2-40B4-BE49-F238E27FC236}">
                <a16:creationId xmlns:a16="http://schemas.microsoft.com/office/drawing/2014/main" id="{600746AA-772F-0A0E-A96F-AF2D881CE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sp>
        <p:nvSpPr>
          <p:cNvPr id="26" name="TextBox 25">
            <a:extLst>
              <a:ext uri="{FF2B5EF4-FFF2-40B4-BE49-F238E27FC236}">
                <a16:creationId xmlns:a16="http://schemas.microsoft.com/office/drawing/2014/main" id="{AFAB5673-DEAD-42B0-699A-83D38F5C4EBB}"/>
              </a:ext>
            </a:extLst>
          </p:cNvPr>
          <p:cNvSpPr txBox="1"/>
          <p:nvPr/>
        </p:nvSpPr>
        <p:spPr>
          <a:xfrm>
            <a:off x="6489977" y="1146043"/>
            <a:ext cx="2090057" cy="584775"/>
          </a:xfrm>
          <a:prstGeom prst="rect">
            <a:avLst/>
          </a:prstGeom>
          <a:noFill/>
        </p:spPr>
        <p:txBody>
          <a:bodyPr wrap="square" rtlCol="0">
            <a:spAutoFit/>
          </a:bodyPr>
          <a:lstStyle/>
          <a:p>
            <a:r>
              <a:rPr lang="en-GB" sz="3200" b="1" dirty="0">
                <a:solidFill>
                  <a:srgbClr val="FF3399"/>
                </a:solidFill>
              </a:rPr>
              <a:t>Case Study</a:t>
            </a:r>
          </a:p>
        </p:txBody>
      </p:sp>
      <p:pic>
        <p:nvPicPr>
          <p:cNvPr id="2" name="Picture 1">
            <a:extLst>
              <a:ext uri="{FF2B5EF4-FFF2-40B4-BE49-F238E27FC236}">
                <a16:creationId xmlns:a16="http://schemas.microsoft.com/office/drawing/2014/main" id="{0F0C561A-492B-6859-58EB-0A50EEB3E3F6}"/>
              </a:ext>
            </a:extLst>
          </p:cNvPr>
          <p:cNvPicPr>
            <a:picLocks noChangeAspect="1"/>
          </p:cNvPicPr>
          <p:nvPr/>
        </p:nvPicPr>
        <p:blipFill>
          <a:blip r:embed="rId4"/>
          <a:stretch>
            <a:fillRect/>
          </a:stretch>
        </p:blipFill>
        <p:spPr>
          <a:xfrm>
            <a:off x="3507704" y="68621"/>
            <a:ext cx="2042337" cy="1201016"/>
          </a:xfrm>
          <a:prstGeom prst="rect">
            <a:avLst/>
          </a:prstGeom>
        </p:spPr>
      </p:pic>
    </p:spTree>
    <p:extLst>
      <p:ext uri="{BB962C8B-B14F-4D97-AF65-F5344CB8AC3E}">
        <p14:creationId xmlns:p14="http://schemas.microsoft.com/office/powerpoint/2010/main" val="425587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1FD80E3-7577-9B32-7E70-37677CF75A35}"/>
              </a:ext>
            </a:extLst>
          </p:cNvPr>
          <p:cNvSpPr/>
          <p:nvPr/>
        </p:nvSpPr>
        <p:spPr>
          <a:xfrm>
            <a:off x="8159262" y="2013572"/>
            <a:ext cx="3838470" cy="1959155"/>
          </a:xfrm>
          <a:prstGeom prst="wedgeRoundRectCallout">
            <a:avLst>
              <a:gd name="adj1" fmla="val -42757"/>
              <a:gd name="adj2" fmla="val 64039"/>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t>Epistemic</a:t>
            </a:r>
            <a:r>
              <a:rPr lang="en-GB" dirty="0"/>
              <a:t> Trust is developing which is enabling more effective safety planning. She is able to listen and take on board advice and support of others and beginning to understand healthy relationships </a:t>
            </a:r>
          </a:p>
        </p:txBody>
      </p:sp>
      <p:sp>
        <p:nvSpPr>
          <p:cNvPr id="6" name="TextBox 5">
            <a:extLst>
              <a:ext uri="{FF2B5EF4-FFF2-40B4-BE49-F238E27FC236}">
                <a16:creationId xmlns:a16="http://schemas.microsoft.com/office/drawing/2014/main" id="{C2378612-C1A3-1E8E-D79E-1557E27DF21D}"/>
              </a:ext>
            </a:extLst>
          </p:cNvPr>
          <p:cNvSpPr txBox="1"/>
          <p:nvPr/>
        </p:nvSpPr>
        <p:spPr>
          <a:xfrm>
            <a:off x="194268" y="1333038"/>
            <a:ext cx="12114963" cy="1138773"/>
          </a:xfrm>
          <a:prstGeom prst="rect">
            <a:avLst/>
          </a:prstGeom>
          <a:noFill/>
        </p:spPr>
        <p:txBody>
          <a:bodyPr wrap="square" rtlCol="0">
            <a:spAutoFit/>
          </a:bodyPr>
          <a:lstStyle/>
          <a:p>
            <a:r>
              <a:rPr lang="en-GB" sz="2400" b="1" dirty="0">
                <a:solidFill>
                  <a:srgbClr val="FF3399"/>
                </a:solidFill>
              </a:rPr>
              <a:t>Building a trusting, safe relationship, providing containment, epistemic trust, safety and boundaries: comments from outreach workers</a:t>
            </a:r>
          </a:p>
          <a:p>
            <a:endParaRPr lang="en-GB" sz="2000" b="1" dirty="0">
              <a:solidFill>
                <a:srgbClr val="FF3399"/>
              </a:solidFill>
            </a:endParaRPr>
          </a:p>
        </p:txBody>
      </p:sp>
      <p:sp>
        <p:nvSpPr>
          <p:cNvPr id="12" name="Speech Bubble: Rectangle with Corners Rounded 11">
            <a:extLst>
              <a:ext uri="{FF2B5EF4-FFF2-40B4-BE49-F238E27FC236}">
                <a16:creationId xmlns:a16="http://schemas.microsoft.com/office/drawing/2014/main" id="{1709F557-F011-87A1-0C00-FD577D9CF003}"/>
              </a:ext>
            </a:extLst>
          </p:cNvPr>
          <p:cNvSpPr/>
          <p:nvPr/>
        </p:nvSpPr>
        <p:spPr>
          <a:xfrm>
            <a:off x="1735233" y="2200853"/>
            <a:ext cx="5663231" cy="1534226"/>
          </a:xfrm>
          <a:prstGeom prst="wedgeRoundRectCallout">
            <a:avLst>
              <a:gd name="adj1" fmla="val 1321"/>
              <a:gd name="adj2" fmla="val 695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Working within a Trauma Informed model allows boundaries to be maintained in a caring and flexible way. Our relationship has had a therapeutic effect as it is based on honesty and trust. </a:t>
            </a:r>
          </a:p>
        </p:txBody>
      </p:sp>
      <p:sp>
        <p:nvSpPr>
          <p:cNvPr id="10" name="Speech Bubble: Rectangle with Corners Rounded 9">
            <a:extLst>
              <a:ext uri="{FF2B5EF4-FFF2-40B4-BE49-F238E27FC236}">
                <a16:creationId xmlns:a16="http://schemas.microsoft.com/office/drawing/2014/main" id="{52FEC195-D407-3713-D890-3DA8E57CAC21}"/>
              </a:ext>
            </a:extLst>
          </p:cNvPr>
          <p:cNvSpPr/>
          <p:nvPr/>
        </p:nvSpPr>
        <p:spPr>
          <a:xfrm>
            <a:off x="160700" y="4319017"/>
            <a:ext cx="6024011" cy="2145157"/>
          </a:xfrm>
          <a:prstGeom prst="wedgeRoundRectCallout">
            <a:avLst>
              <a:gd name="adj1" fmla="val -37514"/>
              <a:gd name="adj2" fmla="val 6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Established a trusting relationship…lot of ‘hand holding’ by spending time with him, no pressure to talk about anything, but focused on getting him into a safe environment, supporting appointments. Lot of sitting with, chatting about non-problem things. Lots of reassurance. Being consistent person - slow pace which worked for him. </a:t>
            </a:r>
          </a:p>
        </p:txBody>
      </p:sp>
      <p:sp>
        <p:nvSpPr>
          <p:cNvPr id="11" name="Speech Bubble: Rectangle with Corners Rounded 10">
            <a:extLst>
              <a:ext uri="{FF2B5EF4-FFF2-40B4-BE49-F238E27FC236}">
                <a16:creationId xmlns:a16="http://schemas.microsoft.com/office/drawing/2014/main" id="{291EECB7-DE88-DFC3-3CDD-E59552C955B3}"/>
              </a:ext>
            </a:extLst>
          </p:cNvPr>
          <p:cNvSpPr/>
          <p:nvPr/>
        </p:nvSpPr>
        <p:spPr>
          <a:xfrm>
            <a:off x="7398464" y="4379251"/>
            <a:ext cx="4449190" cy="2024687"/>
          </a:xfrm>
          <a:prstGeom prst="wedgeRoundRectCallout">
            <a:avLst>
              <a:gd name="adj1" fmla="val -44321"/>
              <a:gd name="adj2" fmla="val 60019"/>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During our work together it is felt that B’s self-awareness had begun to develop due to him having and being allowed to have a growing understanding of his own thoughts, feelings, values, and actions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descr="A black text on a white background&#10;&#10;Description automatically generated">
            <a:extLst>
              <a:ext uri="{FF2B5EF4-FFF2-40B4-BE49-F238E27FC236}">
                <a16:creationId xmlns:a16="http://schemas.microsoft.com/office/drawing/2014/main" id="{55C3A3AF-3499-6EB0-AE8C-5CB615940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pic>
        <p:nvPicPr>
          <p:cNvPr id="4" name="Picture 3">
            <a:extLst>
              <a:ext uri="{FF2B5EF4-FFF2-40B4-BE49-F238E27FC236}">
                <a16:creationId xmlns:a16="http://schemas.microsoft.com/office/drawing/2014/main" id="{BBBDB9AA-5AE8-8DC6-1FE4-446B231B4CD3}"/>
              </a:ext>
            </a:extLst>
          </p:cNvPr>
          <p:cNvPicPr>
            <a:picLocks noChangeAspect="1"/>
          </p:cNvPicPr>
          <p:nvPr/>
        </p:nvPicPr>
        <p:blipFill>
          <a:blip r:embed="rId4"/>
          <a:stretch>
            <a:fillRect/>
          </a:stretch>
        </p:blipFill>
        <p:spPr>
          <a:xfrm>
            <a:off x="3556582" y="8714"/>
            <a:ext cx="2042337" cy="1201016"/>
          </a:xfrm>
          <a:prstGeom prst="rect">
            <a:avLst/>
          </a:prstGeom>
        </p:spPr>
      </p:pic>
    </p:spTree>
    <p:extLst>
      <p:ext uri="{BB962C8B-B14F-4D97-AF65-F5344CB8AC3E}">
        <p14:creationId xmlns:p14="http://schemas.microsoft.com/office/powerpoint/2010/main" val="281828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D1D9597-7EB6-D8B6-A663-F39804D02909}"/>
              </a:ext>
            </a:extLst>
          </p:cNvPr>
          <p:cNvSpPr/>
          <p:nvPr/>
        </p:nvSpPr>
        <p:spPr>
          <a:xfrm>
            <a:off x="247856" y="1756363"/>
            <a:ext cx="5104563" cy="2100106"/>
          </a:xfrm>
          <a:prstGeom prst="wedgeRoundRectCallout">
            <a:avLst>
              <a:gd name="adj1" fmla="val -41896"/>
              <a:gd name="adj2" fmla="val 62978"/>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Bridging R into different services, advocating for him when this happened and the reasonable adjustments they would need to put in place – understanding and being able to describe his needs cognitively, emotionally, communication needs, ….because R struggles to verbalise things I didn’t giving up on asking </a:t>
            </a:r>
          </a:p>
        </p:txBody>
      </p:sp>
      <p:sp>
        <p:nvSpPr>
          <p:cNvPr id="2" name="Speech Bubble: Rectangle with Corners Rounded 1">
            <a:extLst>
              <a:ext uri="{FF2B5EF4-FFF2-40B4-BE49-F238E27FC236}">
                <a16:creationId xmlns:a16="http://schemas.microsoft.com/office/drawing/2014/main" id="{88FD460C-57AB-453C-DA10-BA8DD8BE091B}"/>
              </a:ext>
            </a:extLst>
          </p:cNvPr>
          <p:cNvSpPr/>
          <p:nvPr/>
        </p:nvSpPr>
        <p:spPr>
          <a:xfrm>
            <a:off x="5935230" y="1843605"/>
            <a:ext cx="5831390" cy="1813165"/>
          </a:xfrm>
          <a:prstGeom prst="wedgeRoundRectCallout">
            <a:avLst>
              <a:gd name="adj1" fmla="val -40222"/>
              <a:gd name="adj2" fmla="val 64414"/>
              <a:gd name="adj3"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There is a noticeable shift in her own sense of self. She is now confident without taking substances, I was impressed with how she conducted herself in a recent meeting, she was able to speak articulately and ask for what she needed. </a:t>
            </a:r>
          </a:p>
        </p:txBody>
      </p:sp>
      <p:sp>
        <p:nvSpPr>
          <p:cNvPr id="8" name="TextBox 7">
            <a:extLst>
              <a:ext uri="{FF2B5EF4-FFF2-40B4-BE49-F238E27FC236}">
                <a16:creationId xmlns:a16="http://schemas.microsoft.com/office/drawing/2014/main" id="{1827FF0C-A124-46EE-1F50-423210CE9983}"/>
              </a:ext>
            </a:extLst>
          </p:cNvPr>
          <p:cNvSpPr txBox="1"/>
          <p:nvPr/>
        </p:nvSpPr>
        <p:spPr>
          <a:xfrm>
            <a:off x="247856" y="1316194"/>
            <a:ext cx="5687374" cy="461665"/>
          </a:xfrm>
          <a:prstGeom prst="rect">
            <a:avLst/>
          </a:prstGeom>
          <a:noFill/>
        </p:spPr>
        <p:txBody>
          <a:bodyPr wrap="square" rtlCol="0">
            <a:spAutoFit/>
          </a:bodyPr>
          <a:lstStyle/>
          <a:p>
            <a:r>
              <a:rPr lang="en-GB" sz="2400" b="1" dirty="0">
                <a:solidFill>
                  <a:srgbClr val="FF3399"/>
                </a:solidFill>
              </a:rPr>
              <a:t>When supporting to access other services</a:t>
            </a:r>
          </a:p>
        </p:txBody>
      </p:sp>
      <p:sp>
        <p:nvSpPr>
          <p:cNvPr id="9" name="TextBox 8">
            <a:extLst>
              <a:ext uri="{FF2B5EF4-FFF2-40B4-BE49-F238E27FC236}">
                <a16:creationId xmlns:a16="http://schemas.microsoft.com/office/drawing/2014/main" id="{747D1853-C138-BEFE-6A84-C33290C2752E}"/>
              </a:ext>
            </a:extLst>
          </p:cNvPr>
          <p:cNvSpPr txBox="1"/>
          <p:nvPr/>
        </p:nvSpPr>
        <p:spPr>
          <a:xfrm>
            <a:off x="6863024" y="1304001"/>
            <a:ext cx="4508133" cy="461665"/>
          </a:xfrm>
          <a:prstGeom prst="rect">
            <a:avLst/>
          </a:prstGeom>
          <a:noFill/>
        </p:spPr>
        <p:txBody>
          <a:bodyPr wrap="square" rtlCol="0">
            <a:spAutoFit/>
          </a:bodyPr>
          <a:lstStyle/>
          <a:p>
            <a:r>
              <a:rPr lang="en-GB" sz="2400" b="1" dirty="0">
                <a:solidFill>
                  <a:srgbClr val="FF3399"/>
                </a:solidFill>
              </a:rPr>
              <a:t>Progress and empowerment</a:t>
            </a:r>
          </a:p>
        </p:txBody>
      </p:sp>
      <p:sp>
        <p:nvSpPr>
          <p:cNvPr id="5" name="Speech Bubble: Rectangle with Corners Rounded 4">
            <a:extLst>
              <a:ext uri="{FF2B5EF4-FFF2-40B4-BE49-F238E27FC236}">
                <a16:creationId xmlns:a16="http://schemas.microsoft.com/office/drawing/2014/main" id="{BF7E282A-37FD-DDCA-58C2-2F9C4BA2151C}"/>
              </a:ext>
            </a:extLst>
          </p:cNvPr>
          <p:cNvSpPr/>
          <p:nvPr/>
        </p:nvSpPr>
        <p:spPr>
          <a:xfrm>
            <a:off x="1463706" y="4193217"/>
            <a:ext cx="4345246" cy="2308504"/>
          </a:xfrm>
          <a:prstGeom prst="wedgeRoundRectCallout">
            <a:avLst>
              <a:gd name="adj1" fmla="val -47432"/>
              <a:gd name="adj2" fmla="val 62305"/>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Problem solving for the system and advocating for them</a:t>
            </a:r>
            <a:r>
              <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to persevere, not to discharge, as there is a tendency for services to assume intentional ‘non-engagement’ when her behaviour may actually signal a worsening in her mental health</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Speech Bubble: Rectangle with Corners Rounded 5">
            <a:extLst>
              <a:ext uri="{FF2B5EF4-FFF2-40B4-BE49-F238E27FC236}">
                <a16:creationId xmlns:a16="http://schemas.microsoft.com/office/drawing/2014/main" id="{05BD3435-C6C6-2B65-ABAE-A1E2C2B5F5B6}"/>
              </a:ext>
            </a:extLst>
          </p:cNvPr>
          <p:cNvSpPr/>
          <p:nvPr/>
        </p:nvSpPr>
        <p:spPr>
          <a:xfrm>
            <a:off x="6383050" y="4079407"/>
            <a:ext cx="5630097" cy="2405272"/>
          </a:xfrm>
          <a:prstGeom prst="wedgeRoundRectCallout">
            <a:avLst>
              <a:gd name="adj1" fmla="val -44553"/>
              <a:gd name="adj2" fmla="val 60445"/>
              <a:gd name="adj3"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When I met K she was distrustful and aggressive, this ensured that she never got close to anyone.. She was afraid I would reject her…. I was consistent in my non-judgmental approach, role modelling how a relationship can ebb and flow….Over time I noticed a change in K where she could remain calm whilst relaying stories. I commented on this, she laughed, surprised and agree that she felt ‘different’.</a:t>
            </a:r>
          </a:p>
        </p:txBody>
      </p:sp>
      <p:pic>
        <p:nvPicPr>
          <p:cNvPr id="7" name="Picture 6" descr="A black text on a white background&#10;&#10;Description automatically generated">
            <a:extLst>
              <a:ext uri="{FF2B5EF4-FFF2-40B4-BE49-F238E27FC236}">
                <a16:creationId xmlns:a16="http://schemas.microsoft.com/office/drawing/2014/main" id="{00303386-C6B2-5934-F7D7-00137BA8A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pic>
        <p:nvPicPr>
          <p:cNvPr id="10" name="Picture 9">
            <a:extLst>
              <a:ext uri="{FF2B5EF4-FFF2-40B4-BE49-F238E27FC236}">
                <a16:creationId xmlns:a16="http://schemas.microsoft.com/office/drawing/2014/main" id="{7FCFA661-7A27-57B3-66AB-841EEADB8E13}"/>
              </a:ext>
            </a:extLst>
          </p:cNvPr>
          <p:cNvPicPr>
            <a:picLocks noChangeAspect="1"/>
          </p:cNvPicPr>
          <p:nvPr/>
        </p:nvPicPr>
        <p:blipFill>
          <a:blip r:embed="rId4"/>
          <a:stretch>
            <a:fillRect/>
          </a:stretch>
        </p:blipFill>
        <p:spPr>
          <a:xfrm>
            <a:off x="3556582" y="8714"/>
            <a:ext cx="2042337" cy="1201016"/>
          </a:xfrm>
          <a:prstGeom prst="rect">
            <a:avLst/>
          </a:prstGeom>
        </p:spPr>
      </p:pic>
    </p:spTree>
    <p:extLst>
      <p:ext uri="{BB962C8B-B14F-4D97-AF65-F5344CB8AC3E}">
        <p14:creationId xmlns:p14="http://schemas.microsoft.com/office/powerpoint/2010/main" val="342527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9FCEB3-DED6-B6B5-1C89-F5BECC4AEF13}"/>
              </a:ext>
            </a:extLst>
          </p:cNvPr>
          <p:cNvSpPr/>
          <p:nvPr/>
        </p:nvSpPr>
        <p:spPr>
          <a:xfrm>
            <a:off x="2170634" y="4150730"/>
            <a:ext cx="3533670" cy="2338700"/>
          </a:xfrm>
          <a:prstGeom prst="wedgeRoundRectCallout">
            <a:avLst>
              <a:gd name="adj1" fmla="val -52214"/>
              <a:gd name="adj2" fmla="val 611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u="sng" dirty="0"/>
              <a:t>From a HIU at RSH</a:t>
            </a:r>
          </a:p>
          <a:p>
            <a:pPr algn="ctr"/>
            <a:r>
              <a:rPr lang="en-GB" sz="2000" b="1" dirty="0"/>
              <a:t>“I have NEVER had so much care, empathy, compassion and understanding from a professional in my life. You make me feel like I’m worth something”</a:t>
            </a:r>
          </a:p>
        </p:txBody>
      </p:sp>
      <p:grpSp>
        <p:nvGrpSpPr>
          <p:cNvPr id="7" name="Group 6">
            <a:extLst>
              <a:ext uri="{FF2B5EF4-FFF2-40B4-BE49-F238E27FC236}">
                <a16:creationId xmlns:a16="http://schemas.microsoft.com/office/drawing/2014/main" id="{84060E8A-9C0D-8725-A161-F8E22D406301}"/>
              </a:ext>
            </a:extLst>
          </p:cNvPr>
          <p:cNvGrpSpPr/>
          <p:nvPr/>
        </p:nvGrpSpPr>
        <p:grpSpPr>
          <a:xfrm>
            <a:off x="207384" y="1708219"/>
            <a:ext cx="4344047" cy="2338699"/>
            <a:chOff x="2265902" y="4918666"/>
            <a:chExt cx="4344047" cy="2507288"/>
          </a:xfrm>
        </p:grpSpPr>
        <p:sp>
          <p:nvSpPr>
            <p:cNvPr id="5" name="Speech Bubble: Rectangle with Corners Rounded 4">
              <a:extLst>
                <a:ext uri="{FF2B5EF4-FFF2-40B4-BE49-F238E27FC236}">
                  <a16:creationId xmlns:a16="http://schemas.microsoft.com/office/drawing/2014/main" id="{FF21661C-F221-D19E-FD51-604D5C99AF43}"/>
                </a:ext>
              </a:extLst>
            </p:cNvPr>
            <p:cNvSpPr/>
            <p:nvPr/>
          </p:nvSpPr>
          <p:spPr>
            <a:xfrm>
              <a:off x="2265902" y="4918666"/>
              <a:ext cx="4344047" cy="2507288"/>
            </a:xfrm>
            <a:prstGeom prst="wedgeRoundRectCallout">
              <a:avLst>
                <a:gd name="adj1" fmla="val -45894"/>
                <a:gd name="adj2" fmla="val 632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From someone with very complex MH neurodivergent, forensic and Substance use needs, being supported by BTG</a:t>
              </a:r>
            </a:p>
            <a:p>
              <a:pPr algn="ctr"/>
              <a:endParaRPr lang="en-GB" dirty="0"/>
            </a:p>
            <a:p>
              <a:pPr algn="ctr"/>
              <a:endParaRPr lang="en-GB" dirty="0"/>
            </a:p>
            <a:p>
              <a:pPr algn="ctr"/>
              <a:endParaRPr lang="en-GB" dirty="0"/>
            </a:p>
            <a:p>
              <a:pPr algn="ctr"/>
              <a:endParaRPr lang="en-GB" dirty="0"/>
            </a:p>
          </p:txBody>
        </p:sp>
        <p:pic>
          <p:nvPicPr>
            <p:cNvPr id="3" name="Picture 2">
              <a:extLst>
                <a:ext uri="{FF2B5EF4-FFF2-40B4-BE49-F238E27FC236}">
                  <a16:creationId xmlns:a16="http://schemas.microsoft.com/office/drawing/2014/main" id="{04009272-CEFB-4C0E-A4CD-E92793E91321}"/>
                </a:ext>
              </a:extLst>
            </p:cNvPr>
            <p:cNvPicPr>
              <a:picLocks noChangeAspect="1"/>
            </p:cNvPicPr>
            <p:nvPr/>
          </p:nvPicPr>
          <p:blipFill>
            <a:blip r:embed="rId2"/>
            <a:srcRect l="5057" t="35019" r="13349" b="34651"/>
            <a:stretch/>
          </p:blipFill>
          <p:spPr>
            <a:xfrm>
              <a:off x="2367680" y="6054694"/>
              <a:ext cx="4088385" cy="1200329"/>
            </a:xfrm>
            <a:prstGeom prst="rect">
              <a:avLst/>
            </a:prstGeom>
          </p:spPr>
        </p:pic>
      </p:grpSp>
      <p:sp>
        <p:nvSpPr>
          <p:cNvPr id="6" name="Speech Bubble: Rectangle with Corners Rounded 5">
            <a:extLst>
              <a:ext uri="{FF2B5EF4-FFF2-40B4-BE49-F238E27FC236}">
                <a16:creationId xmlns:a16="http://schemas.microsoft.com/office/drawing/2014/main" id="{070F47F1-DBDC-335B-A9C0-8BA0E03198C3}"/>
              </a:ext>
            </a:extLst>
          </p:cNvPr>
          <p:cNvSpPr/>
          <p:nvPr/>
        </p:nvSpPr>
        <p:spPr>
          <a:xfrm>
            <a:off x="6203464" y="1450754"/>
            <a:ext cx="5781152" cy="4873452"/>
          </a:xfrm>
          <a:prstGeom prst="wedgeRoundRectCallout">
            <a:avLst>
              <a:gd name="adj1" fmla="val -47947"/>
              <a:gd name="adj2" fmla="val 569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u="sng" dirty="0"/>
              <a:t>From a mother and identified carer of someone supported by BTG: </a:t>
            </a:r>
          </a:p>
          <a:p>
            <a:pPr algn="ctr"/>
            <a:r>
              <a:rPr lang="en-GB" sz="2000" b="1" dirty="0"/>
              <a:t>“This is the first time I have had that, “a break”.  But only since BTG took over the support and guidance of my son’s wellbeing…  I have seen people managed on short term basis only to come to the end of their allotted time with a service and return to the way they were before.   This is not about handholding but guidance and assisting people to manage on their own which takes time…The changes in my son are immeasurable. (and he was extremely challenging)  I can relax knowing he is under an exceptional service”. </a:t>
            </a:r>
          </a:p>
          <a:p>
            <a:pPr algn="ctr"/>
            <a:endParaRPr lang="en-GB" dirty="0"/>
          </a:p>
        </p:txBody>
      </p:sp>
      <p:pic>
        <p:nvPicPr>
          <p:cNvPr id="8" name="Picture 7" descr="A black text on a white background&#10;&#10;Description automatically generated">
            <a:extLst>
              <a:ext uri="{FF2B5EF4-FFF2-40B4-BE49-F238E27FC236}">
                <a16:creationId xmlns:a16="http://schemas.microsoft.com/office/drawing/2014/main" id="{F086510D-3B70-8A88-9043-7059BEF85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sp>
        <p:nvSpPr>
          <p:cNvPr id="9" name="TextBox 8">
            <a:extLst>
              <a:ext uri="{FF2B5EF4-FFF2-40B4-BE49-F238E27FC236}">
                <a16:creationId xmlns:a16="http://schemas.microsoft.com/office/drawing/2014/main" id="{708909E1-1994-41C0-C6C2-9AAE448D3FE3}"/>
              </a:ext>
            </a:extLst>
          </p:cNvPr>
          <p:cNvSpPr txBox="1"/>
          <p:nvPr/>
        </p:nvSpPr>
        <p:spPr>
          <a:xfrm>
            <a:off x="19815" y="1142742"/>
            <a:ext cx="7191080" cy="461665"/>
          </a:xfrm>
          <a:prstGeom prst="rect">
            <a:avLst/>
          </a:prstGeom>
          <a:noFill/>
        </p:spPr>
        <p:txBody>
          <a:bodyPr wrap="square" rtlCol="0">
            <a:spAutoFit/>
          </a:bodyPr>
          <a:lstStyle/>
          <a:p>
            <a:r>
              <a:rPr lang="en-GB" sz="2400" b="1" dirty="0">
                <a:solidFill>
                  <a:srgbClr val="FF3399"/>
                </a:solidFill>
              </a:rPr>
              <a:t>Feedback from people being supported and a carer</a:t>
            </a:r>
          </a:p>
        </p:txBody>
      </p:sp>
      <p:pic>
        <p:nvPicPr>
          <p:cNvPr id="4" name="Picture 3">
            <a:extLst>
              <a:ext uri="{FF2B5EF4-FFF2-40B4-BE49-F238E27FC236}">
                <a16:creationId xmlns:a16="http://schemas.microsoft.com/office/drawing/2014/main" id="{A4CCCBDF-96E4-21B0-88E6-9DA812C40F5E}"/>
              </a:ext>
            </a:extLst>
          </p:cNvPr>
          <p:cNvPicPr>
            <a:picLocks noChangeAspect="1"/>
          </p:cNvPicPr>
          <p:nvPr/>
        </p:nvPicPr>
        <p:blipFill>
          <a:blip r:embed="rId4"/>
          <a:stretch>
            <a:fillRect/>
          </a:stretch>
        </p:blipFill>
        <p:spPr>
          <a:xfrm>
            <a:off x="3556582" y="8714"/>
            <a:ext cx="2042337" cy="1201016"/>
          </a:xfrm>
          <a:prstGeom prst="rect">
            <a:avLst/>
          </a:prstGeom>
        </p:spPr>
      </p:pic>
    </p:spTree>
    <p:extLst>
      <p:ext uri="{BB962C8B-B14F-4D97-AF65-F5344CB8AC3E}">
        <p14:creationId xmlns:p14="http://schemas.microsoft.com/office/powerpoint/2010/main" val="398903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B2BC0D7C-914A-E5AC-A9E1-FD16817D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10" y="2593679"/>
            <a:ext cx="4500405" cy="2994815"/>
          </a:xfrm>
          <a:prstGeom prst="rect">
            <a:avLst/>
          </a:prstGeom>
        </p:spPr>
      </p:pic>
      <p:sp>
        <p:nvSpPr>
          <p:cNvPr id="3" name="Title 1">
            <a:extLst>
              <a:ext uri="{FF2B5EF4-FFF2-40B4-BE49-F238E27FC236}">
                <a16:creationId xmlns:a16="http://schemas.microsoft.com/office/drawing/2014/main" id="{02E66968-6CB8-B831-643B-78FA83E9ECD9}"/>
              </a:ext>
            </a:extLst>
          </p:cNvPr>
          <p:cNvSpPr txBox="1">
            <a:spLocks/>
          </p:cNvSpPr>
          <p:nvPr/>
        </p:nvSpPr>
        <p:spPr>
          <a:xfrm>
            <a:off x="839972" y="1397776"/>
            <a:ext cx="10307362" cy="6567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3399"/>
                </a:solidFill>
                <a:effectLst/>
                <a:uLnTx/>
                <a:uFillTx/>
                <a:latin typeface="Calibri" panose="020F0502020204030204"/>
                <a:ea typeface="+mj-ea"/>
                <a:cs typeface="Arial" panose="020B0604020202020204" pitchFamily="34" charset="0"/>
              </a:rPr>
              <a:t>Thank you for listening</a:t>
            </a:r>
          </a:p>
        </p:txBody>
      </p:sp>
      <p:sp>
        <p:nvSpPr>
          <p:cNvPr id="4" name="Rectangle: Rounded Corners 3">
            <a:extLst>
              <a:ext uri="{FF2B5EF4-FFF2-40B4-BE49-F238E27FC236}">
                <a16:creationId xmlns:a16="http://schemas.microsoft.com/office/drawing/2014/main" id="{75D47F1C-E835-8319-EB83-B0FBBCB1E45A}"/>
              </a:ext>
            </a:extLst>
          </p:cNvPr>
          <p:cNvSpPr/>
          <p:nvPr/>
        </p:nvSpPr>
        <p:spPr>
          <a:xfrm>
            <a:off x="6096000" y="1095270"/>
            <a:ext cx="5590730" cy="54532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91B7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rPr>
              <a:t>For more information please do contact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3399"/>
              </a:solidFill>
              <a:effectLst/>
              <a:uLnTx/>
              <a:uFillTx/>
              <a:latin typeface="Arial"/>
              <a:ea typeface="+mn-ea"/>
              <a:cs typeface="+mn-cs"/>
            </a:endParaRPr>
          </a:p>
          <a:p>
            <a:pPr lvl="0" algn="ctr">
              <a:defRPr/>
            </a:pPr>
            <a:r>
              <a:rPr lang="en-GB" b="1" dirty="0">
                <a:solidFill>
                  <a:srgbClr val="FF3399"/>
                </a:solidFill>
                <a:latin typeface="Arial"/>
              </a:rPr>
              <a:t>Collette Le Van Gilroy </a:t>
            </a:r>
          </a:p>
          <a:p>
            <a:pPr lvl="0" algn="ctr">
              <a:defRPr/>
            </a:pPr>
            <a:r>
              <a:rPr lang="en-GB" b="1" dirty="0">
                <a:solidFill>
                  <a:srgbClr val="FF3399"/>
                </a:solidFill>
                <a:latin typeface="Arial"/>
              </a:rPr>
              <a:t>SRO Changing Futures/ Bridge the Gap Project</a:t>
            </a:r>
          </a:p>
          <a:p>
            <a:pPr lvl="0" algn="ctr">
              <a:defRPr/>
            </a:pPr>
            <a:r>
              <a:rPr lang="en-GB" b="1" dirty="0">
                <a:solidFill>
                  <a:srgbClr val="FF3399"/>
                </a:solidFill>
                <a:latin typeface="Arial"/>
                <a:hlinkClick r:id="rId4">
                  <a:extLst>
                    <a:ext uri="{A12FA001-AC4F-418D-AE19-62706E023703}">
                      <ahyp:hlinkClr xmlns:ahyp="http://schemas.microsoft.com/office/drawing/2018/hyperlinkcolor" val="tx"/>
                    </a:ext>
                  </a:extLst>
                </a:hlinkClick>
              </a:rPr>
              <a:t>Collette.LevanGilroy@surreycc.gov.uk</a:t>
            </a:r>
            <a:r>
              <a:rPr lang="en-GB" b="1" dirty="0">
                <a:solidFill>
                  <a:srgbClr val="FF3399"/>
                </a:solidFill>
                <a:latin typeface="Arial"/>
              </a:rPr>
              <a:t> </a:t>
            </a:r>
          </a:p>
          <a:p>
            <a:pPr lvl="0" algn="ctr">
              <a:defRPr/>
            </a:pPr>
            <a:endParaRPr lang="en-GB" b="1" dirty="0">
              <a:solidFill>
                <a:srgbClr val="FF3399"/>
              </a:solidFill>
              <a:latin typeface="Arial"/>
            </a:endParaRPr>
          </a:p>
          <a:p>
            <a:pPr lvl="0" algn="ctr">
              <a:defRPr/>
            </a:pPr>
            <a:r>
              <a:rPr lang="en-GB" b="1" dirty="0">
                <a:solidFill>
                  <a:srgbClr val="FF3399"/>
                </a:solidFill>
                <a:latin typeface="Arial"/>
              </a:rPr>
              <a:t>Lisa Byrne</a:t>
            </a:r>
          </a:p>
          <a:p>
            <a:pPr lvl="0" algn="ctr">
              <a:defRPr/>
            </a:pPr>
            <a:r>
              <a:rPr lang="en-GB" b="1" dirty="0">
                <a:solidFill>
                  <a:srgbClr val="FF3399"/>
                </a:solidFill>
                <a:latin typeface="Arial"/>
              </a:rPr>
              <a:t>Changing Futures Programme Manager</a:t>
            </a:r>
          </a:p>
          <a:p>
            <a:pPr lvl="0" algn="ctr">
              <a:defRPr/>
            </a:pPr>
            <a:r>
              <a:rPr lang="nn-NO" b="1" dirty="0">
                <a:solidFill>
                  <a:srgbClr val="FF3399"/>
                </a:solidFill>
                <a:latin typeface="Arial"/>
              </a:rPr>
              <a:t>Lisa.Byrne1@surreycc.gov.uk</a:t>
            </a:r>
            <a:r>
              <a:rPr lang="en-GB" b="1" dirty="0">
                <a:solidFill>
                  <a:srgbClr val="FF3399"/>
                </a:solidFill>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rPr>
              <a:t>Jamie Poole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rPr>
              <a:t>Lived Experience Project Manager (Co-Chair of Bridge the Gap Referrals Panel)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hlinkClick r:id="rId5">
                  <a:extLst>
                    <a:ext uri="{A12FA001-AC4F-418D-AE19-62706E023703}">
                      <ahyp:hlinkClr xmlns:ahyp="http://schemas.microsoft.com/office/drawing/2018/hyperlinkcolor" val="tx"/>
                    </a:ext>
                  </a:extLst>
                </a:hlinkClick>
              </a:rPr>
              <a:t>James.Poole@Surreycc.Gov.UK</a:t>
            </a:r>
            <a:endParaRPr kumimoji="0" lang="en-GB" sz="1800" b="1" i="0" u="none" strike="noStrike" kern="1200" cap="none" spc="0" normalizeH="0" baseline="0" noProof="0" dirty="0">
              <a:ln>
                <a:noFill/>
              </a:ln>
              <a:solidFill>
                <a:srgbClr val="FF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rPr>
              <a:t>Jo Jennison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3399"/>
                </a:solidFill>
                <a:latin typeface="Arial"/>
              </a:rPr>
              <a:t>Consultant Clinical Psychologist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hlinkClick r:id="rId6">
                  <a:extLst>
                    <a:ext uri="{A12FA001-AC4F-418D-AE19-62706E023703}">
                      <ahyp:hlinkClr xmlns:ahyp="http://schemas.microsoft.com/office/drawing/2018/hyperlinkcolor" val="tx"/>
                    </a:ext>
                  </a:extLst>
                </a:hlinkClick>
              </a:rPr>
              <a:t>Jo.Jennison@SABP.NHS.UK</a:t>
            </a:r>
            <a:r>
              <a:rPr kumimoji="0" lang="en-GB" sz="1800" b="1" i="0" u="none" strike="noStrike" kern="1200" cap="none" spc="0" normalizeH="0" baseline="0" noProof="0" dirty="0">
                <a:ln>
                  <a:noFill/>
                </a:ln>
                <a:solidFill>
                  <a:srgbClr val="FF33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3399"/>
                </a:solidFill>
                <a:effectLst/>
                <a:uLnTx/>
                <a:uFillTx/>
                <a:latin typeface="Arial"/>
                <a:ea typeface="+mn-ea"/>
                <a:cs typeface="+mn-cs"/>
              </a:rPr>
              <a:t> </a:t>
            </a:r>
          </a:p>
        </p:txBody>
      </p:sp>
      <p:pic>
        <p:nvPicPr>
          <p:cNvPr id="7" name="Picture 6">
            <a:extLst>
              <a:ext uri="{FF2B5EF4-FFF2-40B4-BE49-F238E27FC236}">
                <a16:creationId xmlns:a16="http://schemas.microsoft.com/office/drawing/2014/main" id="{F1328D3C-AF37-7CCA-C853-033FC004F8E2}"/>
              </a:ext>
            </a:extLst>
          </p:cNvPr>
          <p:cNvPicPr>
            <a:picLocks noChangeAspect="1"/>
          </p:cNvPicPr>
          <p:nvPr/>
        </p:nvPicPr>
        <p:blipFill>
          <a:blip r:embed="rId7"/>
          <a:stretch>
            <a:fillRect/>
          </a:stretch>
        </p:blipFill>
        <p:spPr>
          <a:xfrm>
            <a:off x="3556582" y="8714"/>
            <a:ext cx="2042337" cy="1201016"/>
          </a:xfrm>
          <a:prstGeom prst="rect">
            <a:avLst/>
          </a:prstGeom>
        </p:spPr>
      </p:pic>
    </p:spTree>
    <p:extLst>
      <p:ext uri="{BB962C8B-B14F-4D97-AF65-F5344CB8AC3E}">
        <p14:creationId xmlns:p14="http://schemas.microsoft.com/office/powerpoint/2010/main" val="402268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Alternate Process 13">
            <a:extLst>
              <a:ext uri="{FF2B5EF4-FFF2-40B4-BE49-F238E27FC236}">
                <a16:creationId xmlns:a16="http://schemas.microsoft.com/office/drawing/2014/main" id="{9D4CBF06-CDE3-F37F-944E-A2F6E97A56C5}"/>
              </a:ext>
            </a:extLst>
          </p:cNvPr>
          <p:cNvSpPr/>
          <p:nvPr/>
        </p:nvSpPr>
        <p:spPr>
          <a:xfrm>
            <a:off x="4687453" y="1706619"/>
            <a:ext cx="1798810" cy="573397"/>
          </a:xfrm>
          <a:prstGeom prst="flowChartAlternateProcess">
            <a:avLst/>
          </a:prstGeom>
          <a:solidFill>
            <a:srgbClr val="F392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Phillip Austen-Reed</a:t>
            </a:r>
          </a:p>
          <a:p>
            <a:pPr algn="ctr"/>
            <a:r>
              <a:rPr lang="en-GB" sz="1100" dirty="0"/>
              <a:t>Public Health Principal</a:t>
            </a:r>
          </a:p>
        </p:txBody>
      </p:sp>
      <p:sp>
        <p:nvSpPr>
          <p:cNvPr id="17" name="Flowchart: Alternate Process 16">
            <a:extLst>
              <a:ext uri="{FF2B5EF4-FFF2-40B4-BE49-F238E27FC236}">
                <a16:creationId xmlns:a16="http://schemas.microsoft.com/office/drawing/2014/main" id="{16ABD0D4-C308-106F-F50C-1C41B9DF8BA2}"/>
              </a:ext>
            </a:extLst>
          </p:cNvPr>
          <p:cNvSpPr/>
          <p:nvPr/>
        </p:nvSpPr>
        <p:spPr>
          <a:xfrm>
            <a:off x="1951715" y="2093459"/>
            <a:ext cx="1798810" cy="839847"/>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Collette Le Van-Gilroy</a:t>
            </a:r>
          </a:p>
          <a:p>
            <a:pPr algn="ctr"/>
            <a:r>
              <a:rPr lang="en-GB" sz="1100" dirty="0"/>
              <a:t>Senior HWB Policy &amp; Programme HHMB, Changing Futures</a:t>
            </a:r>
          </a:p>
        </p:txBody>
      </p:sp>
      <p:sp>
        <p:nvSpPr>
          <p:cNvPr id="18" name="Flowchart: Alternate Process 17">
            <a:extLst>
              <a:ext uri="{FF2B5EF4-FFF2-40B4-BE49-F238E27FC236}">
                <a16:creationId xmlns:a16="http://schemas.microsoft.com/office/drawing/2014/main" id="{D42B4FB9-3B60-8E93-F3B7-0C302DC1EEFF}"/>
              </a:ext>
            </a:extLst>
          </p:cNvPr>
          <p:cNvSpPr/>
          <p:nvPr/>
        </p:nvSpPr>
        <p:spPr>
          <a:xfrm>
            <a:off x="2126154" y="3206637"/>
            <a:ext cx="1457351"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Lisa Byrne</a:t>
            </a:r>
          </a:p>
          <a:p>
            <a:pPr algn="ctr"/>
            <a:r>
              <a:rPr lang="en-GB" sz="1100" dirty="0"/>
              <a:t>Changing Futures Programme Manager</a:t>
            </a:r>
          </a:p>
        </p:txBody>
      </p:sp>
      <p:sp>
        <p:nvSpPr>
          <p:cNvPr id="19" name="Flowchart: Alternate Process 18">
            <a:extLst>
              <a:ext uri="{FF2B5EF4-FFF2-40B4-BE49-F238E27FC236}">
                <a16:creationId xmlns:a16="http://schemas.microsoft.com/office/drawing/2014/main" id="{4A671324-B8AE-AF88-9596-413521A91EE7}"/>
              </a:ext>
            </a:extLst>
          </p:cNvPr>
          <p:cNvSpPr/>
          <p:nvPr/>
        </p:nvSpPr>
        <p:spPr>
          <a:xfrm>
            <a:off x="448178" y="3212310"/>
            <a:ext cx="1375601"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Tyla Bailey</a:t>
            </a:r>
          </a:p>
          <a:p>
            <a:pPr algn="ctr"/>
            <a:r>
              <a:rPr lang="en-GB" sz="1100" dirty="0"/>
              <a:t>Business Support Officer Changing Futures</a:t>
            </a:r>
          </a:p>
        </p:txBody>
      </p:sp>
      <p:sp>
        <p:nvSpPr>
          <p:cNvPr id="20" name="Flowchart: Alternate Process 19">
            <a:extLst>
              <a:ext uri="{FF2B5EF4-FFF2-40B4-BE49-F238E27FC236}">
                <a16:creationId xmlns:a16="http://schemas.microsoft.com/office/drawing/2014/main" id="{B66861A7-996A-867A-E6FC-A2E764C296C1}"/>
              </a:ext>
            </a:extLst>
          </p:cNvPr>
          <p:cNvSpPr/>
          <p:nvPr/>
        </p:nvSpPr>
        <p:spPr>
          <a:xfrm>
            <a:off x="3753937" y="3206706"/>
            <a:ext cx="1350322"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Paul Kelly</a:t>
            </a:r>
          </a:p>
          <a:p>
            <a:pPr algn="ctr"/>
            <a:r>
              <a:rPr lang="en-GB" sz="1100" dirty="0"/>
              <a:t>Independent Lead (External)</a:t>
            </a:r>
          </a:p>
        </p:txBody>
      </p:sp>
      <p:sp>
        <p:nvSpPr>
          <p:cNvPr id="21" name="Flowchart: Alternate Process 20">
            <a:extLst>
              <a:ext uri="{FF2B5EF4-FFF2-40B4-BE49-F238E27FC236}">
                <a16:creationId xmlns:a16="http://schemas.microsoft.com/office/drawing/2014/main" id="{CB2961ED-21B3-B52B-2BB6-A4EB3DB839F8}"/>
              </a:ext>
            </a:extLst>
          </p:cNvPr>
          <p:cNvSpPr/>
          <p:nvPr/>
        </p:nvSpPr>
        <p:spPr>
          <a:xfrm>
            <a:off x="2107149" y="4338063"/>
            <a:ext cx="1457351"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dirty="0"/>
          </a:p>
          <a:p>
            <a:pPr algn="ctr"/>
            <a:r>
              <a:rPr lang="en-GB" sz="1100" b="1" dirty="0"/>
              <a:t>Keely Glithero </a:t>
            </a:r>
            <a:r>
              <a:rPr lang="en-GB" sz="1100" dirty="0"/>
              <a:t>Project Manager</a:t>
            </a:r>
          </a:p>
        </p:txBody>
      </p:sp>
      <p:sp>
        <p:nvSpPr>
          <p:cNvPr id="22" name="Flowchart: Alternate Process 21">
            <a:extLst>
              <a:ext uri="{FF2B5EF4-FFF2-40B4-BE49-F238E27FC236}">
                <a16:creationId xmlns:a16="http://schemas.microsoft.com/office/drawing/2014/main" id="{326ACDAA-7154-EA1F-CA92-FB025AE17FBA}"/>
              </a:ext>
            </a:extLst>
          </p:cNvPr>
          <p:cNvSpPr/>
          <p:nvPr/>
        </p:nvSpPr>
        <p:spPr>
          <a:xfrm>
            <a:off x="448178" y="4338063"/>
            <a:ext cx="1375601"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James Poole</a:t>
            </a:r>
          </a:p>
          <a:p>
            <a:pPr algn="ctr"/>
            <a:r>
              <a:rPr lang="en-GB" sz="1100" dirty="0"/>
              <a:t>Project Manager</a:t>
            </a:r>
          </a:p>
        </p:txBody>
      </p:sp>
      <p:sp>
        <p:nvSpPr>
          <p:cNvPr id="23" name="Flowchart: Alternate Process 22">
            <a:extLst>
              <a:ext uri="{FF2B5EF4-FFF2-40B4-BE49-F238E27FC236}">
                <a16:creationId xmlns:a16="http://schemas.microsoft.com/office/drawing/2014/main" id="{570B78FF-3BFD-BAC8-FC2F-A07FF9461D6C}"/>
              </a:ext>
            </a:extLst>
          </p:cNvPr>
          <p:cNvSpPr/>
          <p:nvPr/>
        </p:nvSpPr>
        <p:spPr>
          <a:xfrm>
            <a:off x="448178" y="5517510"/>
            <a:ext cx="1375601" cy="968994"/>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Lived Experience Recovery Organisation (LERO)</a:t>
            </a:r>
            <a:endParaRPr lang="en-GB" sz="1100" dirty="0"/>
          </a:p>
        </p:txBody>
      </p:sp>
      <p:sp>
        <p:nvSpPr>
          <p:cNvPr id="24" name="Flowchart: Alternate Process 23">
            <a:extLst>
              <a:ext uri="{FF2B5EF4-FFF2-40B4-BE49-F238E27FC236}">
                <a16:creationId xmlns:a16="http://schemas.microsoft.com/office/drawing/2014/main" id="{F52DA23B-3610-7BB9-FABE-96DAD3A69F7A}"/>
              </a:ext>
            </a:extLst>
          </p:cNvPr>
          <p:cNvSpPr/>
          <p:nvPr/>
        </p:nvSpPr>
        <p:spPr>
          <a:xfrm>
            <a:off x="2024741" y="5517510"/>
            <a:ext cx="3079518" cy="429590"/>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Bridge the Gap Alliance (12 VCSE partners)</a:t>
            </a:r>
            <a:endParaRPr lang="en-GB" sz="1100" dirty="0"/>
          </a:p>
        </p:txBody>
      </p:sp>
      <p:sp>
        <p:nvSpPr>
          <p:cNvPr id="25" name="Flowchart: Alternate Process 24">
            <a:extLst>
              <a:ext uri="{FF2B5EF4-FFF2-40B4-BE49-F238E27FC236}">
                <a16:creationId xmlns:a16="http://schemas.microsoft.com/office/drawing/2014/main" id="{1E0E2494-57CB-A50B-FA3E-5E86938223E9}"/>
              </a:ext>
            </a:extLst>
          </p:cNvPr>
          <p:cNvSpPr/>
          <p:nvPr/>
        </p:nvSpPr>
        <p:spPr>
          <a:xfrm>
            <a:off x="2024741" y="6056914"/>
            <a:ext cx="3079518" cy="429590"/>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Bridge the Gap Alliance – 22 Specialist Trauma Outreach Workers</a:t>
            </a:r>
            <a:endParaRPr lang="en-GB" sz="1100" dirty="0"/>
          </a:p>
        </p:txBody>
      </p:sp>
      <p:sp>
        <p:nvSpPr>
          <p:cNvPr id="26" name="Flowchart: Alternate Process 25">
            <a:extLst>
              <a:ext uri="{FF2B5EF4-FFF2-40B4-BE49-F238E27FC236}">
                <a16:creationId xmlns:a16="http://schemas.microsoft.com/office/drawing/2014/main" id="{909F2839-296A-7741-1F65-10506831F242}"/>
              </a:ext>
            </a:extLst>
          </p:cNvPr>
          <p:cNvSpPr/>
          <p:nvPr/>
        </p:nvSpPr>
        <p:spPr>
          <a:xfrm>
            <a:off x="3753937" y="4347460"/>
            <a:ext cx="1350322" cy="872241"/>
          </a:xfrm>
          <a:prstGeom prst="flowChartAlternateProcess">
            <a:avLst/>
          </a:prstGeom>
          <a:solidFill>
            <a:srgbClr val="3AA3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Dr Jo Jennison</a:t>
            </a:r>
          </a:p>
          <a:p>
            <a:pPr algn="ctr"/>
            <a:r>
              <a:rPr lang="en-GB" sz="1100" dirty="0"/>
              <a:t>Consultant Clinical Psychologist</a:t>
            </a:r>
          </a:p>
        </p:txBody>
      </p:sp>
      <p:sp>
        <p:nvSpPr>
          <p:cNvPr id="27" name="Flowchart: Alternate Process 26">
            <a:extLst>
              <a:ext uri="{FF2B5EF4-FFF2-40B4-BE49-F238E27FC236}">
                <a16:creationId xmlns:a16="http://schemas.microsoft.com/office/drawing/2014/main" id="{71973D45-FEA9-FDB0-EE2B-118FD61D67E6}"/>
              </a:ext>
            </a:extLst>
          </p:cNvPr>
          <p:cNvSpPr/>
          <p:nvPr/>
        </p:nvSpPr>
        <p:spPr>
          <a:xfrm>
            <a:off x="7650506" y="2057945"/>
            <a:ext cx="1887434" cy="839847"/>
          </a:xfrm>
          <a:prstGeom prst="flowChartAlternateProcess">
            <a:avLst/>
          </a:prstGeom>
          <a:solidFill>
            <a:srgbClr val="009EE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Julie Shaw</a:t>
            </a:r>
          </a:p>
          <a:p>
            <a:pPr algn="ctr"/>
            <a:r>
              <a:rPr lang="en-GB" sz="1100" dirty="0"/>
              <a:t>Senior Partnership &amp; Programme Manager, Surrey Adults Matter (SAM)</a:t>
            </a:r>
          </a:p>
        </p:txBody>
      </p:sp>
      <p:sp>
        <p:nvSpPr>
          <p:cNvPr id="28" name="Flowchart: Alternate Process 27">
            <a:extLst>
              <a:ext uri="{FF2B5EF4-FFF2-40B4-BE49-F238E27FC236}">
                <a16:creationId xmlns:a16="http://schemas.microsoft.com/office/drawing/2014/main" id="{06E28C2B-1C98-2B84-B151-38C0811FE0C9}"/>
              </a:ext>
            </a:extLst>
          </p:cNvPr>
          <p:cNvSpPr/>
          <p:nvPr/>
        </p:nvSpPr>
        <p:spPr>
          <a:xfrm>
            <a:off x="6962952" y="3199277"/>
            <a:ext cx="1350322" cy="872241"/>
          </a:xfrm>
          <a:prstGeom prst="flowChartAlternateProcess">
            <a:avLst/>
          </a:prstGeom>
          <a:solidFill>
            <a:srgbClr val="009EE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Nicola Turrell</a:t>
            </a:r>
          </a:p>
          <a:p>
            <a:pPr algn="ctr"/>
            <a:r>
              <a:rPr lang="en-GB" sz="1100" dirty="0"/>
              <a:t>Senior Business Support Assistant</a:t>
            </a:r>
          </a:p>
        </p:txBody>
      </p:sp>
      <p:sp>
        <p:nvSpPr>
          <p:cNvPr id="29" name="Flowchart: Alternate Process 28">
            <a:extLst>
              <a:ext uri="{FF2B5EF4-FFF2-40B4-BE49-F238E27FC236}">
                <a16:creationId xmlns:a16="http://schemas.microsoft.com/office/drawing/2014/main" id="{A30B3EC2-8631-41FF-1720-6715D9FAF5A5}"/>
              </a:ext>
            </a:extLst>
          </p:cNvPr>
          <p:cNvSpPr/>
          <p:nvPr/>
        </p:nvSpPr>
        <p:spPr>
          <a:xfrm>
            <a:off x="8862663" y="3199276"/>
            <a:ext cx="1350322" cy="872241"/>
          </a:xfrm>
          <a:prstGeom prst="flowChartAlternateProcess">
            <a:avLst/>
          </a:prstGeom>
          <a:solidFill>
            <a:srgbClr val="009EE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Nicola Bean</a:t>
            </a:r>
          </a:p>
          <a:p>
            <a:pPr algn="ctr"/>
            <a:r>
              <a:rPr lang="en-GB" sz="1100" dirty="0"/>
              <a:t>Senior Partnership Manager (SAM)</a:t>
            </a:r>
          </a:p>
        </p:txBody>
      </p:sp>
      <p:sp>
        <p:nvSpPr>
          <p:cNvPr id="31" name="TextBox 30">
            <a:extLst>
              <a:ext uri="{FF2B5EF4-FFF2-40B4-BE49-F238E27FC236}">
                <a16:creationId xmlns:a16="http://schemas.microsoft.com/office/drawing/2014/main" id="{AAC0B46E-E7FF-7AAE-F7C0-815B46DF3E41}"/>
              </a:ext>
            </a:extLst>
          </p:cNvPr>
          <p:cNvSpPr txBox="1"/>
          <p:nvPr/>
        </p:nvSpPr>
        <p:spPr>
          <a:xfrm>
            <a:off x="381830" y="280540"/>
            <a:ext cx="3696017" cy="1323439"/>
          </a:xfrm>
          <a:prstGeom prst="rect">
            <a:avLst/>
          </a:prstGeom>
          <a:solidFill>
            <a:srgbClr val="E92D7C"/>
          </a:solidFill>
        </p:spPr>
        <p:txBody>
          <a:bodyPr wrap="square" rtlCol="0">
            <a:spAutoFit/>
          </a:bodyPr>
          <a:lstStyle/>
          <a:p>
            <a:pPr algn="ctr"/>
            <a:r>
              <a:rPr lang="en-GB" sz="2000" b="1" dirty="0">
                <a:solidFill>
                  <a:schemeClr val="bg1"/>
                </a:solidFill>
              </a:rPr>
              <a:t>Introducing Surrey County Council’s Multiple Disadvantage Health and Well-Being Team</a:t>
            </a:r>
            <a:endParaRPr lang="en-GB" sz="2000" dirty="0">
              <a:solidFill>
                <a:schemeClr val="bg1"/>
              </a:solidFill>
            </a:endParaRPr>
          </a:p>
        </p:txBody>
      </p:sp>
      <p:cxnSp>
        <p:nvCxnSpPr>
          <p:cNvPr id="33" name="Connector: Elbow 32">
            <a:extLst>
              <a:ext uri="{FF2B5EF4-FFF2-40B4-BE49-F238E27FC236}">
                <a16:creationId xmlns:a16="http://schemas.microsoft.com/office/drawing/2014/main" id="{F13B2267-6ADF-03A0-9CCB-FE8CC9861094}"/>
              </a:ext>
            </a:extLst>
          </p:cNvPr>
          <p:cNvCxnSpPr>
            <a:stCxn id="14" idx="3"/>
            <a:endCxn id="27" idx="1"/>
          </p:cNvCxnSpPr>
          <p:nvPr/>
        </p:nvCxnSpPr>
        <p:spPr>
          <a:xfrm>
            <a:off x="6486263" y="1993318"/>
            <a:ext cx="1164243" cy="484551"/>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AF30D8DB-28ED-6635-74DF-612B91F49572}"/>
              </a:ext>
            </a:extLst>
          </p:cNvPr>
          <p:cNvCxnSpPr>
            <a:stCxn id="14" idx="1"/>
            <a:endCxn id="17" idx="3"/>
          </p:cNvCxnSpPr>
          <p:nvPr/>
        </p:nvCxnSpPr>
        <p:spPr>
          <a:xfrm rot="10800000" flipV="1">
            <a:off x="3750525" y="1993317"/>
            <a:ext cx="936928" cy="520065"/>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46007F85-3A51-2792-D514-38703A8106DC}"/>
              </a:ext>
            </a:extLst>
          </p:cNvPr>
          <p:cNvCxnSpPr>
            <a:stCxn id="17" idx="2"/>
            <a:endCxn id="20" idx="0"/>
          </p:cNvCxnSpPr>
          <p:nvPr/>
        </p:nvCxnSpPr>
        <p:spPr>
          <a:xfrm rot="16200000" flipH="1">
            <a:off x="3503409" y="2281017"/>
            <a:ext cx="273400" cy="1577978"/>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E8AC56CB-DB8C-380C-3753-492CF23D2A9B}"/>
              </a:ext>
            </a:extLst>
          </p:cNvPr>
          <p:cNvCxnSpPr>
            <a:stCxn id="17" idx="2"/>
            <a:endCxn id="19" idx="0"/>
          </p:cNvCxnSpPr>
          <p:nvPr/>
        </p:nvCxnSpPr>
        <p:spPr>
          <a:xfrm rot="5400000">
            <a:off x="1854048" y="2215238"/>
            <a:ext cx="279004" cy="1715141"/>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FAF1F43D-7C31-DB42-800E-0D2015944D4B}"/>
              </a:ext>
            </a:extLst>
          </p:cNvPr>
          <p:cNvCxnSpPr>
            <a:stCxn id="18" idx="2"/>
            <a:endCxn id="22" idx="0"/>
          </p:cNvCxnSpPr>
          <p:nvPr/>
        </p:nvCxnSpPr>
        <p:spPr>
          <a:xfrm rot="5400000">
            <a:off x="1865813" y="3349045"/>
            <a:ext cx="259185" cy="1718851"/>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6F819EEB-617E-F0A9-D7FF-771596B2FB73}"/>
              </a:ext>
            </a:extLst>
          </p:cNvPr>
          <p:cNvCxnSpPr>
            <a:stCxn id="18" idx="2"/>
            <a:endCxn id="26" idx="0"/>
          </p:cNvCxnSpPr>
          <p:nvPr/>
        </p:nvCxnSpPr>
        <p:spPr>
          <a:xfrm rot="16200000" flipH="1">
            <a:off x="3507673" y="3426035"/>
            <a:ext cx="268582" cy="1574268"/>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3A0C3E16-48F3-0100-7AA4-5BDE968778C4}"/>
              </a:ext>
            </a:extLst>
          </p:cNvPr>
          <p:cNvCxnSpPr>
            <a:stCxn id="27" idx="2"/>
            <a:endCxn id="28" idx="0"/>
          </p:cNvCxnSpPr>
          <p:nvPr/>
        </p:nvCxnSpPr>
        <p:spPr>
          <a:xfrm rot="5400000">
            <a:off x="7965426" y="2570479"/>
            <a:ext cx="301485" cy="956110"/>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8AB0E118-2123-1F3E-4FD9-405B13B30D9C}"/>
              </a:ext>
            </a:extLst>
          </p:cNvPr>
          <p:cNvCxnSpPr>
            <a:stCxn id="27" idx="2"/>
            <a:endCxn id="29" idx="0"/>
          </p:cNvCxnSpPr>
          <p:nvPr/>
        </p:nvCxnSpPr>
        <p:spPr>
          <a:xfrm rot="16200000" flipH="1">
            <a:off x="8915281" y="2576733"/>
            <a:ext cx="301484" cy="943601"/>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10002687-B631-C782-6EAF-1722BF1AB650}"/>
              </a:ext>
            </a:extLst>
          </p:cNvPr>
          <p:cNvCxnSpPr>
            <a:stCxn id="17" idx="2"/>
            <a:endCxn id="18" idx="0"/>
          </p:cNvCxnSpPr>
          <p:nvPr/>
        </p:nvCxnSpPr>
        <p:spPr>
          <a:xfrm>
            <a:off x="2851120" y="2933306"/>
            <a:ext cx="3710" cy="273331"/>
          </a:xfrm>
          <a:prstGeom prst="straightConnector1">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64F41DA0-7C31-0A29-A58C-D62DA01C3159}"/>
              </a:ext>
            </a:extLst>
          </p:cNvPr>
          <p:cNvCxnSpPr>
            <a:cxnSpLocks/>
            <a:stCxn id="18" idx="2"/>
            <a:endCxn id="21" idx="0"/>
          </p:cNvCxnSpPr>
          <p:nvPr/>
        </p:nvCxnSpPr>
        <p:spPr>
          <a:xfrm flipH="1">
            <a:off x="2835825" y="4078878"/>
            <a:ext cx="19005" cy="259185"/>
          </a:xfrm>
          <a:prstGeom prst="straightConnector1">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0497DAE-A2AC-0602-35A5-E1A0E84174C0}"/>
              </a:ext>
            </a:extLst>
          </p:cNvPr>
          <p:cNvCxnSpPr>
            <a:stCxn id="24" idx="2"/>
            <a:endCxn id="25" idx="0"/>
          </p:cNvCxnSpPr>
          <p:nvPr/>
        </p:nvCxnSpPr>
        <p:spPr>
          <a:xfrm>
            <a:off x="3564500" y="5947100"/>
            <a:ext cx="0" cy="1098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09D9A78-D7C4-86A4-C357-BA8856FDE9DC}"/>
              </a:ext>
            </a:extLst>
          </p:cNvPr>
          <p:cNvCxnSpPr>
            <a:stCxn id="22" idx="2"/>
            <a:endCxn id="23" idx="0"/>
          </p:cNvCxnSpPr>
          <p:nvPr/>
        </p:nvCxnSpPr>
        <p:spPr>
          <a:xfrm>
            <a:off x="1135979" y="5210304"/>
            <a:ext cx="0" cy="307206"/>
          </a:xfrm>
          <a:prstGeom prst="straightConnector1">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2049" name="Connector: Elbow 2048">
            <a:extLst>
              <a:ext uri="{FF2B5EF4-FFF2-40B4-BE49-F238E27FC236}">
                <a16:creationId xmlns:a16="http://schemas.microsoft.com/office/drawing/2014/main" id="{A0143368-F419-0183-2DF3-4F596D977B0C}"/>
              </a:ext>
            </a:extLst>
          </p:cNvPr>
          <p:cNvCxnSpPr>
            <a:stCxn id="23" idx="3"/>
            <a:endCxn id="24" idx="1"/>
          </p:cNvCxnSpPr>
          <p:nvPr/>
        </p:nvCxnSpPr>
        <p:spPr>
          <a:xfrm flipV="1">
            <a:off x="1823779" y="5732305"/>
            <a:ext cx="200962" cy="269702"/>
          </a:xfrm>
          <a:prstGeom prst="bentConnector3">
            <a:avLst/>
          </a:prstGeom>
          <a:ln>
            <a:solidFill>
              <a:srgbClr val="F39200"/>
            </a:solidFill>
          </a:ln>
        </p:spPr>
        <p:style>
          <a:lnRef idx="2">
            <a:schemeClr val="accent1"/>
          </a:lnRef>
          <a:fillRef idx="0">
            <a:schemeClr val="accent1"/>
          </a:fillRef>
          <a:effectRef idx="1">
            <a:schemeClr val="accent1"/>
          </a:effectRef>
          <a:fontRef idx="minor">
            <a:schemeClr val="tx1"/>
          </a:fontRef>
        </p:style>
      </p:cxnSp>
      <p:cxnSp>
        <p:nvCxnSpPr>
          <p:cNvPr id="2053" name="Connector: Elbow 2052">
            <a:extLst>
              <a:ext uri="{FF2B5EF4-FFF2-40B4-BE49-F238E27FC236}">
                <a16:creationId xmlns:a16="http://schemas.microsoft.com/office/drawing/2014/main" id="{A303A2A1-BFE2-0E9D-69AE-1EB288C38CC7}"/>
              </a:ext>
            </a:extLst>
          </p:cNvPr>
          <p:cNvCxnSpPr>
            <a:stCxn id="23" idx="3"/>
            <a:endCxn id="25" idx="1"/>
          </p:cNvCxnSpPr>
          <p:nvPr/>
        </p:nvCxnSpPr>
        <p:spPr>
          <a:xfrm>
            <a:off x="1823779" y="6002007"/>
            <a:ext cx="200962" cy="269702"/>
          </a:xfrm>
          <a:prstGeom prst="bentConnector3">
            <a:avLst/>
          </a:prstGeom>
          <a:ln>
            <a:solidFill>
              <a:srgbClr val="F39200"/>
            </a:solidFill>
          </a:ln>
        </p:spPr>
        <p:style>
          <a:lnRef idx="2">
            <a:schemeClr val="accent1"/>
          </a:lnRef>
          <a:fillRef idx="0">
            <a:schemeClr val="accent1"/>
          </a:fillRef>
          <a:effectRef idx="1">
            <a:schemeClr val="accent1"/>
          </a:effectRef>
          <a:fontRef idx="minor">
            <a:schemeClr val="tx1"/>
          </a:fontRef>
        </p:style>
      </p:cxnSp>
      <p:cxnSp>
        <p:nvCxnSpPr>
          <p:cNvPr id="2055" name="Connector: Elbow 2054">
            <a:extLst>
              <a:ext uri="{FF2B5EF4-FFF2-40B4-BE49-F238E27FC236}">
                <a16:creationId xmlns:a16="http://schemas.microsoft.com/office/drawing/2014/main" id="{D323166E-E243-AB2B-6785-79C1C8CD7E12}"/>
              </a:ext>
            </a:extLst>
          </p:cNvPr>
          <p:cNvCxnSpPr>
            <a:stCxn id="21" idx="2"/>
            <a:endCxn id="24" idx="0"/>
          </p:cNvCxnSpPr>
          <p:nvPr/>
        </p:nvCxnSpPr>
        <p:spPr>
          <a:xfrm rot="16200000" flipH="1">
            <a:off x="3046559" y="4999569"/>
            <a:ext cx="307206" cy="728675"/>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cxnSp>
        <p:nvCxnSpPr>
          <p:cNvPr id="2057" name="Connector: Elbow 2056">
            <a:extLst>
              <a:ext uri="{FF2B5EF4-FFF2-40B4-BE49-F238E27FC236}">
                <a16:creationId xmlns:a16="http://schemas.microsoft.com/office/drawing/2014/main" id="{C5156E33-8E83-0B23-55EB-08D2B5F4D95C}"/>
              </a:ext>
            </a:extLst>
          </p:cNvPr>
          <p:cNvCxnSpPr>
            <a:stCxn id="26" idx="2"/>
            <a:endCxn id="24" idx="0"/>
          </p:cNvCxnSpPr>
          <p:nvPr/>
        </p:nvCxnSpPr>
        <p:spPr>
          <a:xfrm rot="5400000">
            <a:off x="3847895" y="4936306"/>
            <a:ext cx="297809" cy="864598"/>
          </a:xfrm>
          <a:prstGeom prst="bentConnector3">
            <a:avLst/>
          </a:prstGeom>
          <a:ln>
            <a:solidFill>
              <a:srgbClr val="F392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01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41A9C25-2A4B-E8BE-859B-9F8BF3E139DE}"/>
              </a:ext>
            </a:extLst>
          </p:cNvPr>
          <p:cNvSpPr txBox="1">
            <a:spLocks/>
          </p:cNvSpPr>
          <p:nvPr/>
        </p:nvSpPr>
        <p:spPr>
          <a:xfrm>
            <a:off x="416560" y="1615440"/>
            <a:ext cx="11127740" cy="5052060"/>
          </a:xfrm>
          <a:prstGeom prst="rect">
            <a:avLst/>
          </a:prstGeom>
          <a:solidFill>
            <a:schemeClr val="bg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20A547"/>
              </a:buClr>
              <a:buSzTx/>
              <a:buFont typeface="Wingdings" pitchFamily="2" charset="2"/>
              <a:buNone/>
              <a:tabLst/>
              <a:defRPr/>
            </a:pPr>
            <a:endParaRPr kumimoji="0" lang="en-US" sz="3200" b="0" i="0" u="none" strike="noStrike" kern="1200" cap="none" spc="0" normalizeH="0" baseline="0" noProof="0" dirty="0">
              <a:ln>
                <a:noFill/>
              </a:ln>
              <a:solidFill>
                <a:srgbClr val="5858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200"/>
              </a:spcAft>
              <a:buClr>
                <a:srgbClr val="20A547"/>
              </a:buClr>
              <a:buSzTx/>
              <a:buFont typeface="Wingdings" pitchFamily="2" charset="2"/>
              <a:buNone/>
              <a:tabLst/>
              <a:defRPr/>
            </a:pPr>
            <a:endParaRPr kumimoji="0" lang="en-US" sz="3200" b="0" i="0" u="none" strike="noStrike" kern="1200" cap="none" spc="0" normalizeH="0" baseline="0" noProof="0" dirty="0">
              <a:ln>
                <a:noFill/>
              </a:ln>
              <a:solidFill>
                <a:srgbClr val="5858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200"/>
              </a:spcAft>
              <a:buClr>
                <a:srgbClr val="20A547"/>
              </a:buClr>
              <a:buSzTx/>
              <a:buFont typeface="Wingdings" pitchFamily="2" charset="2"/>
              <a:buNone/>
              <a:tabLst/>
              <a:defRPr/>
            </a:pPr>
            <a:endParaRPr kumimoji="0" lang="en-US" sz="3200" b="0" i="0" u="none" strike="noStrike" kern="1200" cap="none" spc="0" normalizeH="0" baseline="0" noProof="0" dirty="0">
              <a:ln>
                <a:noFill/>
              </a:ln>
              <a:solidFill>
                <a:srgbClr val="585856"/>
              </a:solidFill>
              <a:effectLst/>
              <a:uLnTx/>
              <a:uFillTx/>
              <a:latin typeface="Arial" panose="020B0604020202020204" pitchFamily="34" charset="0"/>
              <a:ea typeface="+mn-ea"/>
              <a:cs typeface="Arial" panose="020B0604020202020204" pitchFamily="34" charset="0"/>
            </a:endParaRPr>
          </a:p>
          <a:p>
            <a:pPr marL="182880" marR="0" lvl="0" indent="-182880" algn="ctr" defTabSz="914400" rtl="0" eaLnBrk="1" fontAlgn="auto" latinLnBrk="0" hangingPunct="1">
              <a:lnSpc>
                <a:spcPct val="90000"/>
              </a:lnSpc>
              <a:spcBef>
                <a:spcPts val="1200"/>
              </a:spcBef>
              <a:spcAft>
                <a:spcPts val="200"/>
              </a:spcAft>
              <a:buClr>
                <a:srgbClr val="585856"/>
              </a:buClr>
              <a:buSzTx/>
              <a:buFont typeface="Wingdings" pitchFamily="2" charset="2"/>
              <a:buChar char=""/>
              <a:tabLst/>
              <a:defRPr/>
            </a:pPr>
            <a:endParaRPr kumimoji="0" lang="en-US" sz="3200" b="0" i="0" u="none" strike="noStrike" kern="1200" cap="none" spc="0" normalizeH="0" baseline="0" noProof="0" dirty="0">
              <a:ln>
                <a:noFill/>
              </a:ln>
              <a:solidFill>
                <a:srgbClr val="E91B7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200"/>
              </a:spcBef>
              <a:spcAft>
                <a:spcPts val="200"/>
              </a:spcAft>
              <a:buClr>
                <a:srgbClr val="585856"/>
              </a:buClr>
              <a:buSzTx/>
              <a:buFont typeface="Wingdings" pitchFamily="2" charset="2"/>
              <a:buNone/>
              <a:tabLst/>
              <a:defRPr/>
            </a:pPr>
            <a:endParaRPr kumimoji="0" lang="en-GB" sz="3200" b="0" i="0" u="none" strike="noStrike" kern="1200" cap="none" spc="0" normalizeH="0" baseline="0" noProof="0" dirty="0">
              <a:ln>
                <a:noFill/>
              </a:ln>
              <a:solidFill>
                <a:srgbClr val="585856"/>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49624FB6-F3D4-6CDB-E598-C6AC89E2855D}"/>
              </a:ext>
            </a:extLst>
          </p:cNvPr>
          <p:cNvGraphicFramePr>
            <a:graphicFrameLocks noGrp="1"/>
          </p:cNvGraphicFramePr>
          <p:nvPr/>
        </p:nvGraphicFramePr>
        <p:xfrm>
          <a:off x="142877" y="1310216"/>
          <a:ext cx="11944348" cy="5394960"/>
        </p:xfrm>
        <a:graphic>
          <a:graphicData uri="http://schemas.openxmlformats.org/drawingml/2006/table">
            <a:tbl>
              <a:tblPr firstRow="1" bandRow="1">
                <a:tableStyleId>{21E4AEA4-8DFA-4A89-87EB-49C32662AFE0}</a:tableStyleId>
              </a:tblPr>
              <a:tblGrid>
                <a:gridCol w="1143112">
                  <a:extLst>
                    <a:ext uri="{9D8B030D-6E8A-4147-A177-3AD203B41FA5}">
                      <a16:colId xmlns:a16="http://schemas.microsoft.com/office/drawing/2014/main" val="100559637"/>
                    </a:ext>
                  </a:extLst>
                </a:gridCol>
                <a:gridCol w="10801236">
                  <a:extLst>
                    <a:ext uri="{9D8B030D-6E8A-4147-A177-3AD203B41FA5}">
                      <a16:colId xmlns:a16="http://schemas.microsoft.com/office/drawing/2014/main" val="1183835604"/>
                    </a:ext>
                  </a:extLst>
                </a:gridCol>
              </a:tblGrid>
              <a:tr h="370840">
                <a:tc>
                  <a:txBody>
                    <a:bodyPr/>
                    <a:lstStyle/>
                    <a:p>
                      <a:endParaRPr lang="en-GB" dirty="0"/>
                    </a:p>
                  </a:txBody>
                  <a:tcPr>
                    <a:solidFill>
                      <a:schemeClr val="accent3">
                        <a:lumMod val="20000"/>
                        <a:lumOff val="80000"/>
                      </a:schemeClr>
                    </a:solidFill>
                  </a:tcPr>
                </a:tc>
                <a:tc>
                  <a:txBody>
                    <a:bodyPr/>
                    <a:lstStyle/>
                    <a:p>
                      <a:r>
                        <a:rPr lang="en-GB" sz="2400" b="1" kern="1200" dirty="0">
                          <a:solidFill>
                            <a:schemeClr val="tx1"/>
                          </a:solidFill>
                          <a:latin typeface="+mn-lt"/>
                          <a:ea typeface="+mn-ea"/>
                          <a:cs typeface="+mn-cs"/>
                        </a:rPr>
                        <a:t>Original  projects </a:t>
                      </a:r>
                    </a:p>
                  </a:txBody>
                  <a:tcPr>
                    <a:solidFill>
                      <a:schemeClr val="accent3">
                        <a:lumMod val="20000"/>
                        <a:lumOff val="80000"/>
                      </a:schemeClr>
                    </a:solidFill>
                  </a:tcPr>
                </a:tc>
                <a:extLst>
                  <a:ext uri="{0D108BD9-81ED-4DB2-BD59-A6C34878D82A}">
                    <a16:rowId xmlns:a16="http://schemas.microsoft.com/office/drawing/2014/main" val="3629954875"/>
                  </a:ext>
                </a:extLst>
              </a:tr>
              <a:tr h="370840">
                <a:tc>
                  <a:txBody>
                    <a:bodyPr/>
                    <a:lstStyle/>
                    <a:p>
                      <a:r>
                        <a:rPr lang="en-GB"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FF33CC"/>
                          </a:solidFill>
                        </a:rPr>
                        <a:t>Develop/ Embed a Trauma Informed Approach</a:t>
                      </a:r>
                    </a:p>
                  </a:txBody>
                  <a:tcPr/>
                </a:tc>
                <a:extLst>
                  <a:ext uri="{0D108BD9-81ED-4DB2-BD59-A6C34878D82A}">
                    <a16:rowId xmlns:a16="http://schemas.microsoft.com/office/drawing/2014/main" val="2268662523"/>
                  </a:ext>
                </a:extLst>
              </a:tr>
              <a:tr h="370840">
                <a:tc>
                  <a:txBody>
                    <a:bodyPr/>
                    <a:lstStyle/>
                    <a:p>
                      <a:r>
                        <a:rPr lang="en-GB"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FF33CC"/>
                          </a:solidFill>
                        </a:rPr>
                        <a:t>Create a Lived and Living Experience Community    </a:t>
                      </a:r>
                    </a:p>
                  </a:txBody>
                  <a:tcPr/>
                </a:tc>
                <a:extLst>
                  <a:ext uri="{0D108BD9-81ED-4DB2-BD59-A6C34878D82A}">
                    <a16:rowId xmlns:a16="http://schemas.microsoft.com/office/drawing/2014/main" val="2367241626"/>
                  </a:ext>
                </a:extLst>
              </a:tr>
              <a:tr h="370840">
                <a:tc>
                  <a:txBody>
                    <a:bodyPr/>
                    <a:lstStyle/>
                    <a:p>
                      <a:r>
                        <a:rPr lang="en-GB"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FF33CC"/>
                          </a:solidFill>
                        </a:rPr>
                        <a:t>Co produce a Joint Strategic needs Assessment for multiple disadvantage </a:t>
                      </a:r>
                    </a:p>
                  </a:txBody>
                  <a:tcPr/>
                </a:tc>
                <a:extLst>
                  <a:ext uri="{0D108BD9-81ED-4DB2-BD59-A6C34878D82A}">
                    <a16:rowId xmlns:a16="http://schemas.microsoft.com/office/drawing/2014/main" val="3401290147"/>
                  </a:ext>
                </a:extLst>
              </a:tr>
              <a:tr h="370840">
                <a:tc>
                  <a:txBody>
                    <a:bodyPr/>
                    <a:lstStyle/>
                    <a:p>
                      <a:r>
                        <a:rPr lang="en-GB"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FF33CC"/>
                          </a:solidFill>
                        </a:rPr>
                        <a:t>Co design and embed the Bridge the Gap Specialist Outreach Services including VCSE Learning Infrastructure</a:t>
                      </a:r>
                    </a:p>
                  </a:txBody>
                  <a:tcPr/>
                </a:tc>
                <a:extLst>
                  <a:ext uri="{0D108BD9-81ED-4DB2-BD59-A6C34878D82A}">
                    <a16:rowId xmlns:a16="http://schemas.microsoft.com/office/drawing/2014/main" val="1522084799"/>
                  </a:ext>
                </a:extLst>
              </a:tr>
              <a:tr h="370840">
                <a:tc>
                  <a:txBody>
                    <a:bodyPr/>
                    <a:lstStyle/>
                    <a:p>
                      <a:r>
                        <a:rPr lang="en-GB"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rgbClr val="FF33CC"/>
                          </a:solidFill>
                        </a:rPr>
                        <a:t>Participate in Independent National and Local Evaluations / Publish Outcomes</a:t>
                      </a:r>
                    </a:p>
                  </a:txBody>
                  <a:tcPr/>
                </a:tc>
                <a:extLst>
                  <a:ext uri="{0D108BD9-81ED-4DB2-BD59-A6C34878D82A}">
                    <a16:rowId xmlns:a16="http://schemas.microsoft.com/office/drawing/2014/main" val="2354254450"/>
                  </a:ext>
                </a:extLst>
              </a:tr>
              <a:tr h="370840">
                <a:tc>
                  <a:txBody>
                    <a:bodyPr/>
                    <a:lstStyle/>
                    <a:p>
                      <a:r>
                        <a:rPr lang="en-GB"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FF33CC"/>
                          </a:solidFill>
                        </a:rPr>
                        <a:t>Secure sustainability funding </a:t>
                      </a:r>
                    </a:p>
                  </a:txBody>
                  <a:tcPr/>
                </a:tc>
                <a:extLst>
                  <a:ext uri="{0D108BD9-81ED-4DB2-BD59-A6C34878D82A}">
                    <a16:rowId xmlns:a16="http://schemas.microsoft.com/office/drawing/2014/main" val="1714542263"/>
                  </a:ext>
                </a:extLst>
              </a:tr>
              <a:tr h="370840">
                <a:tc>
                  <a:txBody>
                    <a:bodyPr/>
                    <a:lstStyle/>
                    <a:p>
                      <a:endParaRPr lang="en-GB" dirty="0"/>
                    </a:p>
                  </a:txBody>
                  <a:tcPr>
                    <a:solidFill>
                      <a:schemeClr val="accent3">
                        <a:lumMod val="20000"/>
                        <a:lumOff val="80000"/>
                      </a:schemeClr>
                    </a:solidFill>
                  </a:tcPr>
                </a:tc>
                <a:tc>
                  <a:txBody>
                    <a:bodyPr/>
                    <a:lstStyle/>
                    <a:p>
                      <a:r>
                        <a:rPr lang="en-GB" sz="2400" b="1" dirty="0">
                          <a:solidFill>
                            <a:schemeClr val="tx1"/>
                          </a:solidFill>
                        </a:rPr>
                        <a:t>Supplementary projects</a:t>
                      </a:r>
                    </a:p>
                  </a:txBody>
                  <a:tcPr>
                    <a:solidFill>
                      <a:schemeClr val="accent3">
                        <a:lumMod val="20000"/>
                        <a:lumOff val="80000"/>
                      </a:schemeClr>
                    </a:solidFill>
                  </a:tcPr>
                </a:tc>
                <a:extLst>
                  <a:ext uri="{0D108BD9-81ED-4DB2-BD59-A6C34878D82A}">
                    <a16:rowId xmlns:a16="http://schemas.microsoft.com/office/drawing/2014/main" val="2275658161"/>
                  </a:ext>
                </a:extLst>
              </a:tr>
              <a:tr h="370840">
                <a:tc>
                  <a:txBody>
                    <a:bodyPr/>
                    <a:lstStyle/>
                    <a:p>
                      <a:r>
                        <a:rPr lang="en-GB" dirty="0"/>
                        <a:t>7</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srgbClr val="00B050"/>
                          </a:solidFill>
                          <a:latin typeface="+mn-lt"/>
                          <a:ea typeface="+mn-ea"/>
                          <a:cs typeface="+mn-cs"/>
                        </a:rPr>
                        <a:t>Influencing Health Inclusion and inequalities agendas </a:t>
                      </a:r>
                    </a:p>
                  </a:txBody>
                  <a:tcPr>
                    <a:solidFill>
                      <a:schemeClr val="accent3">
                        <a:lumMod val="20000"/>
                        <a:lumOff val="80000"/>
                      </a:schemeClr>
                    </a:solidFill>
                  </a:tcPr>
                </a:tc>
                <a:extLst>
                  <a:ext uri="{0D108BD9-81ED-4DB2-BD59-A6C34878D82A}">
                    <a16:rowId xmlns:a16="http://schemas.microsoft.com/office/drawing/2014/main" val="2829060235"/>
                  </a:ext>
                </a:extLst>
              </a:tr>
              <a:tr h="370840">
                <a:tc>
                  <a:txBody>
                    <a:bodyPr/>
                    <a:lstStyle/>
                    <a:p>
                      <a:r>
                        <a:rPr lang="en-GB" dirty="0"/>
                        <a:t>8</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Prevention of Gamble Related Harms (Gender specific) </a:t>
                      </a:r>
                    </a:p>
                  </a:txBody>
                  <a:tcPr>
                    <a:solidFill>
                      <a:schemeClr val="accent3">
                        <a:lumMod val="20000"/>
                        <a:lumOff val="80000"/>
                      </a:schemeClr>
                    </a:solidFill>
                  </a:tcPr>
                </a:tc>
                <a:extLst>
                  <a:ext uri="{0D108BD9-81ED-4DB2-BD59-A6C34878D82A}">
                    <a16:rowId xmlns:a16="http://schemas.microsoft.com/office/drawing/2014/main" val="65933050"/>
                  </a:ext>
                </a:extLst>
              </a:tr>
              <a:tr h="370840">
                <a:tc>
                  <a:txBody>
                    <a:bodyPr/>
                    <a:lstStyle/>
                    <a:p>
                      <a:r>
                        <a:rPr lang="en-GB" dirty="0"/>
                        <a:t>9</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Co-develop a psychologically Informed Rough Sleepers Service </a:t>
                      </a:r>
                    </a:p>
                  </a:txBody>
                  <a:tcPr>
                    <a:solidFill>
                      <a:schemeClr val="accent3">
                        <a:lumMod val="20000"/>
                        <a:lumOff val="80000"/>
                      </a:schemeClr>
                    </a:solidFill>
                  </a:tcPr>
                </a:tc>
                <a:extLst>
                  <a:ext uri="{0D108BD9-81ED-4DB2-BD59-A6C34878D82A}">
                    <a16:rowId xmlns:a16="http://schemas.microsoft.com/office/drawing/2014/main" val="2889608863"/>
                  </a:ext>
                </a:extLst>
              </a:tr>
            </a:tbl>
          </a:graphicData>
        </a:graphic>
      </p:graphicFrame>
      <p:pic>
        <p:nvPicPr>
          <p:cNvPr id="4" name="Picture 3" descr="A black text on a white background&#10;&#10;Description automatically generated">
            <a:extLst>
              <a:ext uri="{FF2B5EF4-FFF2-40B4-BE49-F238E27FC236}">
                <a16:creationId xmlns:a16="http://schemas.microsoft.com/office/drawing/2014/main" id="{6DFC8D0F-F797-EFC1-C8E6-9DBB68643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700" y="244037"/>
            <a:ext cx="2685529" cy="858457"/>
          </a:xfrm>
          <a:prstGeom prst="rect">
            <a:avLst/>
          </a:prstGeom>
        </p:spPr>
      </p:pic>
      <p:pic>
        <p:nvPicPr>
          <p:cNvPr id="5" name="Picture 4">
            <a:extLst>
              <a:ext uri="{FF2B5EF4-FFF2-40B4-BE49-F238E27FC236}">
                <a16:creationId xmlns:a16="http://schemas.microsoft.com/office/drawing/2014/main" id="{C1D862DB-F837-1A60-2309-A19575378C9E}"/>
              </a:ext>
            </a:extLst>
          </p:cNvPr>
          <p:cNvPicPr>
            <a:picLocks noChangeAspect="1"/>
          </p:cNvPicPr>
          <p:nvPr/>
        </p:nvPicPr>
        <p:blipFill>
          <a:blip r:embed="rId3"/>
          <a:stretch>
            <a:fillRect/>
          </a:stretch>
        </p:blipFill>
        <p:spPr>
          <a:xfrm>
            <a:off x="3556582" y="8714"/>
            <a:ext cx="2042337" cy="1201016"/>
          </a:xfrm>
          <a:prstGeom prst="rect">
            <a:avLst/>
          </a:prstGeom>
        </p:spPr>
      </p:pic>
    </p:spTree>
    <p:extLst>
      <p:ext uri="{BB962C8B-B14F-4D97-AF65-F5344CB8AC3E}">
        <p14:creationId xmlns:p14="http://schemas.microsoft.com/office/powerpoint/2010/main" val="103346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eanie and a hat&#10;&#10;Description automatically generated">
            <a:extLst>
              <a:ext uri="{FF2B5EF4-FFF2-40B4-BE49-F238E27FC236}">
                <a16:creationId xmlns:a16="http://schemas.microsoft.com/office/drawing/2014/main" id="{FEA32A55-6BCC-AF2D-7624-3E6BAC537271}"/>
              </a:ext>
            </a:extLst>
          </p:cNvPr>
          <p:cNvPicPr>
            <a:picLocks noChangeAspect="1"/>
          </p:cNvPicPr>
          <p:nvPr/>
        </p:nvPicPr>
        <p:blipFill>
          <a:blip r:embed="rId3"/>
          <a:stretch>
            <a:fillRect/>
          </a:stretch>
        </p:blipFill>
        <p:spPr>
          <a:xfrm>
            <a:off x="120650" y="97743"/>
            <a:ext cx="11950700" cy="6662515"/>
          </a:xfrm>
          <a:prstGeom prst="rect">
            <a:avLst/>
          </a:prstGeom>
          <a:noFill/>
        </p:spPr>
      </p:pic>
    </p:spTree>
    <p:extLst>
      <p:ext uri="{BB962C8B-B14F-4D97-AF65-F5344CB8AC3E}">
        <p14:creationId xmlns:p14="http://schemas.microsoft.com/office/powerpoint/2010/main" val="78670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on a bridge&#10;&#10;Description automatically generated">
            <a:extLst>
              <a:ext uri="{FF2B5EF4-FFF2-40B4-BE49-F238E27FC236}">
                <a16:creationId xmlns:a16="http://schemas.microsoft.com/office/drawing/2014/main" id="{19D55999-075B-E869-9C7C-1C7F4185FC3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7708"/>
          <a:stretch/>
        </p:blipFill>
        <p:spPr bwMode="auto">
          <a:xfrm>
            <a:off x="0" y="1341574"/>
            <a:ext cx="12191996" cy="5516426"/>
          </a:xfrm>
          <a:prstGeom prst="rect">
            <a:avLst/>
          </a:prstGeom>
          <a:noFill/>
          <a:ln>
            <a:noFill/>
          </a:ln>
        </p:spPr>
      </p:pic>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5DBB8C-190B-6FFF-721C-15F8CB6547EF}"/>
              </a:ext>
            </a:extLst>
          </p:cNvPr>
          <p:cNvSpPr>
            <a:spLocks noGrp="1"/>
          </p:cNvSpPr>
          <p:nvPr>
            <p:ph type="ctrTitle"/>
          </p:nvPr>
        </p:nvSpPr>
        <p:spPr>
          <a:xfrm>
            <a:off x="2689593" y="1637818"/>
            <a:ext cx="6628578" cy="1211155"/>
          </a:xfrm>
          <a:solidFill>
            <a:srgbClr val="3AA32F"/>
          </a:solidFill>
        </p:spPr>
        <p:txBody>
          <a:bodyPr>
            <a:noAutofit/>
          </a:bodyPr>
          <a:lstStyle/>
          <a:p>
            <a:r>
              <a:rPr lang="en-GB" sz="8000" b="1" dirty="0">
                <a:solidFill>
                  <a:schemeClr val="bg1"/>
                </a:solidFill>
                <a:ea typeface="Calibri" panose="020F0502020204030204" pitchFamily="34" charset="0"/>
                <a:cs typeface="Calibri" panose="020F0502020204030204" pitchFamily="34" charset="0"/>
              </a:rPr>
              <a:t>Bridge the Gap </a:t>
            </a:r>
            <a:endParaRPr lang="en-GB" sz="8000" dirty="0">
              <a:solidFill>
                <a:schemeClr val="bg1"/>
              </a:solidFill>
            </a:endParaRPr>
          </a:p>
        </p:txBody>
      </p:sp>
      <p:sp>
        <p:nvSpPr>
          <p:cNvPr id="3" name="Subtitle 2">
            <a:extLst>
              <a:ext uri="{FF2B5EF4-FFF2-40B4-BE49-F238E27FC236}">
                <a16:creationId xmlns:a16="http://schemas.microsoft.com/office/drawing/2014/main" id="{736B9710-5980-A398-74A8-B2A7746F017B}"/>
              </a:ext>
            </a:extLst>
          </p:cNvPr>
          <p:cNvSpPr>
            <a:spLocks noGrp="1"/>
          </p:cNvSpPr>
          <p:nvPr>
            <p:ph type="subTitle" idx="1"/>
          </p:nvPr>
        </p:nvSpPr>
        <p:spPr>
          <a:xfrm>
            <a:off x="993685" y="5634001"/>
            <a:ext cx="9924686" cy="917181"/>
          </a:xfrm>
          <a:solidFill>
            <a:srgbClr val="3AA32F"/>
          </a:solidFill>
        </p:spPr>
        <p:txBody>
          <a:bodyPr>
            <a:normAutofit lnSpcReduction="10000"/>
          </a:bodyPr>
          <a:lstStyle/>
          <a:p>
            <a:pPr>
              <a:lnSpc>
                <a:spcPct val="100000"/>
              </a:lnSpc>
            </a:pPr>
            <a:r>
              <a:rPr lang="en-GB" sz="2800" b="1" dirty="0">
                <a:solidFill>
                  <a:schemeClr val="bg1"/>
                </a:solidFill>
                <a:latin typeface="+mj-lt"/>
                <a:ea typeface="Calibri" panose="020F0502020204030204" pitchFamily="34" charset="0"/>
                <a:cs typeface="Calibri" panose="020F0502020204030204" pitchFamily="34" charset="0"/>
              </a:rPr>
              <a:t>Surrey’s prevention service supporting residents experiencing Multiple Disadvantage</a:t>
            </a:r>
            <a:endParaRPr lang="en-GB" sz="2800" b="1" dirty="0">
              <a:solidFill>
                <a:schemeClr val="bg1"/>
              </a:solidFill>
              <a:latin typeface="+mj-lt"/>
            </a:endParaRPr>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102" y="254451"/>
            <a:ext cx="1830346" cy="1002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4"/>
          <a:stretch>
            <a:fillRect/>
          </a:stretch>
        </p:blipFill>
        <p:spPr>
          <a:xfrm>
            <a:off x="1005346" y="261233"/>
            <a:ext cx="2386971" cy="922656"/>
          </a:xfrm>
          <a:prstGeom prst="rect">
            <a:avLst/>
          </a:prstGeom>
          <a:noFill/>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937" y="283413"/>
            <a:ext cx="2434467" cy="79089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urrey County Council Public Health ...">
            <a:extLst>
              <a:ext uri="{FF2B5EF4-FFF2-40B4-BE49-F238E27FC236}">
                <a16:creationId xmlns:a16="http://schemas.microsoft.com/office/drawing/2014/main" id="{7226D1D6-C06B-5251-9E4E-0CFDD54988B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6605" r="8877" b="11128"/>
          <a:stretch/>
        </p:blipFill>
        <p:spPr bwMode="auto">
          <a:xfrm>
            <a:off x="3526155" y="120064"/>
            <a:ext cx="1743015" cy="110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E92D7C"/>
                </a:solidFill>
              </a:rPr>
              <a:t>Bridge the Gap Delivery Partners</a:t>
            </a:r>
          </a:p>
        </p:txBody>
      </p:sp>
      <p:pic>
        <p:nvPicPr>
          <p:cNvPr id="2" name="Picture 1">
            <a:extLst>
              <a:ext uri="{FF2B5EF4-FFF2-40B4-BE49-F238E27FC236}">
                <a16:creationId xmlns:a16="http://schemas.microsoft.com/office/drawing/2014/main" id="{7FD934FC-CE20-AB95-6D7B-B2164BE1140D}"/>
              </a:ext>
            </a:extLst>
          </p:cNvPr>
          <p:cNvPicPr>
            <a:picLocks noChangeAspect="1"/>
          </p:cNvPicPr>
          <p:nvPr/>
        </p:nvPicPr>
        <p:blipFill rotWithShape="1">
          <a:blip r:embed="rId6"/>
          <a:srcRect r="3495"/>
          <a:stretch/>
        </p:blipFill>
        <p:spPr bwMode="auto">
          <a:xfrm>
            <a:off x="2656114" y="1785634"/>
            <a:ext cx="7797667" cy="428534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C2591A2-0AA9-9A4F-02A2-E20AB5A7B864}"/>
              </a:ext>
            </a:extLst>
          </p:cNvPr>
          <p:cNvSpPr txBox="1"/>
          <p:nvPr/>
        </p:nvSpPr>
        <p:spPr>
          <a:xfrm>
            <a:off x="282207" y="1791797"/>
            <a:ext cx="2837324" cy="4385816"/>
          </a:xfrm>
          <a:prstGeom prst="rect">
            <a:avLst/>
          </a:prstGeom>
          <a:noFill/>
        </p:spPr>
        <p:txBody>
          <a:bodyPr wrap="square" rtlCol="0">
            <a:spAutoFit/>
          </a:bodyPr>
          <a:lstStyle/>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Catalyst</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Guildford Action</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The Hope Hub</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Oakleaf</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Richmond Fellowship</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Rentstart</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St Peters</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Your Sanctuary</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North Surrey Domestic Abuse Service</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South West Surrey Domestic Abuse Outreach Service</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East Surrey Domestic Abuse Services</a:t>
            </a:r>
            <a:endParaRPr lang="en-GB" sz="1400" dirty="0">
              <a:solidFill>
                <a:srgbClr val="000000"/>
              </a:solidFill>
              <a:effectLst/>
              <a:ea typeface="SimSun" panose="02010600030101010101" pitchFamily="2" charset="-122"/>
              <a:cs typeface="Times New Roman" panose="02020603050405020304" pitchFamily="18" charset="0"/>
            </a:endParaRPr>
          </a:p>
          <a:p>
            <a:pPr marL="342900" lvl="0" indent="-342900">
              <a:spcAft>
                <a:spcPts val="600"/>
              </a:spcAft>
              <a:buClr>
                <a:srgbClr val="F39200"/>
              </a:buClr>
              <a:buFont typeface="Symbol" panose="05050102010706020507" pitchFamily="18" charset="2"/>
              <a:buChar char=""/>
            </a:pPr>
            <a:r>
              <a:rPr lang="en-GB" sz="1400" dirty="0">
                <a:solidFill>
                  <a:srgbClr val="000000"/>
                </a:solidFill>
                <a:effectLst/>
                <a:highlight>
                  <a:srgbClr val="FFFFFF"/>
                </a:highlight>
                <a:ea typeface="SimSun" panose="02010600030101010101" pitchFamily="2" charset="-122"/>
                <a:cs typeface="Times New Roman" panose="02020603050405020304" pitchFamily="18" charset="0"/>
              </a:rPr>
              <a:t>Surrey Domestic Abuse Partnership</a:t>
            </a:r>
            <a:endParaRPr lang="en-GB" sz="1400" dirty="0">
              <a:solidFill>
                <a:srgbClr val="000000"/>
              </a:solidFill>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0477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E92D7C"/>
                </a:solidFill>
              </a:rPr>
              <a:t>Bridge the Gap Psychological Support Offer</a:t>
            </a:r>
          </a:p>
        </p:txBody>
      </p:sp>
      <p:pic>
        <p:nvPicPr>
          <p:cNvPr id="17" name="Picture 16">
            <a:extLst>
              <a:ext uri="{FF2B5EF4-FFF2-40B4-BE49-F238E27FC236}">
                <a16:creationId xmlns:a16="http://schemas.microsoft.com/office/drawing/2014/main" id="{8B2F95FF-F27E-FCB9-B3FF-215304DB08EE}"/>
              </a:ext>
            </a:extLst>
          </p:cNvPr>
          <p:cNvPicPr>
            <a:picLocks noChangeAspect="1"/>
          </p:cNvPicPr>
          <p:nvPr/>
        </p:nvPicPr>
        <p:blipFill>
          <a:blip r:embed="rId6"/>
          <a:stretch>
            <a:fillRect/>
          </a:stretch>
        </p:blipFill>
        <p:spPr>
          <a:xfrm>
            <a:off x="977477" y="2400811"/>
            <a:ext cx="9345247" cy="4043370"/>
          </a:xfrm>
          <a:prstGeom prst="rect">
            <a:avLst/>
          </a:prstGeom>
        </p:spPr>
      </p:pic>
      <p:pic>
        <p:nvPicPr>
          <p:cNvPr id="18" name="Graphic 4" descr="House with solid fill">
            <a:extLst>
              <a:ext uri="{FF2B5EF4-FFF2-40B4-BE49-F238E27FC236}">
                <a16:creationId xmlns:a16="http://schemas.microsoft.com/office/drawing/2014/main" id="{383435AD-0613-A63D-8AEE-73D3FB2F2F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321" y="3494316"/>
            <a:ext cx="924243" cy="924243"/>
          </a:xfrm>
          <a:prstGeom prst="rect">
            <a:avLst/>
          </a:prstGeom>
        </p:spPr>
      </p:pic>
      <p:pic>
        <p:nvPicPr>
          <p:cNvPr id="19" name="Graphic 21" descr="Customer review with solid fill">
            <a:extLst>
              <a:ext uri="{FF2B5EF4-FFF2-40B4-BE49-F238E27FC236}">
                <a16:creationId xmlns:a16="http://schemas.microsoft.com/office/drawing/2014/main" id="{7DF8277C-B218-0BA1-9A05-5BA0454375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63155" y="5595095"/>
            <a:ext cx="825693" cy="921825"/>
          </a:xfrm>
          <a:prstGeom prst="rect">
            <a:avLst/>
          </a:prstGeom>
        </p:spPr>
      </p:pic>
      <p:sp>
        <p:nvSpPr>
          <p:cNvPr id="20" name="TextBox 19">
            <a:extLst>
              <a:ext uri="{FF2B5EF4-FFF2-40B4-BE49-F238E27FC236}">
                <a16:creationId xmlns:a16="http://schemas.microsoft.com/office/drawing/2014/main" id="{6C0C73FD-BBAA-B54F-D8C4-1F05F51C579A}"/>
              </a:ext>
            </a:extLst>
          </p:cNvPr>
          <p:cNvSpPr txBox="1"/>
          <p:nvPr/>
        </p:nvSpPr>
        <p:spPr>
          <a:xfrm>
            <a:off x="306583" y="1561944"/>
            <a:ext cx="10078388" cy="646331"/>
          </a:xfrm>
          <a:prstGeom prst="rect">
            <a:avLst/>
          </a:prstGeom>
          <a:noFill/>
        </p:spPr>
        <p:txBody>
          <a:bodyPr wrap="square" rtlCol="0">
            <a:spAutoFit/>
          </a:bodyPr>
          <a:lstStyle/>
          <a:p>
            <a:pPr lvl="0">
              <a:spcAft>
                <a:spcPts val="600"/>
              </a:spcAft>
              <a:buClr>
                <a:srgbClr val="F39200"/>
              </a:buClr>
            </a:pPr>
            <a:r>
              <a:rPr lang="en-US" dirty="0">
                <a:solidFill>
                  <a:srgbClr val="000000"/>
                </a:solidFill>
                <a:effectLst/>
                <a:highlight>
                  <a:srgbClr val="FFFFFF"/>
                </a:highlight>
                <a:ea typeface="Georgia" panose="02040502050405020303" pitchFamily="18" charset="0"/>
              </a:rPr>
              <a:t>Bridge the Gap clients receive up to 8 hours of bespoke support per week. The support includes, but is not limited to:</a:t>
            </a:r>
            <a:endParaRPr lang="en-GB" sz="1400" dirty="0">
              <a:solidFill>
                <a:srgbClr val="000000"/>
              </a:solidFill>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2281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FE5C4B-612F-91B5-D10B-FF1AE43885B0}"/>
              </a:ext>
            </a:extLst>
          </p:cNvPr>
          <p:cNvSpPr/>
          <p:nvPr/>
        </p:nvSpPr>
        <p:spPr>
          <a:xfrm>
            <a:off x="0" y="0"/>
            <a:ext cx="12192000" cy="145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Ministry of Housing, Communities ...">
            <a:extLst>
              <a:ext uri="{FF2B5EF4-FFF2-40B4-BE49-F238E27FC236}">
                <a16:creationId xmlns:a16="http://schemas.microsoft.com/office/drawing/2014/main" id="{D89A134A-E672-6AD2-C8F0-198D52E1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61" y="334276"/>
            <a:ext cx="1624013" cy="889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FBC7C25A-F925-0F60-160A-3E17E6AA7233}"/>
              </a:ext>
            </a:extLst>
          </p:cNvPr>
          <p:cNvPicPr>
            <a:picLocks noChangeAspect="1"/>
          </p:cNvPicPr>
          <p:nvPr/>
        </p:nvPicPr>
        <p:blipFill>
          <a:blip r:embed="rId3"/>
          <a:stretch>
            <a:fillRect/>
          </a:stretch>
        </p:blipFill>
        <p:spPr>
          <a:xfrm>
            <a:off x="4297185" y="334276"/>
            <a:ext cx="2172738" cy="839847"/>
          </a:xfrm>
          <a:prstGeom prst="rect">
            <a:avLst/>
          </a:prstGeom>
          <a:noFill/>
        </p:spPr>
      </p:pic>
      <p:sp>
        <p:nvSpPr>
          <p:cNvPr id="5" name="Freeform 6">
            <a:extLst>
              <a:ext uri="{FF2B5EF4-FFF2-40B4-BE49-F238E27FC236}">
                <a16:creationId xmlns:a16="http://schemas.microsoft.com/office/drawing/2014/main" id="{A84983F3-F94E-C11F-B2A8-CC19DB697541}"/>
              </a:ext>
            </a:extLst>
          </p:cNvPr>
          <p:cNvSpPr/>
          <p:nvPr/>
        </p:nvSpPr>
        <p:spPr>
          <a:xfrm>
            <a:off x="10718523" y="0"/>
            <a:ext cx="1473473" cy="6858000"/>
          </a:xfrm>
          <a:custGeom>
            <a:avLst/>
            <a:gdLst>
              <a:gd name="f0" fmla="val 10800000"/>
              <a:gd name="f1" fmla="val 5400000"/>
              <a:gd name="f2" fmla="val 360"/>
              <a:gd name="f3" fmla="val 180"/>
              <a:gd name="f4" fmla="val w"/>
              <a:gd name="f5" fmla="val h"/>
              <a:gd name="f6" fmla="val 0"/>
              <a:gd name="f7" fmla="val 876"/>
              <a:gd name="f8" fmla="val 3828"/>
              <a:gd name="f9" fmla="val 732"/>
              <a:gd name="f10" fmla="val 606"/>
              <a:gd name="f11" fmla="val 498"/>
              <a:gd name="f12" fmla="val 408"/>
              <a:gd name="f13" fmla="val 324"/>
              <a:gd name="f14" fmla="val 264"/>
              <a:gd name="f15" fmla="val 204"/>
              <a:gd name="f16" fmla="val 162"/>
              <a:gd name="f17" fmla="val 126"/>
              <a:gd name="f18" fmla="val 102"/>
              <a:gd name="f19" fmla="val 84"/>
              <a:gd name="f20" fmla="val 72"/>
              <a:gd name="f21" fmla="val 60"/>
              <a:gd name="f22" fmla="val 24"/>
              <a:gd name="f23" fmla="val 420"/>
              <a:gd name="f24" fmla="val 840"/>
              <a:gd name="f25" fmla="val 1254"/>
              <a:gd name="f26" fmla="val 12"/>
              <a:gd name="f27" fmla="val 1674"/>
              <a:gd name="f28" fmla="val 36"/>
              <a:gd name="f29" fmla="val 2088"/>
              <a:gd name="f30" fmla="val 2502"/>
              <a:gd name="f31" fmla="val 150"/>
              <a:gd name="f32" fmla="val 2916"/>
              <a:gd name="f33" fmla="val 228"/>
              <a:gd name="f34" fmla="val 3324"/>
              <a:gd name="f35" fmla="val 294"/>
              <a:gd name="f36" fmla="val 3576"/>
              <a:gd name="f37" fmla="val 426"/>
              <a:gd name="f38" fmla="val 486"/>
              <a:gd name="f39" fmla="val 540"/>
              <a:gd name="f40" fmla="val 582"/>
              <a:gd name="f41" fmla="val 618"/>
              <a:gd name="f42" fmla="val 648"/>
              <a:gd name="f43" fmla="val 678"/>
              <a:gd name="f44" fmla="val 696"/>
              <a:gd name="f45" fmla="val 726"/>
              <a:gd name="f46" fmla="val 738"/>
              <a:gd name="f47" fmla="val 744"/>
              <a:gd name="f48" fmla="val 3594"/>
              <a:gd name="f49" fmla="val 3360"/>
              <a:gd name="f50" fmla="val 558"/>
              <a:gd name="f51" fmla="val 3126"/>
              <a:gd name="f52" fmla="val 510"/>
              <a:gd name="f53" fmla="val 2892"/>
              <a:gd name="f54" fmla="val 468"/>
              <a:gd name="f55" fmla="val 2652"/>
              <a:gd name="f56" fmla="val 438"/>
              <a:gd name="f57" fmla="val 2418"/>
              <a:gd name="f58" fmla="val 2178"/>
              <a:gd name="f59" fmla="val 390"/>
              <a:gd name="f60" fmla="val 1938"/>
              <a:gd name="f61" fmla="val 384"/>
              <a:gd name="f62" fmla="val 1794"/>
              <a:gd name="f63" fmla="val 396"/>
              <a:gd name="f64" fmla="val 1644"/>
              <a:gd name="f65" fmla="val 1500"/>
              <a:gd name="f66" fmla="val 456"/>
              <a:gd name="f67" fmla="val 1356"/>
              <a:gd name="f68" fmla="val 522"/>
              <a:gd name="f69" fmla="val 1224"/>
              <a:gd name="f70" fmla="val 1164"/>
              <a:gd name="f71" fmla="val 600"/>
              <a:gd name="f72" fmla="val 1104"/>
              <a:gd name="f73" fmla="val 1050"/>
              <a:gd name="f74" fmla="val 702"/>
              <a:gd name="f75" fmla="val 1002"/>
              <a:gd name="f76" fmla="val 768"/>
              <a:gd name="f77" fmla="val 960"/>
              <a:gd name="f78" fmla="val 828"/>
              <a:gd name="f79" fmla="val 924"/>
              <a:gd name="f80" fmla="val 906"/>
              <a:gd name="f81" fmla="val 114"/>
              <a:gd name="f82" fmla="val 78"/>
              <a:gd name="f83" fmla="val 48"/>
              <a:gd name="f84" fmla="val 30"/>
              <a:gd name="f85" fmla="val 18"/>
              <a:gd name="f86" fmla="+- 0 0 -90"/>
              <a:gd name="f87" fmla="*/ f4 1 876"/>
              <a:gd name="f88" fmla="*/ f5 1 3828"/>
              <a:gd name="f89" fmla="+- f8 0 f6"/>
              <a:gd name="f90" fmla="+- f7 0 f6"/>
              <a:gd name="f91" fmla="*/ f86 f0 1"/>
              <a:gd name="f92" fmla="*/ f90 1 876"/>
              <a:gd name="f93" fmla="*/ f89 1 3828"/>
              <a:gd name="f94" fmla="*/ f91 1 f3"/>
              <a:gd name="f95" fmla="*/ 732 1 f92"/>
              <a:gd name="f96" fmla="*/ 0 1 f93"/>
              <a:gd name="f97" fmla="*/ 498 1 f92"/>
              <a:gd name="f98" fmla="*/ 324 1 f92"/>
              <a:gd name="f99" fmla="*/ 204 1 f92"/>
              <a:gd name="f100" fmla="*/ 126 1 f92"/>
              <a:gd name="f101" fmla="*/ 84 1 f92"/>
              <a:gd name="f102" fmla="*/ 60 1 f92"/>
              <a:gd name="f103" fmla="*/ 24 1 f92"/>
              <a:gd name="f104" fmla="*/ 420 1 f93"/>
              <a:gd name="f105" fmla="*/ 0 1 f92"/>
              <a:gd name="f106" fmla="*/ 1254 1 f93"/>
              <a:gd name="f107" fmla="*/ 36 1 f92"/>
              <a:gd name="f108" fmla="*/ 2088 1 f93"/>
              <a:gd name="f109" fmla="*/ 150 1 f92"/>
              <a:gd name="f110" fmla="*/ 2916 1 f93"/>
              <a:gd name="f111" fmla="*/ 294 1 f92"/>
              <a:gd name="f112" fmla="*/ 3576 1 f93"/>
              <a:gd name="f113" fmla="*/ 426 1 f92"/>
              <a:gd name="f114" fmla="*/ 3828 1 f93"/>
              <a:gd name="f115" fmla="*/ 540 1 f92"/>
              <a:gd name="f116" fmla="*/ 618 1 f92"/>
              <a:gd name="f117" fmla="*/ 678 1 f92"/>
              <a:gd name="f118" fmla="*/ 726 1 f92"/>
              <a:gd name="f119" fmla="*/ 744 1 f92"/>
              <a:gd name="f120" fmla="*/ 3594 1 f93"/>
              <a:gd name="f121" fmla="*/ 558 1 f92"/>
              <a:gd name="f122" fmla="*/ 3126 1 f93"/>
              <a:gd name="f123" fmla="*/ 468 1 f92"/>
              <a:gd name="f124" fmla="*/ 2652 1 f93"/>
              <a:gd name="f125" fmla="*/ 408 1 f92"/>
              <a:gd name="f126" fmla="*/ 2178 1 f93"/>
              <a:gd name="f127" fmla="*/ 384 1 f92"/>
              <a:gd name="f128" fmla="*/ 1794 1 f93"/>
              <a:gd name="f129" fmla="*/ 420 1 f92"/>
              <a:gd name="f130" fmla="*/ 1500 1 f93"/>
              <a:gd name="f131" fmla="*/ 522 1 f92"/>
              <a:gd name="f132" fmla="*/ 1224 1 f93"/>
              <a:gd name="f133" fmla="*/ 600 1 f92"/>
              <a:gd name="f134" fmla="*/ 1104 1 f93"/>
              <a:gd name="f135" fmla="*/ 702 1 f92"/>
              <a:gd name="f136" fmla="*/ 1002 1 f93"/>
              <a:gd name="f137" fmla="*/ 828 1 f92"/>
              <a:gd name="f138" fmla="*/ 924 1 f93"/>
              <a:gd name="f139" fmla="*/ 876 1 f92"/>
              <a:gd name="f140" fmla="*/ 744 1 f93"/>
              <a:gd name="f141" fmla="*/ 486 1 f93"/>
              <a:gd name="f142" fmla="*/ 294 1 f93"/>
              <a:gd name="f143" fmla="*/ 162 1 f93"/>
              <a:gd name="f144" fmla="*/ 78 1 f93"/>
              <a:gd name="f145" fmla="*/ 30 1 f93"/>
              <a:gd name="f146" fmla="*/ f7 1 f92"/>
              <a:gd name="f147" fmla="*/ f8 1 f93"/>
              <a:gd name="f148" fmla="+- f94 0 f1"/>
              <a:gd name="f149" fmla="*/ f105 f87 1"/>
              <a:gd name="f150" fmla="*/ f146 f87 1"/>
              <a:gd name="f151" fmla="*/ f147 f88 1"/>
              <a:gd name="f152" fmla="*/ f96 f88 1"/>
              <a:gd name="f153" fmla="*/ f95 f87 1"/>
              <a:gd name="f154" fmla="*/ f97 f87 1"/>
              <a:gd name="f155" fmla="*/ f98 f87 1"/>
              <a:gd name="f156" fmla="*/ f99 f87 1"/>
              <a:gd name="f157" fmla="*/ f100 f87 1"/>
              <a:gd name="f158" fmla="*/ f101 f87 1"/>
              <a:gd name="f159" fmla="*/ f102 f87 1"/>
              <a:gd name="f160" fmla="*/ f103 f87 1"/>
              <a:gd name="f161" fmla="*/ f104 f88 1"/>
              <a:gd name="f162" fmla="*/ f106 f88 1"/>
              <a:gd name="f163" fmla="*/ f107 f87 1"/>
              <a:gd name="f164" fmla="*/ f108 f88 1"/>
              <a:gd name="f165" fmla="*/ f109 f87 1"/>
              <a:gd name="f166" fmla="*/ f110 f88 1"/>
              <a:gd name="f167" fmla="*/ f111 f87 1"/>
              <a:gd name="f168" fmla="*/ f112 f88 1"/>
              <a:gd name="f169" fmla="*/ f113 f87 1"/>
              <a:gd name="f170" fmla="*/ f114 f88 1"/>
              <a:gd name="f171" fmla="*/ f115 f87 1"/>
              <a:gd name="f172" fmla="*/ f116 f87 1"/>
              <a:gd name="f173" fmla="*/ f117 f87 1"/>
              <a:gd name="f174" fmla="*/ f118 f87 1"/>
              <a:gd name="f175" fmla="*/ f119 f87 1"/>
              <a:gd name="f176" fmla="*/ f120 f88 1"/>
              <a:gd name="f177" fmla="*/ f121 f87 1"/>
              <a:gd name="f178" fmla="*/ f122 f88 1"/>
              <a:gd name="f179" fmla="*/ f123 f87 1"/>
              <a:gd name="f180" fmla="*/ f124 f88 1"/>
              <a:gd name="f181" fmla="*/ f125 f87 1"/>
              <a:gd name="f182" fmla="*/ f126 f88 1"/>
              <a:gd name="f183" fmla="*/ f127 f87 1"/>
              <a:gd name="f184" fmla="*/ f128 f88 1"/>
              <a:gd name="f185" fmla="*/ f129 f87 1"/>
              <a:gd name="f186" fmla="*/ f130 f88 1"/>
              <a:gd name="f187" fmla="*/ f131 f87 1"/>
              <a:gd name="f188" fmla="*/ f132 f88 1"/>
              <a:gd name="f189" fmla="*/ f133 f87 1"/>
              <a:gd name="f190" fmla="*/ f134 f88 1"/>
              <a:gd name="f191" fmla="*/ f135 f87 1"/>
              <a:gd name="f192" fmla="*/ f136 f88 1"/>
              <a:gd name="f193" fmla="*/ f137 f87 1"/>
              <a:gd name="f194" fmla="*/ f138 f88 1"/>
              <a:gd name="f195" fmla="*/ f139 f87 1"/>
              <a:gd name="f196" fmla="*/ f140 f88 1"/>
              <a:gd name="f197" fmla="*/ f141 f88 1"/>
              <a:gd name="f198" fmla="*/ f142 f88 1"/>
              <a:gd name="f199" fmla="*/ f143 f88 1"/>
              <a:gd name="f200" fmla="*/ f144 f88 1"/>
              <a:gd name="f201" fmla="*/ f145 f88 1"/>
            </a:gdLst>
            <a:ahLst/>
            <a:cxnLst>
              <a:cxn ang="3cd4">
                <a:pos x="hc" y="t"/>
              </a:cxn>
              <a:cxn ang="0">
                <a:pos x="r" y="vc"/>
              </a:cxn>
              <a:cxn ang="cd4">
                <a:pos x="hc" y="b"/>
              </a:cxn>
              <a:cxn ang="cd2">
                <a:pos x="l" y="vc"/>
              </a:cxn>
              <a:cxn ang="f148">
                <a:pos x="f153" y="f152"/>
              </a:cxn>
              <a:cxn ang="f148">
                <a:pos x="f154" y="f152"/>
              </a:cxn>
              <a:cxn ang="f148">
                <a:pos x="f155" y="f152"/>
              </a:cxn>
              <a:cxn ang="f148">
                <a:pos x="f156" y="f152"/>
              </a:cxn>
              <a:cxn ang="f148">
                <a:pos x="f157" y="f152"/>
              </a:cxn>
              <a:cxn ang="f148">
                <a:pos x="f158" y="f152"/>
              </a:cxn>
              <a:cxn ang="f148">
                <a:pos x="f159" y="f152"/>
              </a:cxn>
              <a:cxn ang="f148">
                <a:pos x="f160" y="f161"/>
              </a:cxn>
              <a:cxn ang="f148">
                <a:pos x="f149" y="f162"/>
              </a:cxn>
              <a:cxn ang="f148">
                <a:pos x="f163" y="f164"/>
              </a:cxn>
              <a:cxn ang="f148">
                <a:pos x="f165" y="f166"/>
              </a:cxn>
              <a:cxn ang="f148">
                <a:pos x="f167" y="f168"/>
              </a:cxn>
              <a:cxn ang="f148">
                <a:pos x="f169" y="f170"/>
              </a:cxn>
              <a:cxn ang="f148">
                <a:pos x="f171" y="f170"/>
              </a:cxn>
              <a:cxn ang="f148">
                <a:pos x="f172" y="f170"/>
              </a:cxn>
              <a:cxn ang="f148">
                <a:pos x="f173" y="f170"/>
              </a:cxn>
              <a:cxn ang="f148">
                <a:pos x="f174" y="f170"/>
              </a:cxn>
              <a:cxn ang="f148">
                <a:pos x="f175" y="f170"/>
              </a:cxn>
              <a:cxn ang="f148">
                <a:pos x="f173" y="f176"/>
              </a:cxn>
              <a:cxn ang="f148">
                <a:pos x="f177" y="f178"/>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5" y="f197"/>
              </a:cxn>
              <a:cxn ang="f148">
                <a:pos x="f195" y="f198"/>
              </a:cxn>
              <a:cxn ang="f148">
                <a:pos x="f195" y="f199"/>
              </a:cxn>
              <a:cxn ang="f148">
                <a:pos x="f195" y="f200"/>
              </a:cxn>
              <a:cxn ang="f148">
                <a:pos x="f195" y="f201"/>
              </a:cxn>
              <a:cxn ang="f148">
                <a:pos x="f195" y="f152"/>
              </a:cxn>
              <a:cxn ang="f148">
                <a:pos x="f195" y="f152"/>
              </a:cxn>
            </a:cxnLst>
            <a:rect l="f149" t="f152" r="f150" b="f151"/>
            <a:pathLst>
              <a:path w="876" h="3828">
                <a:moveTo>
                  <a:pt x="f7" y="f6"/>
                </a:moveTo>
                <a:lnTo>
                  <a:pt x="f9" y="f6"/>
                </a:lnTo>
                <a:lnTo>
                  <a:pt x="f10" y="f6"/>
                </a:lnTo>
                <a:lnTo>
                  <a:pt x="f11" y="f6"/>
                </a:lnTo>
                <a:lnTo>
                  <a:pt x="f12" y="f6"/>
                </a:lnTo>
                <a:lnTo>
                  <a:pt x="f13" y="f6"/>
                </a:lnTo>
                <a:lnTo>
                  <a:pt x="f14" y="f6"/>
                </a:lnTo>
                <a:lnTo>
                  <a:pt x="f15" y="f6"/>
                </a:lnTo>
                <a:lnTo>
                  <a:pt x="f16" y="f6"/>
                </a:lnTo>
                <a:lnTo>
                  <a:pt x="f17" y="f6"/>
                </a:lnTo>
                <a:lnTo>
                  <a:pt x="f18" y="f6"/>
                </a:lnTo>
                <a:lnTo>
                  <a:pt x="f19" y="f6"/>
                </a:lnTo>
                <a:lnTo>
                  <a:pt x="f20" y="f6"/>
                </a:lnTo>
                <a:lnTo>
                  <a:pt x="f21" y="f6"/>
                </a:lnTo>
                <a:lnTo>
                  <a:pt x="f21" y="f6"/>
                </a:lnTo>
                <a:lnTo>
                  <a:pt x="f22" y="f23"/>
                </a:lnTo>
                <a:lnTo>
                  <a:pt x="f6" y="f24"/>
                </a:lnTo>
                <a:lnTo>
                  <a:pt x="f6" y="f25"/>
                </a:lnTo>
                <a:lnTo>
                  <a:pt x="f26" y="f27"/>
                </a:lnTo>
                <a:lnTo>
                  <a:pt x="f28" y="f29"/>
                </a:lnTo>
                <a:lnTo>
                  <a:pt x="f19" y="f30"/>
                </a:lnTo>
                <a:lnTo>
                  <a:pt x="f31" y="f32"/>
                </a:lnTo>
                <a:lnTo>
                  <a:pt x="f33" y="f34"/>
                </a:lnTo>
                <a:lnTo>
                  <a:pt x="f35" y="f36"/>
                </a:lnTo>
                <a:lnTo>
                  <a:pt x="f2" y="f8"/>
                </a:lnTo>
                <a:lnTo>
                  <a:pt x="f37" y="f8"/>
                </a:lnTo>
                <a:lnTo>
                  <a:pt x="f38" y="f8"/>
                </a:lnTo>
                <a:lnTo>
                  <a:pt x="f39" y="f8"/>
                </a:lnTo>
                <a:lnTo>
                  <a:pt x="f40" y="f8"/>
                </a:lnTo>
                <a:lnTo>
                  <a:pt x="f41" y="f8"/>
                </a:lnTo>
                <a:lnTo>
                  <a:pt x="f42" y="f8"/>
                </a:lnTo>
                <a:lnTo>
                  <a:pt x="f43" y="f8"/>
                </a:lnTo>
                <a:lnTo>
                  <a:pt x="f44" y="f8"/>
                </a:lnTo>
                <a:lnTo>
                  <a:pt x="f45" y="f8"/>
                </a:lnTo>
                <a:lnTo>
                  <a:pt x="f46" y="f8"/>
                </a:lnTo>
                <a:lnTo>
                  <a:pt x="f47" y="f8"/>
                </a:lnTo>
                <a:lnTo>
                  <a:pt x="f47" y="f8"/>
                </a:lnTo>
                <a:lnTo>
                  <a:pt x="f43" y="f48"/>
                </a:lnTo>
                <a:lnTo>
                  <a:pt x="f41" y="f49"/>
                </a:lnTo>
                <a:lnTo>
                  <a:pt x="f50" y="f51"/>
                </a:lnTo>
                <a:lnTo>
                  <a:pt x="f52" y="f53"/>
                </a:lnTo>
                <a:lnTo>
                  <a:pt x="f54" y="f55"/>
                </a:lnTo>
                <a:lnTo>
                  <a:pt x="f56" y="f57"/>
                </a:lnTo>
                <a:lnTo>
                  <a:pt x="f12" y="f58"/>
                </a:lnTo>
                <a:lnTo>
                  <a:pt x="f59" y="f60"/>
                </a:lnTo>
                <a:lnTo>
                  <a:pt x="f61" y="f62"/>
                </a:lnTo>
                <a:lnTo>
                  <a:pt x="f63" y="f64"/>
                </a:lnTo>
                <a:lnTo>
                  <a:pt x="f23" y="f65"/>
                </a:lnTo>
                <a:lnTo>
                  <a:pt x="f66" y="f67"/>
                </a:lnTo>
                <a:lnTo>
                  <a:pt x="f68" y="f69"/>
                </a:lnTo>
                <a:lnTo>
                  <a:pt x="f50" y="f70"/>
                </a:lnTo>
                <a:lnTo>
                  <a:pt x="f71" y="f72"/>
                </a:lnTo>
                <a:lnTo>
                  <a:pt x="f42" y="f73"/>
                </a:lnTo>
                <a:lnTo>
                  <a:pt x="f74" y="f75"/>
                </a:lnTo>
                <a:lnTo>
                  <a:pt x="f76" y="f77"/>
                </a:lnTo>
                <a:lnTo>
                  <a:pt x="f78" y="f79"/>
                </a:lnTo>
                <a:lnTo>
                  <a:pt x="f7" y="f80"/>
                </a:lnTo>
                <a:lnTo>
                  <a:pt x="f7" y="f47"/>
                </a:lnTo>
                <a:lnTo>
                  <a:pt x="f7" y="f10"/>
                </a:lnTo>
                <a:lnTo>
                  <a:pt x="f7" y="f38"/>
                </a:lnTo>
                <a:lnTo>
                  <a:pt x="f7" y="f61"/>
                </a:lnTo>
                <a:lnTo>
                  <a:pt x="f7" y="f35"/>
                </a:lnTo>
                <a:lnTo>
                  <a:pt x="f7" y="f33"/>
                </a:lnTo>
                <a:lnTo>
                  <a:pt x="f7" y="f16"/>
                </a:lnTo>
                <a:lnTo>
                  <a:pt x="f7" y="f81"/>
                </a:lnTo>
                <a:lnTo>
                  <a:pt x="f7" y="f82"/>
                </a:lnTo>
                <a:lnTo>
                  <a:pt x="f7" y="f83"/>
                </a:lnTo>
                <a:lnTo>
                  <a:pt x="f7" y="f84"/>
                </a:lnTo>
                <a:lnTo>
                  <a:pt x="f7" y="f85"/>
                </a:lnTo>
                <a:lnTo>
                  <a:pt x="f7" y="f6"/>
                </a:lnTo>
                <a:lnTo>
                  <a:pt x="f7" y="f6"/>
                </a:lnTo>
                <a:lnTo>
                  <a:pt x="f7" y="f6"/>
                </a:lnTo>
                <a:close/>
              </a:path>
            </a:pathLst>
          </a:custGeom>
          <a:solidFill>
            <a:srgbClr val="DB2A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descr="A white logo with a leaf in a circle&#10;&#10;Description automatically generated">
            <a:extLst>
              <a:ext uri="{FF2B5EF4-FFF2-40B4-BE49-F238E27FC236}">
                <a16:creationId xmlns:a16="http://schemas.microsoft.com/office/drawing/2014/main" id="{C4E14449-68A6-4E89-7DAC-3A5A7CF69A5E}"/>
              </a:ext>
            </a:extLst>
          </p:cNvPr>
          <p:cNvPicPr>
            <a:picLocks noChangeAspect="1"/>
          </p:cNvPicPr>
          <p:nvPr/>
        </p:nvPicPr>
        <p:blipFill>
          <a:blip r:embed="rId4"/>
          <a:stretch>
            <a:fillRect/>
          </a:stretch>
        </p:blipFill>
        <p:spPr>
          <a:xfrm>
            <a:off x="10937859" y="291632"/>
            <a:ext cx="1034799" cy="932367"/>
          </a:xfrm>
          <a:prstGeom prst="rect">
            <a:avLst/>
          </a:prstGeom>
          <a:noFill/>
          <a:ln cap="flat">
            <a:noFill/>
          </a:ln>
        </p:spPr>
      </p:pic>
      <p:pic>
        <p:nvPicPr>
          <p:cNvPr id="2052" name="Picture 4" descr="National Lottery Community Fund - Wikipedia">
            <a:extLst>
              <a:ext uri="{FF2B5EF4-FFF2-40B4-BE49-F238E27FC236}">
                <a16:creationId xmlns:a16="http://schemas.microsoft.com/office/drawing/2014/main" id="{7B769609-E64E-5410-BF6D-4DB7DB4C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943" y="413819"/>
            <a:ext cx="2139695" cy="6951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F30839F-68EB-BCAC-28CF-9E83003E7D53}"/>
              </a:ext>
            </a:extLst>
          </p:cNvPr>
          <p:cNvSpPr txBox="1">
            <a:spLocks/>
          </p:cNvSpPr>
          <p:nvPr/>
        </p:nvSpPr>
        <p:spPr>
          <a:xfrm>
            <a:off x="282207" y="171545"/>
            <a:ext cx="4024453" cy="128597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E92D7C"/>
                </a:solidFill>
              </a:rPr>
              <a:t>Bridge the Gap Approach</a:t>
            </a:r>
          </a:p>
        </p:txBody>
      </p:sp>
      <p:sp>
        <p:nvSpPr>
          <p:cNvPr id="8" name="TextBox 7">
            <a:extLst>
              <a:ext uri="{FF2B5EF4-FFF2-40B4-BE49-F238E27FC236}">
                <a16:creationId xmlns:a16="http://schemas.microsoft.com/office/drawing/2014/main" id="{F29C1A6B-B15C-92DE-65DF-F4B9D36DC3CE}"/>
              </a:ext>
            </a:extLst>
          </p:cNvPr>
          <p:cNvSpPr txBox="1"/>
          <p:nvPr/>
        </p:nvSpPr>
        <p:spPr>
          <a:xfrm>
            <a:off x="1687286" y="1844547"/>
            <a:ext cx="8875352" cy="4478149"/>
          </a:xfrm>
          <a:prstGeom prst="rect">
            <a:avLst/>
          </a:prstGeom>
          <a:noFill/>
        </p:spPr>
        <p:txBody>
          <a:bodyPr wrap="square" rtlCol="0">
            <a:spAutoFit/>
          </a:bodyPr>
          <a:lstStyle/>
          <a:p>
            <a:pPr>
              <a:spcAft>
                <a:spcPts val="1800"/>
              </a:spcAft>
            </a:pPr>
            <a:r>
              <a:rPr lang="en-US" sz="1700" dirty="0">
                <a:effectLst/>
                <a:ea typeface="Arial" panose="020B0604020202020204" pitchFamily="34" charset="0"/>
                <a:cs typeface="Times New Roman" panose="02020603050405020304" pitchFamily="18" charset="0"/>
              </a:rPr>
              <a:t>Bridge the Gap </a:t>
            </a:r>
            <a:r>
              <a:rPr lang="en-US" sz="1700" b="1" dirty="0">
                <a:solidFill>
                  <a:srgbClr val="DB2A6F"/>
                </a:solidFill>
                <a:effectLst/>
                <a:ea typeface="Arial" panose="020B0604020202020204" pitchFamily="34" charset="0"/>
                <a:cs typeface="Times New Roman" panose="02020603050405020304" pitchFamily="18" charset="0"/>
              </a:rPr>
              <a:t>considers the underlying trauma that someone has experienced</a:t>
            </a:r>
            <a:r>
              <a:rPr lang="en-US" sz="1700" dirty="0">
                <a:effectLst/>
                <a:ea typeface="Arial" panose="020B0604020202020204" pitchFamily="34" charset="0"/>
                <a:cs typeface="Times New Roman" panose="02020603050405020304" pitchFamily="18" charset="0"/>
              </a:rPr>
              <a:t> in the past and the support provided nurture's a person’s ability to shape and change their own lives.</a:t>
            </a:r>
            <a:endParaRPr lang="en-GB" sz="1700" dirty="0">
              <a:effectLst/>
              <a:ea typeface="Georgia" panose="02040502050405020303" pitchFamily="18" charset="0"/>
              <a:cs typeface="Times New Roman" panose="02020603050405020304" pitchFamily="18" charset="0"/>
            </a:endParaRPr>
          </a:p>
          <a:p>
            <a:pPr marR="88265" indent="-6350">
              <a:spcAft>
                <a:spcPts val="1800"/>
              </a:spcAft>
            </a:pPr>
            <a:r>
              <a:rPr lang="en-US" sz="1700" dirty="0">
                <a:effectLst/>
                <a:ea typeface="Arial" panose="020B0604020202020204" pitchFamily="34" charset="0"/>
                <a:cs typeface="Times New Roman" panose="02020603050405020304" pitchFamily="18" charset="0"/>
              </a:rPr>
              <a:t>Bridge the Gap </a:t>
            </a:r>
            <a:r>
              <a:rPr lang="en-US" sz="1700" b="1" dirty="0">
                <a:solidFill>
                  <a:srgbClr val="DB2A6F"/>
                </a:solidFill>
                <a:effectLst/>
                <a:ea typeface="Arial" panose="020B0604020202020204" pitchFamily="34" charset="0"/>
                <a:cs typeface="Times New Roman" panose="02020603050405020304" pitchFamily="18" charset="0"/>
              </a:rPr>
              <a:t>focuses upon a persons’ strengths rather than their issues and complexities</a:t>
            </a:r>
            <a:r>
              <a:rPr lang="en-US" sz="1700" dirty="0">
                <a:effectLst/>
                <a:ea typeface="Arial" panose="020B0604020202020204" pitchFamily="34" charset="0"/>
                <a:cs typeface="Times New Roman" panose="02020603050405020304" pitchFamily="18" charset="0"/>
              </a:rPr>
              <a:t>. Taking a trauma informed strength-based approach, the service sees beyond a client’s presentation and supports them towards their own personal goals. The majority of BTG clients with substance use issues are also living with mental health challenges and chronic long term health conditions. Clients do not have to be abstinent from substances to receive support.  </a:t>
            </a:r>
            <a:endParaRPr lang="en-GB" sz="1700" dirty="0">
              <a:effectLst/>
              <a:ea typeface="Georgia" panose="02040502050405020303" pitchFamily="18" charset="0"/>
              <a:cs typeface="Times New Roman" panose="02020603050405020304" pitchFamily="18" charset="0"/>
            </a:endParaRPr>
          </a:p>
          <a:p>
            <a:pPr marR="88265">
              <a:spcAft>
                <a:spcPts val="1800"/>
              </a:spcAft>
            </a:pPr>
            <a:r>
              <a:rPr lang="en-US" sz="1700" dirty="0">
                <a:effectLst/>
                <a:ea typeface="Arial" panose="020B0604020202020204" pitchFamily="34" charset="0"/>
                <a:cs typeface="Times New Roman" panose="02020603050405020304" pitchFamily="18" charset="0"/>
              </a:rPr>
              <a:t>Workers take a </a:t>
            </a:r>
            <a:r>
              <a:rPr lang="en-US" sz="1700" b="1" dirty="0">
                <a:solidFill>
                  <a:srgbClr val="DB2A6F"/>
                </a:solidFill>
                <a:effectLst/>
                <a:ea typeface="Arial" panose="020B0604020202020204" pitchFamily="34" charset="0"/>
                <a:cs typeface="Times New Roman" panose="02020603050405020304" pitchFamily="18" charset="0"/>
              </a:rPr>
              <a:t>personalised approach</a:t>
            </a:r>
            <a:r>
              <a:rPr lang="en-US" sz="1700" dirty="0">
                <a:effectLst/>
                <a:ea typeface="Arial" panose="020B0604020202020204" pitchFamily="34" charset="0"/>
                <a:cs typeface="Times New Roman" panose="02020603050405020304" pitchFamily="18" charset="0"/>
              </a:rPr>
              <a:t>, to spend time </a:t>
            </a:r>
            <a:r>
              <a:rPr lang="en-US" sz="1700" b="1" dirty="0">
                <a:solidFill>
                  <a:srgbClr val="DB2A6F"/>
                </a:solidFill>
                <a:effectLst/>
                <a:ea typeface="Arial" panose="020B0604020202020204" pitchFamily="34" charset="0"/>
                <a:cs typeface="Times New Roman" panose="02020603050405020304" pitchFamily="18" charset="0"/>
              </a:rPr>
              <a:t>building relationships</a:t>
            </a:r>
            <a:r>
              <a:rPr lang="en-US" sz="1700" dirty="0">
                <a:effectLst/>
                <a:ea typeface="Arial" panose="020B0604020202020204" pitchFamily="34" charset="0"/>
                <a:cs typeface="Times New Roman" panose="02020603050405020304" pitchFamily="18" charset="0"/>
              </a:rPr>
              <a:t> before any traditional ‘outcomes’ are achieved. Workers keep small caseloads and shape relationships built on trust and understanding that complex multiple disadvantage takes time to address, BTG continues to support people over time to make positive life changes whilst providing advocacy for their clients and challenging operational and strategic obstacles that present when seeking pertinent support for their clients.  When the client is ready the BTG workers will help to ‘pull in’ specialist services at the request and pace of their client. </a:t>
            </a:r>
            <a:endParaRPr lang="en-GB" sz="1700" dirty="0">
              <a:effectLst/>
              <a:ea typeface="Georgia" panose="02040502050405020303" pitchFamily="18" charset="0"/>
              <a:cs typeface="Times New Roman" panose="02020603050405020304" pitchFamily="18" charset="0"/>
            </a:endParaRPr>
          </a:p>
        </p:txBody>
      </p:sp>
      <p:pic>
        <p:nvPicPr>
          <p:cNvPr id="13" name="Graphic 12" descr="Care with solid fill">
            <a:extLst>
              <a:ext uri="{FF2B5EF4-FFF2-40B4-BE49-F238E27FC236}">
                <a16:creationId xmlns:a16="http://schemas.microsoft.com/office/drawing/2014/main" id="{D3C26D53-F369-A02B-F825-FD2D64D153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596" y="1844547"/>
            <a:ext cx="914400" cy="914400"/>
          </a:xfrm>
          <a:prstGeom prst="rect">
            <a:avLst/>
          </a:prstGeom>
        </p:spPr>
      </p:pic>
      <p:pic>
        <p:nvPicPr>
          <p:cNvPr id="16" name="Graphic 15" descr="Watering Plant with solid fill">
            <a:extLst>
              <a:ext uri="{FF2B5EF4-FFF2-40B4-BE49-F238E27FC236}">
                <a16:creationId xmlns:a16="http://schemas.microsoft.com/office/drawing/2014/main" id="{511966BC-0022-11FD-E93D-529EBD93C1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1854" y="3540593"/>
            <a:ext cx="914400" cy="914400"/>
          </a:xfrm>
          <a:prstGeom prst="rect">
            <a:avLst/>
          </a:prstGeom>
        </p:spPr>
      </p:pic>
      <p:pic>
        <p:nvPicPr>
          <p:cNvPr id="20" name="Graphic 19" descr="Chat bubble with solid fill">
            <a:extLst>
              <a:ext uri="{FF2B5EF4-FFF2-40B4-BE49-F238E27FC236}">
                <a16:creationId xmlns:a16="http://schemas.microsoft.com/office/drawing/2014/main" id="{4A0E2E0D-0ACC-DB4E-E8A3-0F0EE0D67D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227" y="5236639"/>
            <a:ext cx="809027" cy="809027"/>
          </a:xfrm>
          <a:prstGeom prst="rect">
            <a:avLst/>
          </a:prstGeom>
        </p:spPr>
      </p:pic>
    </p:spTree>
    <p:extLst>
      <p:ext uri="{BB962C8B-B14F-4D97-AF65-F5344CB8AC3E}">
        <p14:creationId xmlns:p14="http://schemas.microsoft.com/office/powerpoint/2010/main" val="2029172165"/>
      </p:ext>
    </p:extLst>
  </p:cSld>
  <p:clrMapOvr>
    <a:masterClrMapping/>
  </p:clrMapOvr>
</p:sld>
</file>

<file path=ppt/theme/theme1.xml><?xml version="1.0" encoding="utf-8"?>
<a:theme xmlns:a="http://schemas.openxmlformats.org/drawingml/2006/main" name="Master slide Bt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G master slide" id="{BD6BA08D-202A-454F-B2D2-B0FA0AE18856}" vid="{3ADCDFB2-42FF-40E6-AFE4-99EDE67534F3}"/>
    </a:ext>
  </a:extLst>
</a:theme>
</file>

<file path=ppt/theme/theme2.xml><?xml version="1.0" encoding="utf-8"?>
<a:theme xmlns:a="http://schemas.openxmlformats.org/drawingml/2006/main" name="DIVIDERS">
  <a:themeElements>
    <a:clrScheme name="Custom 39">
      <a:dk1>
        <a:srgbClr val="585856"/>
      </a:dk1>
      <a:lt1>
        <a:sysClr val="window" lastClr="FFFFFF"/>
      </a:lt1>
      <a:dk2>
        <a:srgbClr val="394855"/>
      </a:dk2>
      <a:lt2>
        <a:srgbClr val="F2F2F2"/>
      </a:lt2>
      <a:accent1>
        <a:srgbClr val="029DDF"/>
      </a:accent1>
      <a:accent2>
        <a:srgbClr val="3FA630"/>
      </a:accent2>
      <a:accent3>
        <a:srgbClr val="E91B73"/>
      </a:accent3>
      <a:accent4>
        <a:srgbClr val="F29100"/>
      </a:accent4>
      <a:accent5>
        <a:srgbClr val="FFFFFF"/>
      </a:accent5>
      <a:accent6>
        <a:srgbClr val="FFFFFF"/>
      </a:accent6>
      <a:hlink>
        <a:srgbClr val="029DDF"/>
      </a:hlink>
      <a:folHlink>
        <a:srgbClr val="E91B73"/>
      </a:folHlink>
    </a:clrScheme>
    <a:fontScheme name="Changing Future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0c36c7f-4c35-47d1-88d6-967fe81ac0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EB0690528433418AA7526A8B39F8A6" ma:contentTypeVersion="16" ma:contentTypeDescription="Create a new document." ma:contentTypeScope="" ma:versionID="3c68dccffc10fd47d166d6ac041bb6a9">
  <xsd:schema xmlns:xsd="http://www.w3.org/2001/XMLSchema" xmlns:xs="http://www.w3.org/2001/XMLSchema" xmlns:p="http://schemas.microsoft.com/office/2006/metadata/properties" xmlns:ns3="10c36c7f-4c35-47d1-88d6-967fe81ac002" xmlns:ns4="53df041d-4ffa-4aef-a85f-75ee42d44149" targetNamespace="http://schemas.microsoft.com/office/2006/metadata/properties" ma:root="true" ma:fieldsID="ba754baf7ba9a9b0a797dc71747a3f99" ns3:_="" ns4:_="">
    <xsd:import namespace="10c36c7f-4c35-47d1-88d6-967fe81ac002"/>
    <xsd:import namespace="53df041d-4ffa-4aef-a85f-75ee42d4414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6c7f-4c35-47d1-88d6-967fe81ac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df041d-4ffa-4aef-a85f-75ee42d441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F468F-2184-49A1-9CF6-A3E0ACCC334F}">
  <ds:schemaRefs>
    <ds:schemaRef ds:uri="http://schemas.microsoft.com/sharepoint/v3/contenttype/forms"/>
  </ds:schemaRefs>
</ds:datastoreItem>
</file>

<file path=customXml/itemProps2.xml><?xml version="1.0" encoding="utf-8"?>
<ds:datastoreItem xmlns:ds="http://schemas.openxmlformats.org/officeDocument/2006/customXml" ds:itemID="{FC948095-8B18-498C-AB95-5DC46454631D}">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53df041d-4ffa-4aef-a85f-75ee42d44149"/>
    <ds:schemaRef ds:uri="10c36c7f-4c35-47d1-88d6-967fe81ac002"/>
    <ds:schemaRef ds:uri="http://purl.org/dc/dcmitype/"/>
  </ds:schemaRefs>
</ds:datastoreItem>
</file>

<file path=customXml/itemProps3.xml><?xml version="1.0" encoding="utf-8"?>
<ds:datastoreItem xmlns:ds="http://schemas.openxmlformats.org/officeDocument/2006/customXml" ds:itemID="{66496725-A2B8-470C-9FC1-5AB678D84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6c7f-4c35-47d1-88d6-967fe81ac002"/>
    <ds:schemaRef ds:uri="53df041d-4ffa-4aef-a85f-75ee42d441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3709</TotalTime>
  <Words>3395</Words>
  <Application>Microsoft Office PowerPoint</Application>
  <PresentationFormat>Widescreen</PresentationFormat>
  <Paragraphs>332</Paragraphs>
  <Slides>27</Slides>
  <Notes>13</Notes>
  <HiddenSlides>2</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SimSun</vt:lpstr>
      <vt:lpstr>-apple-system</vt:lpstr>
      <vt:lpstr>Aptos</vt:lpstr>
      <vt:lpstr>Arial</vt:lpstr>
      <vt:lpstr>Arial Black</vt:lpstr>
      <vt:lpstr>Calibri</vt:lpstr>
      <vt:lpstr>Calibri Light</vt:lpstr>
      <vt:lpstr>Corbel</vt:lpstr>
      <vt:lpstr>Georgia</vt:lpstr>
      <vt:lpstr>Segoe UI</vt:lpstr>
      <vt:lpstr>Symbol</vt:lpstr>
      <vt:lpstr>Wingdings</vt:lpstr>
      <vt:lpstr>Master slide BtG</vt:lpstr>
      <vt:lpstr>DIVIDERS</vt:lpstr>
      <vt:lpstr>Basis</vt:lpstr>
      <vt:lpstr> Changing Futures Surrey</vt:lpstr>
      <vt:lpstr>PowerPoint Presentation</vt:lpstr>
      <vt:lpstr>PowerPoint Presentation</vt:lpstr>
      <vt:lpstr>PowerPoint Presentation</vt:lpstr>
      <vt:lpstr>PowerPoint Presentation</vt:lpstr>
      <vt:lpstr>Bridge the Gap </vt:lpstr>
      <vt:lpstr>PowerPoint Presentation</vt:lpstr>
      <vt:lpstr>PowerPoint Presentation</vt:lpstr>
      <vt:lpstr>PowerPoint Presentation</vt:lpstr>
      <vt:lpstr>PowerPoint Presentation</vt:lpstr>
      <vt:lpstr>PowerPoint Presentation</vt:lpstr>
      <vt:lpstr>PowerPoint Presentation</vt:lpstr>
      <vt:lpstr>Myth busting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SABP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Jo Jennison</dc:creator>
  <cp:lastModifiedBy>Jamie Poole</cp:lastModifiedBy>
  <cp:revision>50</cp:revision>
  <dcterms:created xsi:type="dcterms:W3CDTF">2024-08-22T08:31:08Z</dcterms:created>
  <dcterms:modified xsi:type="dcterms:W3CDTF">2025-01-22T11:33:30Z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0x0101005EEB0690528433418AA7526A8B39F8A6</vt:lpwstr>
  </property>
</Properties>
</file>