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75" r:id="rId3"/>
    <p:sldId id="257" r:id="rId4"/>
    <p:sldId id="265" r:id="rId5"/>
    <p:sldId id="277" r:id="rId6"/>
    <p:sldId id="264" r:id="rId7"/>
    <p:sldId id="276" r:id="rId8"/>
    <p:sldId id="278" r:id="rId9"/>
    <p:sldId id="274" r:id="rId10"/>
    <p:sldId id="261" r:id="rId11"/>
    <p:sldId id="260" r:id="rId12"/>
    <p:sldId id="266" r:id="rId13"/>
    <p:sldId id="267" r:id="rId14"/>
    <p:sldId id="268" r:id="rId15"/>
    <p:sldId id="263" r:id="rId16"/>
    <p:sldId id="269" r:id="rId17"/>
    <p:sldId id="270" r:id="rId18"/>
    <p:sldId id="271" r:id="rId19"/>
    <p:sldId id="272" r:id="rId20"/>
    <p:sldId id="279" r:id="rId21"/>
    <p:sldId id="280"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D649F-84B3-420F-AF9F-B4033959733F}" v="108" dt="2025-04-09T09:54:48.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7815" autoAdjust="0"/>
  </p:normalViewPr>
  <p:slideViewPr>
    <p:cSldViewPr snapToGrid="0" snapToObjects="1">
      <p:cViewPr varScale="1">
        <p:scale>
          <a:sx n="98" d="100"/>
          <a:sy n="98" d="100"/>
        </p:scale>
        <p:origin x="1974" y="3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Davies" userId="7dd4b41d-9133-49db-8b30-4075de46bbae" providerId="ADAL" clId="{393D649F-84B3-420F-AF9F-B4033959733F}"/>
    <pc:docChg chg="undo custSel addSld delSld modSld sldOrd">
      <pc:chgData name="Steve Davies" userId="7dd4b41d-9133-49db-8b30-4075de46bbae" providerId="ADAL" clId="{393D649F-84B3-420F-AF9F-B4033959733F}" dt="2025-04-09T10:50:19.005" v="25355" actId="20577"/>
      <pc:docMkLst>
        <pc:docMk/>
      </pc:docMkLst>
      <pc:sldChg chg="addSp delSp modSp mod setBg addAnim delAnim modNotesTx">
        <pc:chgData name="Steve Davies" userId="7dd4b41d-9133-49db-8b30-4075de46bbae" providerId="ADAL" clId="{393D649F-84B3-420F-AF9F-B4033959733F}" dt="2025-04-09T10:50:19.005" v="25355" actId="20577"/>
        <pc:sldMkLst>
          <pc:docMk/>
          <pc:sldMk cId="0" sldId="256"/>
        </pc:sldMkLst>
        <pc:spChg chg="mod ord">
          <ac:chgData name="Steve Davies" userId="7dd4b41d-9133-49db-8b30-4075de46bbae" providerId="ADAL" clId="{393D649F-84B3-420F-AF9F-B4033959733F}" dt="2025-04-09T09:26:07.895" v="24116" actId="1076"/>
          <ac:spMkLst>
            <pc:docMk/>
            <pc:sldMk cId="0" sldId="256"/>
            <ac:spMk id="2" creationId="{00000000-0000-0000-0000-000000000000}"/>
          </ac:spMkLst>
        </pc:spChg>
        <pc:spChg chg="add mod">
          <ac:chgData name="Steve Davies" userId="7dd4b41d-9133-49db-8b30-4075de46bbae" providerId="ADAL" clId="{393D649F-84B3-420F-AF9F-B4033959733F}" dt="2025-04-09T09:25:52.127" v="24114" actId="1076"/>
          <ac:spMkLst>
            <pc:docMk/>
            <pc:sldMk cId="0" sldId="256"/>
            <ac:spMk id="3" creationId="{F1844942-805D-29F2-3E5A-530CC1794583}"/>
          </ac:spMkLst>
        </pc:spChg>
        <pc:spChg chg="mod">
          <ac:chgData name="Steve Davies" userId="7dd4b41d-9133-49db-8b30-4075de46bbae" providerId="ADAL" clId="{393D649F-84B3-420F-AF9F-B4033959733F}" dt="2025-04-09T09:25:17.604" v="24087" actId="20577"/>
          <ac:spMkLst>
            <pc:docMk/>
            <pc:sldMk cId="0" sldId="256"/>
            <ac:spMk id="5" creationId="{D7B67F28-9A20-3F28-8EBE-6ED367E8B358}"/>
          </ac:spMkLst>
        </pc:spChg>
        <pc:spChg chg="add del">
          <ac:chgData name="Steve Davies" userId="7dd4b41d-9133-49db-8b30-4075de46bbae" providerId="ADAL" clId="{393D649F-84B3-420F-AF9F-B4033959733F}" dt="2025-04-08T14:20:33.191" v="21179" actId="26606"/>
          <ac:spMkLst>
            <pc:docMk/>
            <pc:sldMk cId="0" sldId="256"/>
            <ac:spMk id="10" creationId="{E6A222EB-A81E-4238-B08D-AAB1828C8E0B}"/>
          </ac:spMkLst>
        </pc:spChg>
        <pc:spChg chg="add del">
          <ac:chgData name="Steve Davies" userId="7dd4b41d-9133-49db-8b30-4075de46bbae" providerId="ADAL" clId="{393D649F-84B3-420F-AF9F-B4033959733F}" dt="2025-04-08T14:20:14.042" v="21175" actId="26606"/>
          <ac:spMkLst>
            <pc:docMk/>
            <pc:sldMk cId="0" sldId="256"/>
            <ac:spMk id="11" creationId="{C885E190-58DD-42DD-A4A8-401E15C92A52}"/>
          </ac:spMkLst>
        </pc:spChg>
        <pc:spChg chg="add del">
          <ac:chgData name="Steve Davies" userId="7dd4b41d-9133-49db-8b30-4075de46bbae" providerId="ADAL" clId="{393D649F-84B3-420F-AF9F-B4033959733F}" dt="2025-04-08T14:20:33.191" v="21179" actId="26606"/>
          <ac:spMkLst>
            <pc:docMk/>
            <pc:sldMk cId="0" sldId="256"/>
            <ac:spMk id="12" creationId="{E014676C-074B-475A-8346-9C901C86CB97}"/>
          </ac:spMkLst>
        </pc:spChg>
        <pc:spChg chg="add del">
          <ac:chgData name="Steve Davies" userId="7dd4b41d-9133-49db-8b30-4075de46bbae" providerId="ADAL" clId="{393D649F-84B3-420F-AF9F-B4033959733F}" dt="2025-04-08T14:20:28.567" v="21177" actId="26606"/>
          <ac:spMkLst>
            <pc:docMk/>
            <pc:sldMk cId="0" sldId="256"/>
            <ac:spMk id="13" creationId="{A4322390-8B58-46BE-88EB-D9FD30C08743}"/>
          </ac:spMkLst>
        </pc:spChg>
        <pc:spChg chg="add">
          <ac:chgData name="Steve Davies" userId="7dd4b41d-9133-49db-8b30-4075de46bbae" providerId="ADAL" clId="{393D649F-84B3-420F-AF9F-B4033959733F}" dt="2025-04-08T14:20:33.291" v="21180" actId="26606"/>
          <ac:spMkLst>
            <pc:docMk/>
            <pc:sldMk cId="0" sldId="256"/>
            <ac:spMk id="18" creationId="{A4322390-8B58-46BE-88EB-D9FD30C08743}"/>
          </ac:spMkLst>
        </pc:spChg>
        <pc:picChg chg="add del">
          <ac:chgData name="Steve Davies" userId="7dd4b41d-9133-49db-8b30-4075de46bbae" providerId="ADAL" clId="{393D649F-84B3-420F-AF9F-B4033959733F}" dt="2025-04-08T14:20:14.042" v="21175" actId="26606"/>
          <ac:picMkLst>
            <pc:docMk/>
            <pc:sldMk cId="0" sldId="256"/>
            <ac:picMk id="7" creationId="{B43AB0EA-920F-1A60-2B3B-F46023490651}"/>
          </ac:picMkLst>
        </pc:picChg>
        <pc:picChg chg="add del">
          <ac:chgData name="Steve Davies" userId="7dd4b41d-9133-49db-8b30-4075de46bbae" providerId="ADAL" clId="{393D649F-84B3-420F-AF9F-B4033959733F}" dt="2025-04-08T14:20:28.567" v="21177" actId="26606"/>
          <ac:picMkLst>
            <pc:docMk/>
            <pc:sldMk cId="0" sldId="256"/>
            <ac:picMk id="14" creationId="{6A380229-7486-4EBB-2F4E-11B2FC0C57B7}"/>
          </ac:picMkLst>
        </pc:picChg>
        <pc:picChg chg="add mod">
          <ac:chgData name="Steve Davies" userId="7dd4b41d-9133-49db-8b30-4075de46bbae" providerId="ADAL" clId="{393D649F-84B3-420F-AF9F-B4033959733F}" dt="2025-04-09T09:26:02.559" v="24115" actId="1076"/>
          <ac:picMkLst>
            <pc:docMk/>
            <pc:sldMk cId="0" sldId="256"/>
            <ac:picMk id="19" creationId="{6A380229-7486-4EBB-2F4E-11B2FC0C57B7}"/>
          </ac:picMkLst>
        </pc:picChg>
        <pc:cxnChg chg="add del">
          <ac:chgData name="Steve Davies" userId="7dd4b41d-9133-49db-8b30-4075de46bbae" providerId="ADAL" clId="{393D649F-84B3-420F-AF9F-B4033959733F}" dt="2025-04-08T14:20:33.191" v="21179" actId="26606"/>
          <ac:cxnSpMkLst>
            <pc:docMk/>
            <pc:sldMk cId="0" sldId="256"/>
            <ac:cxnSpMk id="16" creationId="{179C4C8E-197B-4679-AE96-B5147F971C90}"/>
          </ac:cxnSpMkLst>
        </pc:cxnChg>
      </pc:sldChg>
      <pc:sldChg chg="addSp delSp modSp mod modNotesTx">
        <pc:chgData name="Steve Davies" userId="7dd4b41d-9133-49db-8b30-4075de46bbae" providerId="ADAL" clId="{393D649F-84B3-420F-AF9F-B4033959733F}" dt="2025-04-09T10:02:11.946" v="25003" actId="20577"/>
        <pc:sldMkLst>
          <pc:docMk/>
          <pc:sldMk cId="0" sldId="257"/>
        </pc:sldMkLst>
        <pc:spChg chg="mod">
          <ac:chgData name="Steve Davies" userId="7dd4b41d-9133-49db-8b30-4075de46bbae" providerId="ADAL" clId="{393D649F-84B3-420F-AF9F-B4033959733F}" dt="2025-04-08T14:50:56.316" v="21912" actId="20577"/>
          <ac:spMkLst>
            <pc:docMk/>
            <pc:sldMk cId="0" sldId="257"/>
            <ac:spMk id="2" creationId="{00000000-0000-0000-0000-000000000000}"/>
          </ac:spMkLst>
        </pc:spChg>
        <pc:spChg chg="mod">
          <ac:chgData name="Steve Davies" userId="7dd4b41d-9133-49db-8b30-4075de46bbae" providerId="ADAL" clId="{393D649F-84B3-420F-AF9F-B4033959733F}" dt="2025-04-09T09:30:15.893" v="24273" actId="20577"/>
          <ac:spMkLst>
            <pc:docMk/>
            <pc:sldMk cId="0" sldId="257"/>
            <ac:spMk id="3" creationId="{00000000-0000-0000-0000-000000000000}"/>
          </ac:spMkLst>
        </pc:spChg>
      </pc:sldChg>
      <pc:sldChg chg="modSp del mod ord">
        <pc:chgData name="Steve Davies" userId="7dd4b41d-9133-49db-8b30-4075de46bbae" providerId="ADAL" clId="{393D649F-84B3-420F-AF9F-B4033959733F}" dt="2025-04-06T16:30:49.656" v="16169" actId="47"/>
        <pc:sldMkLst>
          <pc:docMk/>
          <pc:sldMk cId="0" sldId="258"/>
        </pc:sldMkLst>
      </pc:sldChg>
      <pc:sldChg chg="modSp del mod">
        <pc:chgData name="Steve Davies" userId="7dd4b41d-9133-49db-8b30-4075de46bbae" providerId="ADAL" clId="{393D649F-84B3-420F-AF9F-B4033959733F}" dt="2025-03-31T16:08:21.122" v="871" actId="47"/>
        <pc:sldMkLst>
          <pc:docMk/>
          <pc:sldMk cId="0" sldId="259"/>
        </pc:sldMkLst>
      </pc:sldChg>
      <pc:sldChg chg="modSp mod ord modNotesTx">
        <pc:chgData name="Steve Davies" userId="7dd4b41d-9133-49db-8b30-4075de46bbae" providerId="ADAL" clId="{393D649F-84B3-420F-AF9F-B4033959733F}" dt="2025-04-09T09:51:19.697" v="24621" actId="113"/>
        <pc:sldMkLst>
          <pc:docMk/>
          <pc:sldMk cId="0" sldId="260"/>
        </pc:sldMkLst>
        <pc:spChg chg="mod">
          <ac:chgData name="Steve Davies" userId="7dd4b41d-9133-49db-8b30-4075de46bbae" providerId="ADAL" clId="{393D649F-84B3-420F-AF9F-B4033959733F}" dt="2025-04-08T14:19:51.608" v="21157"/>
          <ac:spMkLst>
            <pc:docMk/>
            <pc:sldMk cId="0" sldId="260"/>
            <ac:spMk id="2" creationId="{00000000-0000-0000-0000-000000000000}"/>
          </ac:spMkLst>
        </pc:spChg>
        <pc:spChg chg="mod">
          <ac:chgData name="Steve Davies" userId="7dd4b41d-9133-49db-8b30-4075de46bbae" providerId="ADAL" clId="{393D649F-84B3-420F-AF9F-B4033959733F}" dt="2025-04-09T09:49:40.233" v="24620" actId="20577"/>
          <ac:spMkLst>
            <pc:docMk/>
            <pc:sldMk cId="0" sldId="260"/>
            <ac:spMk id="3" creationId="{00000000-0000-0000-0000-000000000000}"/>
          </ac:spMkLst>
        </pc:spChg>
      </pc:sldChg>
      <pc:sldChg chg="modSp mod ord modNotesTx">
        <pc:chgData name="Steve Davies" userId="7dd4b41d-9133-49db-8b30-4075de46bbae" providerId="ADAL" clId="{393D649F-84B3-420F-AF9F-B4033959733F}" dt="2025-04-09T09:48:31.296" v="24606" actId="20577"/>
        <pc:sldMkLst>
          <pc:docMk/>
          <pc:sldMk cId="0" sldId="261"/>
        </pc:sldMkLst>
        <pc:spChg chg="mod">
          <ac:chgData name="Steve Davies" userId="7dd4b41d-9133-49db-8b30-4075de46bbae" providerId="ADAL" clId="{393D649F-84B3-420F-AF9F-B4033959733F}" dt="2025-04-08T14:19:51.608" v="21157"/>
          <ac:spMkLst>
            <pc:docMk/>
            <pc:sldMk cId="0" sldId="261"/>
            <ac:spMk id="2" creationId="{00000000-0000-0000-0000-000000000000}"/>
          </ac:spMkLst>
        </pc:spChg>
        <pc:spChg chg="mod">
          <ac:chgData name="Steve Davies" userId="7dd4b41d-9133-49db-8b30-4075de46bbae" providerId="ADAL" clId="{393D649F-84B3-420F-AF9F-B4033959733F}" dt="2025-04-08T15:48:10.261" v="23454" actId="313"/>
          <ac:spMkLst>
            <pc:docMk/>
            <pc:sldMk cId="0" sldId="261"/>
            <ac:spMk id="3" creationId="{00000000-0000-0000-0000-000000000000}"/>
          </ac:spMkLst>
        </pc:spChg>
      </pc:sldChg>
      <pc:sldChg chg="modSp new del mod ord">
        <pc:chgData name="Steve Davies" userId="7dd4b41d-9133-49db-8b30-4075de46bbae" providerId="ADAL" clId="{393D649F-84B3-420F-AF9F-B4033959733F}" dt="2025-04-06T16:38:41.268" v="16495" actId="47"/>
        <pc:sldMkLst>
          <pc:docMk/>
          <pc:sldMk cId="3728808678" sldId="262"/>
        </pc:sldMkLst>
      </pc:sldChg>
      <pc:sldChg chg="modSp new mod modNotesTx">
        <pc:chgData name="Steve Davies" userId="7dd4b41d-9133-49db-8b30-4075de46bbae" providerId="ADAL" clId="{393D649F-84B3-420F-AF9F-B4033959733F}" dt="2025-04-09T10:07:54.697" v="25214" actId="20577"/>
        <pc:sldMkLst>
          <pc:docMk/>
          <pc:sldMk cId="3701194939" sldId="263"/>
        </pc:sldMkLst>
        <pc:spChg chg="mod">
          <ac:chgData name="Steve Davies" userId="7dd4b41d-9133-49db-8b30-4075de46bbae" providerId="ADAL" clId="{393D649F-84B3-420F-AF9F-B4033959733F}" dt="2025-04-08T14:19:51.608" v="21157"/>
          <ac:spMkLst>
            <pc:docMk/>
            <pc:sldMk cId="3701194939" sldId="263"/>
            <ac:spMk id="2" creationId="{31F30F82-D04C-E30E-4093-ADEFE5CD37F5}"/>
          </ac:spMkLst>
        </pc:spChg>
        <pc:spChg chg="mod">
          <ac:chgData name="Steve Davies" userId="7dd4b41d-9133-49db-8b30-4075de46bbae" providerId="ADAL" clId="{393D649F-84B3-420F-AF9F-B4033959733F}" dt="2025-04-09T10:05:41.529" v="25033" actId="20577"/>
          <ac:spMkLst>
            <pc:docMk/>
            <pc:sldMk cId="3701194939" sldId="263"/>
            <ac:spMk id="3" creationId="{8F527FE8-63C9-1DC0-67DB-01EBEE298E94}"/>
          </ac:spMkLst>
        </pc:spChg>
      </pc:sldChg>
      <pc:sldChg chg="modSp new mod modNotesTx">
        <pc:chgData name="Steve Davies" userId="7dd4b41d-9133-49db-8b30-4075de46bbae" providerId="ADAL" clId="{393D649F-84B3-420F-AF9F-B4033959733F}" dt="2025-04-09T09:43:01.085" v="24449" actId="20577"/>
        <pc:sldMkLst>
          <pc:docMk/>
          <pc:sldMk cId="2953200028" sldId="264"/>
        </pc:sldMkLst>
        <pc:spChg chg="mod">
          <ac:chgData name="Steve Davies" userId="7dd4b41d-9133-49db-8b30-4075de46bbae" providerId="ADAL" clId="{393D649F-84B3-420F-AF9F-B4033959733F}" dt="2025-04-09T09:43:01.085" v="24449" actId="20577"/>
          <ac:spMkLst>
            <pc:docMk/>
            <pc:sldMk cId="2953200028" sldId="264"/>
            <ac:spMk id="2" creationId="{BE068323-EC08-4912-AF0B-C1F0892F937F}"/>
          </ac:spMkLst>
        </pc:spChg>
        <pc:spChg chg="mod">
          <ac:chgData name="Steve Davies" userId="7dd4b41d-9133-49db-8b30-4075de46bbae" providerId="ADAL" clId="{393D649F-84B3-420F-AF9F-B4033959733F}" dt="2025-04-08T14:53:31.060" v="21940" actId="1076"/>
          <ac:spMkLst>
            <pc:docMk/>
            <pc:sldMk cId="2953200028" sldId="264"/>
            <ac:spMk id="3" creationId="{002BACBC-CB0D-2917-9D34-7EB3C471CA62}"/>
          </ac:spMkLst>
        </pc:spChg>
      </pc:sldChg>
      <pc:sldChg chg="modSp new mod ord modNotesTx">
        <pc:chgData name="Steve Davies" userId="7dd4b41d-9133-49db-8b30-4075de46bbae" providerId="ADAL" clId="{393D649F-84B3-420F-AF9F-B4033959733F}" dt="2025-04-09T09:36:52.351" v="24383" actId="20577"/>
        <pc:sldMkLst>
          <pc:docMk/>
          <pc:sldMk cId="2029779388" sldId="265"/>
        </pc:sldMkLst>
        <pc:spChg chg="mod">
          <ac:chgData name="Steve Davies" userId="7dd4b41d-9133-49db-8b30-4075de46bbae" providerId="ADAL" clId="{393D649F-84B3-420F-AF9F-B4033959733F}" dt="2025-04-08T14:19:51.608" v="21157"/>
          <ac:spMkLst>
            <pc:docMk/>
            <pc:sldMk cId="2029779388" sldId="265"/>
            <ac:spMk id="2" creationId="{88718B84-2675-B264-B948-396AFC4FDF63}"/>
          </ac:spMkLst>
        </pc:spChg>
        <pc:spChg chg="mod">
          <ac:chgData name="Steve Davies" userId="7dd4b41d-9133-49db-8b30-4075de46bbae" providerId="ADAL" clId="{393D649F-84B3-420F-AF9F-B4033959733F}" dt="2025-04-08T15:32:18.553" v="22884" actId="20577"/>
          <ac:spMkLst>
            <pc:docMk/>
            <pc:sldMk cId="2029779388" sldId="265"/>
            <ac:spMk id="3" creationId="{05BD69B7-57EC-A6D6-812A-A24D9034D8ED}"/>
          </ac:spMkLst>
        </pc:spChg>
      </pc:sldChg>
      <pc:sldChg chg="modSp new mod modNotesTx">
        <pc:chgData name="Steve Davies" userId="7dd4b41d-9133-49db-8b30-4075de46bbae" providerId="ADAL" clId="{393D649F-84B3-420F-AF9F-B4033959733F}" dt="2025-04-09T09:57:39.176" v="24752" actId="27636"/>
        <pc:sldMkLst>
          <pc:docMk/>
          <pc:sldMk cId="3663652050" sldId="266"/>
        </pc:sldMkLst>
        <pc:spChg chg="mod">
          <ac:chgData name="Steve Davies" userId="7dd4b41d-9133-49db-8b30-4075de46bbae" providerId="ADAL" clId="{393D649F-84B3-420F-AF9F-B4033959733F}" dt="2025-04-08T14:19:51.608" v="21157"/>
          <ac:spMkLst>
            <pc:docMk/>
            <pc:sldMk cId="3663652050" sldId="266"/>
            <ac:spMk id="2" creationId="{2805CB1A-6529-B08A-94B8-D51C94379EB9}"/>
          </ac:spMkLst>
        </pc:spChg>
        <pc:spChg chg="mod">
          <ac:chgData name="Steve Davies" userId="7dd4b41d-9133-49db-8b30-4075de46bbae" providerId="ADAL" clId="{393D649F-84B3-420F-AF9F-B4033959733F}" dt="2025-04-09T09:57:39.176" v="24752" actId="27636"/>
          <ac:spMkLst>
            <pc:docMk/>
            <pc:sldMk cId="3663652050" sldId="266"/>
            <ac:spMk id="3" creationId="{2D5824C1-C56E-BB50-909A-3AC9D067D513}"/>
          </ac:spMkLst>
        </pc:spChg>
      </pc:sldChg>
      <pc:sldChg chg="modSp add mod ord modNotesTx">
        <pc:chgData name="Steve Davies" userId="7dd4b41d-9133-49db-8b30-4075de46bbae" providerId="ADAL" clId="{393D649F-84B3-420F-AF9F-B4033959733F}" dt="2025-04-08T16:17:21.004" v="24016" actId="20577"/>
        <pc:sldMkLst>
          <pc:docMk/>
          <pc:sldMk cId="3711246222" sldId="267"/>
        </pc:sldMkLst>
        <pc:spChg chg="mod">
          <ac:chgData name="Steve Davies" userId="7dd4b41d-9133-49db-8b30-4075de46bbae" providerId="ADAL" clId="{393D649F-84B3-420F-AF9F-B4033959733F}" dt="2025-04-08T14:19:51.608" v="21157"/>
          <ac:spMkLst>
            <pc:docMk/>
            <pc:sldMk cId="3711246222" sldId="267"/>
            <ac:spMk id="2" creationId="{6BF759FB-2505-CB89-26CC-B5B9DB38C6D7}"/>
          </ac:spMkLst>
        </pc:spChg>
        <pc:spChg chg="mod">
          <ac:chgData name="Steve Davies" userId="7dd4b41d-9133-49db-8b30-4075de46bbae" providerId="ADAL" clId="{393D649F-84B3-420F-AF9F-B4033959733F}" dt="2025-04-08T14:19:55.371" v="21167" actId="27636"/>
          <ac:spMkLst>
            <pc:docMk/>
            <pc:sldMk cId="3711246222" sldId="267"/>
            <ac:spMk id="3" creationId="{CE40C872-58F0-8065-6F47-B1F040EADD73}"/>
          </ac:spMkLst>
        </pc:spChg>
      </pc:sldChg>
      <pc:sldChg chg="modSp new mod ord modNotesTx">
        <pc:chgData name="Steve Davies" userId="7dd4b41d-9133-49db-8b30-4075de46bbae" providerId="ADAL" clId="{393D649F-84B3-420F-AF9F-B4033959733F}" dt="2025-04-08T14:19:55.443" v="21169" actId="27636"/>
        <pc:sldMkLst>
          <pc:docMk/>
          <pc:sldMk cId="3098309021" sldId="268"/>
        </pc:sldMkLst>
        <pc:spChg chg="mod">
          <ac:chgData name="Steve Davies" userId="7dd4b41d-9133-49db-8b30-4075de46bbae" providerId="ADAL" clId="{393D649F-84B3-420F-AF9F-B4033959733F}" dt="2025-04-08T14:19:55.443" v="21169" actId="27636"/>
          <ac:spMkLst>
            <pc:docMk/>
            <pc:sldMk cId="3098309021" sldId="268"/>
            <ac:spMk id="2" creationId="{B5726027-BB5C-38D5-2F22-73C8E61E1504}"/>
          </ac:spMkLst>
        </pc:spChg>
        <pc:spChg chg="mod">
          <ac:chgData name="Steve Davies" userId="7dd4b41d-9133-49db-8b30-4075de46bbae" providerId="ADAL" clId="{393D649F-84B3-420F-AF9F-B4033959733F}" dt="2025-04-08T14:19:55.433" v="21168" actId="27636"/>
          <ac:spMkLst>
            <pc:docMk/>
            <pc:sldMk cId="3098309021" sldId="268"/>
            <ac:spMk id="3" creationId="{699BBE38-8B0D-9AE6-36E0-6249868E87D5}"/>
          </ac:spMkLst>
        </pc:spChg>
      </pc:sldChg>
      <pc:sldChg chg="modSp add mod modNotesTx">
        <pc:chgData name="Steve Davies" userId="7dd4b41d-9133-49db-8b30-4075de46bbae" providerId="ADAL" clId="{393D649F-84B3-420F-AF9F-B4033959733F}" dt="2025-04-09T10:19:32.440" v="25305" actId="255"/>
        <pc:sldMkLst>
          <pc:docMk/>
          <pc:sldMk cId="2419937637" sldId="269"/>
        </pc:sldMkLst>
        <pc:spChg chg="mod">
          <ac:chgData name="Steve Davies" userId="7dd4b41d-9133-49db-8b30-4075de46bbae" providerId="ADAL" clId="{393D649F-84B3-420F-AF9F-B4033959733F}" dt="2025-04-08T14:19:51.608" v="21157"/>
          <ac:spMkLst>
            <pc:docMk/>
            <pc:sldMk cId="2419937637" sldId="269"/>
            <ac:spMk id="2" creationId="{C588387A-B3A3-B1CE-2F0E-1D8BDA2F2155}"/>
          </ac:spMkLst>
        </pc:spChg>
        <pc:spChg chg="mod">
          <ac:chgData name="Steve Davies" userId="7dd4b41d-9133-49db-8b30-4075de46bbae" providerId="ADAL" clId="{393D649F-84B3-420F-AF9F-B4033959733F}" dt="2025-04-09T10:19:32.440" v="25305" actId="255"/>
          <ac:spMkLst>
            <pc:docMk/>
            <pc:sldMk cId="2419937637" sldId="269"/>
            <ac:spMk id="3" creationId="{C52D443D-EA46-3304-0C63-03B11196909D}"/>
          </ac:spMkLst>
        </pc:spChg>
      </pc:sldChg>
      <pc:sldChg chg="modSp add mod modNotesTx">
        <pc:chgData name="Steve Davies" userId="7dd4b41d-9133-49db-8b30-4075de46bbae" providerId="ADAL" clId="{393D649F-84B3-420F-AF9F-B4033959733F}" dt="2025-04-09T10:19:17.819" v="25304" actId="255"/>
        <pc:sldMkLst>
          <pc:docMk/>
          <pc:sldMk cId="3428772622" sldId="270"/>
        </pc:sldMkLst>
        <pc:spChg chg="mod">
          <ac:chgData name="Steve Davies" userId="7dd4b41d-9133-49db-8b30-4075de46bbae" providerId="ADAL" clId="{393D649F-84B3-420F-AF9F-B4033959733F}" dt="2025-04-08T14:19:51.608" v="21157"/>
          <ac:spMkLst>
            <pc:docMk/>
            <pc:sldMk cId="3428772622" sldId="270"/>
            <ac:spMk id="2" creationId="{856E637D-2772-1F69-3E6D-E0265472270C}"/>
          </ac:spMkLst>
        </pc:spChg>
        <pc:spChg chg="mod">
          <ac:chgData name="Steve Davies" userId="7dd4b41d-9133-49db-8b30-4075de46bbae" providerId="ADAL" clId="{393D649F-84B3-420F-AF9F-B4033959733F}" dt="2025-04-09T10:19:17.819" v="25304" actId="255"/>
          <ac:spMkLst>
            <pc:docMk/>
            <pc:sldMk cId="3428772622" sldId="270"/>
            <ac:spMk id="3" creationId="{C31A7990-D1FF-6EFD-0EA8-EE27B4801028}"/>
          </ac:spMkLst>
        </pc:spChg>
      </pc:sldChg>
      <pc:sldChg chg="modSp add mod modNotesTx">
        <pc:chgData name="Steve Davies" userId="7dd4b41d-9133-49db-8b30-4075de46bbae" providerId="ADAL" clId="{393D649F-84B3-420F-AF9F-B4033959733F}" dt="2025-04-08T14:31:42.269" v="21424" actId="20577"/>
        <pc:sldMkLst>
          <pc:docMk/>
          <pc:sldMk cId="1623553138" sldId="271"/>
        </pc:sldMkLst>
        <pc:spChg chg="mod">
          <ac:chgData name="Steve Davies" userId="7dd4b41d-9133-49db-8b30-4075de46bbae" providerId="ADAL" clId="{393D649F-84B3-420F-AF9F-B4033959733F}" dt="2025-04-08T14:19:51.608" v="21157"/>
          <ac:spMkLst>
            <pc:docMk/>
            <pc:sldMk cId="1623553138" sldId="271"/>
            <ac:spMk id="2" creationId="{1E9E49E0-4A96-4437-EC0E-83A661C9F5EE}"/>
          </ac:spMkLst>
        </pc:spChg>
        <pc:spChg chg="mod">
          <ac:chgData name="Steve Davies" userId="7dd4b41d-9133-49db-8b30-4075de46bbae" providerId="ADAL" clId="{393D649F-84B3-420F-AF9F-B4033959733F}" dt="2025-04-08T14:31:42.269" v="21424" actId="20577"/>
          <ac:spMkLst>
            <pc:docMk/>
            <pc:sldMk cId="1623553138" sldId="271"/>
            <ac:spMk id="3" creationId="{FAABE2F2-9A51-01E9-61A7-DD8E78CC9FDE}"/>
          </ac:spMkLst>
        </pc:spChg>
      </pc:sldChg>
      <pc:sldChg chg="modSp new mod modNotesTx">
        <pc:chgData name="Steve Davies" userId="7dd4b41d-9133-49db-8b30-4075de46bbae" providerId="ADAL" clId="{393D649F-84B3-420F-AF9F-B4033959733F}" dt="2025-04-09T10:13:33.597" v="25266" actId="113"/>
        <pc:sldMkLst>
          <pc:docMk/>
          <pc:sldMk cId="3367623107" sldId="272"/>
        </pc:sldMkLst>
        <pc:spChg chg="mod">
          <ac:chgData name="Steve Davies" userId="7dd4b41d-9133-49db-8b30-4075de46bbae" providerId="ADAL" clId="{393D649F-84B3-420F-AF9F-B4033959733F}" dt="2025-04-08T14:19:51.608" v="21157"/>
          <ac:spMkLst>
            <pc:docMk/>
            <pc:sldMk cId="3367623107" sldId="272"/>
            <ac:spMk id="2" creationId="{434168C4-0F2B-7076-B33A-10DC55574ADE}"/>
          </ac:spMkLst>
        </pc:spChg>
        <pc:spChg chg="mod">
          <ac:chgData name="Steve Davies" userId="7dd4b41d-9133-49db-8b30-4075de46bbae" providerId="ADAL" clId="{393D649F-84B3-420F-AF9F-B4033959733F}" dt="2025-04-09T10:12:53.777" v="25264" actId="20577"/>
          <ac:spMkLst>
            <pc:docMk/>
            <pc:sldMk cId="3367623107" sldId="272"/>
            <ac:spMk id="3" creationId="{87D882C3-2061-7810-FB3B-3151C617E513}"/>
          </ac:spMkLst>
        </pc:spChg>
      </pc:sldChg>
      <pc:sldChg chg="modSp new mod">
        <pc:chgData name="Steve Davies" userId="7dd4b41d-9133-49db-8b30-4075de46bbae" providerId="ADAL" clId="{393D649F-84B3-420F-AF9F-B4033959733F}" dt="2025-04-09T10:11:11.024" v="25244" actId="20577"/>
        <pc:sldMkLst>
          <pc:docMk/>
          <pc:sldMk cId="3354118929" sldId="273"/>
        </pc:sldMkLst>
        <pc:spChg chg="mod">
          <ac:chgData name="Steve Davies" userId="7dd4b41d-9133-49db-8b30-4075de46bbae" providerId="ADAL" clId="{393D649F-84B3-420F-AF9F-B4033959733F}" dt="2025-04-08T14:19:51.608" v="21157"/>
          <ac:spMkLst>
            <pc:docMk/>
            <pc:sldMk cId="3354118929" sldId="273"/>
            <ac:spMk id="2" creationId="{B1353B79-BF23-D7DC-F8CF-BCA639727D9A}"/>
          </ac:spMkLst>
        </pc:spChg>
        <pc:spChg chg="mod">
          <ac:chgData name="Steve Davies" userId="7dd4b41d-9133-49db-8b30-4075de46bbae" providerId="ADAL" clId="{393D649F-84B3-420F-AF9F-B4033959733F}" dt="2025-04-09T10:11:11.024" v="25244" actId="20577"/>
          <ac:spMkLst>
            <pc:docMk/>
            <pc:sldMk cId="3354118929" sldId="273"/>
            <ac:spMk id="3" creationId="{6168DB67-4D6C-AE3D-C6D5-D8C2AFC9A037}"/>
          </ac:spMkLst>
        </pc:spChg>
      </pc:sldChg>
      <pc:sldChg chg="modSp new mod modNotesTx">
        <pc:chgData name="Steve Davies" userId="7dd4b41d-9133-49db-8b30-4075de46bbae" providerId="ADAL" clId="{393D649F-84B3-420F-AF9F-B4033959733F}" dt="2025-04-08T15:36:53.550" v="22955" actId="20577"/>
        <pc:sldMkLst>
          <pc:docMk/>
          <pc:sldMk cId="2348946032" sldId="274"/>
        </pc:sldMkLst>
        <pc:spChg chg="mod">
          <ac:chgData name="Steve Davies" userId="7dd4b41d-9133-49db-8b30-4075de46bbae" providerId="ADAL" clId="{393D649F-84B3-420F-AF9F-B4033959733F}" dt="2025-04-08T14:19:55.109" v="21163" actId="27636"/>
          <ac:spMkLst>
            <pc:docMk/>
            <pc:sldMk cId="2348946032" sldId="274"/>
            <ac:spMk id="2" creationId="{5A484074-8D29-4137-2AEE-5D960486D2E2}"/>
          </ac:spMkLst>
        </pc:spChg>
        <pc:spChg chg="mod">
          <ac:chgData name="Steve Davies" userId="7dd4b41d-9133-49db-8b30-4075de46bbae" providerId="ADAL" clId="{393D649F-84B3-420F-AF9F-B4033959733F}" dt="2025-04-08T15:36:53.550" v="22955" actId="20577"/>
          <ac:spMkLst>
            <pc:docMk/>
            <pc:sldMk cId="2348946032" sldId="274"/>
            <ac:spMk id="3" creationId="{DD2BA432-2768-7CA3-2501-B013DE2C03C0}"/>
          </ac:spMkLst>
        </pc:spChg>
      </pc:sldChg>
      <pc:sldChg chg="addSp modSp add modNotes">
        <pc:chgData name="Steve Davies" userId="7dd4b41d-9133-49db-8b30-4075de46bbae" providerId="ADAL" clId="{393D649F-84B3-420F-AF9F-B4033959733F}" dt="2025-04-06T14:14:21.201" v="13668" actId="20577"/>
        <pc:sldMkLst>
          <pc:docMk/>
          <pc:sldMk cId="2166622198" sldId="275"/>
        </pc:sldMkLst>
        <pc:picChg chg="add mod">
          <ac:chgData name="Steve Davies" userId="7dd4b41d-9133-49db-8b30-4075de46bbae" providerId="ADAL" clId="{393D649F-84B3-420F-AF9F-B4033959733F}" dt="2025-04-06T14:14:21.103" v="13666"/>
          <ac:picMkLst>
            <pc:docMk/>
            <pc:sldMk cId="2166622198" sldId="275"/>
            <ac:picMk id="3" creationId="{2427277A-5725-1DD5-811B-79C6BDB5254A}"/>
          </ac:picMkLst>
        </pc:picChg>
      </pc:sldChg>
      <pc:sldChg chg="modSp new mod modNotesTx">
        <pc:chgData name="Steve Davies" userId="7dd4b41d-9133-49db-8b30-4075de46bbae" providerId="ADAL" clId="{393D649F-84B3-420F-AF9F-B4033959733F}" dt="2025-04-08T15:35:13.775" v="22926" actId="20577"/>
        <pc:sldMkLst>
          <pc:docMk/>
          <pc:sldMk cId="509803855" sldId="276"/>
        </pc:sldMkLst>
        <pc:spChg chg="mod">
          <ac:chgData name="Steve Davies" userId="7dd4b41d-9133-49db-8b30-4075de46bbae" providerId="ADAL" clId="{393D649F-84B3-420F-AF9F-B4033959733F}" dt="2025-04-08T14:54:14.674" v="21943" actId="14100"/>
          <ac:spMkLst>
            <pc:docMk/>
            <pc:sldMk cId="509803855" sldId="276"/>
            <ac:spMk id="2" creationId="{484EBBB9-D04E-1266-3116-57AF510738FE}"/>
          </ac:spMkLst>
        </pc:spChg>
        <pc:spChg chg="mod">
          <ac:chgData name="Steve Davies" userId="7dd4b41d-9133-49db-8b30-4075de46bbae" providerId="ADAL" clId="{393D649F-84B3-420F-AF9F-B4033959733F}" dt="2025-04-08T14:54:21.581" v="21944" actId="255"/>
          <ac:spMkLst>
            <pc:docMk/>
            <pc:sldMk cId="509803855" sldId="276"/>
            <ac:spMk id="3" creationId="{682FAF76-D177-25D7-EACE-B02D23BCF26B}"/>
          </ac:spMkLst>
        </pc:spChg>
      </pc:sldChg>
      <pc:sldChg chg="modSp new mod modNotesTx">
        <pc:chgData name="Steve Davies" userId="7dd4b41d-9133-49db-8b30-4075de46bbae" providerId="ADAL" clId="{393D649F-84B3-420F-AF9F-B4033959733F}" dt="2025-04-09T09:41:12.124" v="24417" actId="20577"/>
        <pc:sldMkLst>
          <pc:docMk/>
          <pc:sldMk cId="4130454154" sldId="277"/>
        </pc:sldMkLst>
        <pc:spChg chg="mod">
          <ac:chgData name="Steve Davies" userId="7dd4b41d-9133-49db-8b30-4075de46bbae" providerId="ADAL" clId="{393D649F-84B3-420F-AF9F-B4033959733F}" dt="2025-04-08T14:19:51.608" v="21157"/>
          <ac:spMkLst>
            <pc:docMk/>
            <pc:sldMk cId="4130454154" sldId="277"/>
            <ac:spMk id="2" creationId="{8A769BBE-8F22-E9D6-F62A-E4D3E107A9C9}"/>
          </ac:spMkLst>
        </pc:spChg>
        <pc:spChg chg="mod">
          <ac:chgData name="Steve Davies" userId="7dd4b41d-9133-49db-8b30-4075de46bbae" providerId="ADAL" clId="{393D649F-84B3-420F-AF9F-B4033959733F}" dt="2025-04-08T14:53:25.150" v="21939" actId="1076"/>
          <ac:spMkLst>
            <pc:docMk/>
            <pc:sldMk cId="4130454154" sldId="277"/>
            <ac:spMk id="3" creationId="{F7670A20-320F-940A-2AE4-2255A5504B2F}"/>
          </ac:spMkLst>
        </pc:spChg>
      </pc:sldChg>
      <pc:sldChg chg="modSp new mod modNotesTx">
        <pc:chgData name="Steve Davies" userId="7dd4b41d-9133-49db-8b30-4075de46bbae" providerId="ADAL" clId="{393D649F-84B3-420F-AF9F-B4033959733F}" dt="2025-04-09T09:46:47.004" v="24537" actId="20577"/>
        <pc:sldMkLst>
          <pc:docMk/>
          <pc:sldMk cId="3276159253" sldId="278"/>
        </pc:sldMkLst>
        <pc:spChg chg="mod">
          <ac:chgData name="Steve Davies" userId="7dd4b41d-9133-49db-8b30-4075de46bbae" providerId="ADAL" clId="{393D649F-84B3-420F-AF9F-B4033959733F}" dt="2025-04-08T14:19:51.608" v="21157"/>
          <ac:spMkLst>
            <pc:docMk/>
            <pc:sldMk cId="3276159253" sldId="278"/>
            <ac:spMk id="2" creationId="{0FDD0B46-AEA7-C9FF-635D-C939348B205D}"/>
          </ac:spMkLst>
        </pc:spChg>
        <pc:spChg chg="mod">
          <ac:chgData name="Steve Davies" userId="7dd4b41d-9133-49db-8b30-4075de46bbae" providerId="ADAL" clId="{393D649F-84B3-420F-AF9F-B4033959733F}" dt="2025-04-08T15:36:19.139" v="22940" actId="1076"/>
          <ac:spMkLst>
            <pc:docMk/>
            <pc:sldMk cId="3276159253" sldId="278"/>
            <ac:spMk id="3" creationId="{B1699B42-B779-760D-9BB6-ED520A29C084}"/>
          </ac:spMkLst>
        </pc:spChg>
      </pc:sldChg>
      <pc:sldChg chg="modSp new mod modNotesTx">
        <pc:chgData name="Steve Davies" userId="7dd4b41d-9133-49db-8b30-4075de46bbae" providerId="ADAL" clId="{393D649F-84B3-420F-AF9F-B4033959733F}" dt="2025-04-09T10:12:22.774" v="25261" actId="5793"/>
        <pc:sldMkLst>
          <pc:docMk/>
          <pc:sldMk cId="2030576490" sldId="279"/>
        </pc:sldMkLst>
        <pc:spChg chg="mod">
          <ac:chgData name="Steve Davies" userId="7dd4b41d-9133-49db-8b30-4075de46bbae" providerId="ADAL" clId="{393D649F-84B3-420F-AF9F-B4033959733F}" dt="2025-04-08T15:02:35.823" v="22292" actId="5793"/>
          <ac:spMkLst>
            <pc:docMk/>
            <pc:sldMk cId="2030576490" sldId="279"/>
            <ac:spMk id="2" creationId="{347DECD9-9A94-D2D0-5EF5-1005D72A20F7}"/>
          </ac:spMkLst>
        </pc:spChg>
        <pc:spChg chg="mod">
          <ac:chgData name="Steve Davies" userId="7dd4b41d-9133-49db-8b30-4075de46bbae" providerId="ADAL" clId="{393D649F-84B3-420F-AF9F-B4033959733F}" dt="2025-04-09T10:12:22.774" v="25261" actId="5793"/>
          <ac:spMkLst>
            <pc:docMk/>
            <pc:sldMk cId="2030576490" sldId="279"/>
            <ac:spMk id="3" creationId="{DC292402-67DB-6706-7A2C-E5E0CB42A447}"/>
          </ac:spMkLst>
        </pc:spChg>
      </pc:sldChg>
      <pc:sldChg chg="new del">
        <pc:chgData name="Steve Davies" userId="7dd4b41d-9133-49db-8b30-4075de46bbae" providerId="ADAL" clId="{393D649F-84B3-420F-AF9F-B4033959733F}" dt="2025-04-08T15:12:05.805" v="22653" actId="680"/>
        <pc:sldMkLst>
          <pc:docMk/>
          <pc:sldMk cId="4093523203" sldId="280"/>
        </pc:sldMkLst>
      </pc:sldChg>
      <pc:sldChg chg="modSp new mod">
        <pc:chgData name="Steve Davies" userId="7dd4b41d-9133-49db-8b30-4075de46bbae" providerId="ADAL" clId="{393D649F-84B3-420F-AF9F-B4033959733F}" dt="2025-04-08T16:18:08.988" v="24017" actId="1076"/>
        <pc:sldMkLst>
          <pc:docMk/>
          <pc:sldMk cId="4245707799" sldId="280"/>
        </pc:sldMkLst>
        <pc:spChg chg="mod">
          <ac:chgData name="Steve Davies" userId="7dd4b41d-9133-49db-8b30-4075de46bbae" providerId="ADAL" clId="{393D649F-84B3-420F-AF9F-B4033959733F}" dt="2025-04-08T16:18:08.988" v="24017" actId="1076"/>
          <ac:spMkLst>
            <pc:docMk/>
            <pc:sldMk cId="4245707799" sldId="280"/>
            <ac:spMk id="2" creationId="{D05462BF-B8B2-EBAF-8B12-25EB7E41DA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2A127-B5DC-4A12-AB9D-D32B713B3667}" type="datetimeFigureOut">
              <a:rPr lang="en-GB" smtClean="0"/>
              <a:t>09/04/2025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DF766-D14F-467C-8111-7DA9FE05E267}" type="slidenum">
              <a:rPr lang="en-GB" smtClean="0"/>
              <a:t>‹#›</a:t>
            </a:fld>
            <a:endParaRPr lang="en-GB"/>
          </a:p>
        </p:txBody>
      </p:sp>
    </p:spTree>
    <p:extLst>
      <p:ext uri="{BB962C8B-B14F-4D97-AF65-F5344CB8AC3E}">
        <p14:creationId xmlns:p14="http://schemas.microsoft.com/office/powerpoint/2010/main" val="198314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State intervenes in an adult’s life for care, support and treatment, without consent, it is likely that the </a:t>
            </a:r>
            <a:r>
              <a:rPr lang="en-GB"/>
              <a:t>intervention would breach </a:t>
            </a:r>
            <a:r>
              <a:rPr lang="en-GB" dirty="0"/>
              <a:t>that individual’s human rights (Human Rights Act, Articles 5 and 8, and potentially 3). However, there are circumstances where State intervention may be necessary to protect the individual who is at risk of harm, and as such, there are legal frameworks in place intended to enable State intervention MCA and MHA but one you may not have heard of is the Inherent Jurisdiction of the High Court.  If you have heard of it, please rate your knowledge and understanding of the IJ in the following poll.  This will help to guide me with the content and pace of this webinar.</a:t>
            </a:r>
          </a:p>
        </p:txBody>
      </p:sp>
      <p:sp>
        <p:nvSpPr>
          <p:cNvPr id="4" name="Slide Number Placeholder 3"/>
          <p:cNvSpPr>
            <a:spLocks noGrp="1"/>
          </p:cNvSpPr>
          <p:nvPr>
            <p:ph type="sldNum" sz="quarter" idx="5"/>
          </p:nvPr>
        </p:nvSpPr>
        <p:spPr/>
        <p:txBody>
          <a:bodyPr/>
          <a:lstStyle/>
          <a:p>
            <a:fld id="{26DDF766-D14F-467C-8111-7DA9FE05E267}" type="slidenum">
              <a:rPr lang="en-GB" smtClean="0"/>
              <a:t>1</a:t>
            </a:fld>
            <a:endParaRPr lang="en-GB"/>
          </a:p>
        </p:txBody>
      </p:sp>
    </p:spTree>
    <p:extLst>
      <p:ext uri="{BB962C8B-B14F-4D97-AF65-F5344CB8AC3E}">
        <p14:creationId xmlns:p14="http://schemas.microsoft.com/office/powerpoint/2010/main" val="34232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Similarities and distinctions - IJ only available where proceedings DO NOT fall within the MCA or the MHA is not available</a:t>
            </a:r>
          </a:p>
          <a:p>
            <a:r>
              <a:rPr lang="en-GB" dirty="0"/>
              <a:t>MCA does not address situations where there are oppressive dynamics such as undue influence, coercion, intimidation and these factors are the sole/predominant reason for incapacity(external malign influence)</a:t>
            </a:r>
          </a:p>
          <a:p>
            <a:endParaRPr lang="en-GB" dirty="0"/>
          </a:p>
        </p:txBody>
      </p:sp>
      <p:sp>
        <p:nvSpPr>
          <p:cNvPr id="4" name="Slide Number Placeholder 3"/>
          <p:cNvSpPr>
            <a:spLocks noGrp="1"/>
          </p:cNvSpPr>
          <p:nvPr>
            <p:ph type="sldNum" sz="quarter" idx="5"/>
          </p:nvPr>
        </p:nvSpPr>
        <p:spPr/>
        <p:txBody>
          <a:bodyPr/>
          <a:lstStyle/>
          <a:p>
            <a:fld id="{26DDF766-D14F-467C-8111-7DA9FE05E267}" type="slidenum">
              <a:rPr lang="en-GB" smtClean="0"/>
              <a:t>10</a:t>
            </a:fld>
            <a:endParaRPr lang="en-GB"/>
          </a:p>
        </p:txBody>
      </p:sp>
    </p:spTree>
    <p:extLst>
      <p:ext uri="{BB962C8B-B14F-4D97-AF65-F5344CB8AC3E}">
        <p14:creationId xmlns:p14="http://schemas.microsoft.com/office/powerpoint/2010/main" val="191802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GAPS</a:t>
            </a:r>
          </a:p>
          <a:p>
            <a:r>
              <a:rPr lang="en-GB" dirty="0"/>
              <a:t>*S16A ‘If a person is ineligible to be deprived of his liberty by this Act (Sch 1A) the court </a:t>
            </a:r>
            <a:r>
              <a:rPr lang="en-GB" b="1" dirty="0"/>
              <a:t>may not </a:t>
            </a:r>
            <a:r>
              <a:rPr lang="en-GB" dirty="0"/>
              <a:t>include in a welfare order, provision which authorises the person to be deprived of his liberty’</a:t>
            </a:r>
          </a:p>
          <a:p>
            <a:r>
              <a:rPr lang="en-GB" dirty="0"/>
              <a:t>When the liberty protection safeguards come into force s 16A will be repealed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Cases illustrating overlap and </a:t>
            </a:r>
            <a:r>
              <a:rPr lang="en-GB" dirty="0" err="1"/>
              <a:t>preclusivity</a:t>
            </a:r>
            <a:r>
              <a:rPr lang="en-GB" dirty="0"/>
              <a:t> in some cases - Similarly in a recent case was </a:t>
            </a:r>
            <a:r>
              <a:rPr lang="en-GB" b="1" dirty="0"/>
              <a:t>Surrey Police v PC &amp; Others 2024 </a:t>
            </a:r>
            <a:r>
              <a:rPr lang="en-GB" dirty="0"/>
              <a:t>where a person detained by the police and liable to be sectioned under the MHA meant that the MCA could not apply (Sch1A).  To ensure that PC’s detention lawful until the section took effect the  IJ was only remedy available in the circumstances.</a:t>
            </a:r>
          </a:p>
          <a:p>
            <a:endParaRPr lang="en-GB" dirty="0"/>
          </a:p>
        </p:txBody>
      </p:sp>
      <p:sp>
        <p:nvSpPr>
          <p:cNvPr id="4" name="Slide Number Placeholder 3"/>
          <p:cNvSpPr>
            <a:spLocks noGrp="1"/>
          </p:cNvSpPr>
          <p:nvPr>
            <p:ph type="sldNum" sz="quarter" idx="5"/>
          </p:nvPr>
        </p:nvSpPr>
        <p:spPr/>
        <p:txBody>
          <a:bodyPr/>
          <a:lstStyle/>
          <a:p>
            <a:fld id="{26DDF766-D14F-467C-8111-7DA9FE05E267}" type="slidenum">
              <a:rPr lang="en-GB" smtClean="0"/>
              <a:t>11</a:t>
            </a:fld>
            <a:endParaRPr lang="en-GB"/>
          </a:p>
        </p:txBody>
      </p:sp>
    </p:spTree>
    <p:extLst>
      <p:ext uri="{BB962C8B-B14F-4D97-AF65-F5344CB8AC3E}">
        <p14:creationId xmlns:p14="http://schemas.microsoft.com/office/powerpoint/2010/main" val="58389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Criticisms – draconian, undermines ECHR, Care Act principles, ‘protective imperative’</a:t>
            </a:r>
          </a:p>
          <a:p>
            <a:r>
              <a:rPr lang="fr-FR" sz="1200" dirty="0"/>
              <a:t>Courts have </a:t>
            </a:r>
            <a:r>
              <a:rPr lang="fr-FR" sz="1200" dirty="0" err="1"/>
              <a:t>expressed</a:t>
            </a:r>
            <a:r>
              <a:rPr lang="fr-FR" sz="1200" dirty="0"/>
              <a:t> </a:t>
            </a:r>
            <a:r>
              <a:rPr lang="fr-FR" sz="1200" dirty="0" err="1"/>
              <a:t>doubt</a:t>
            </a:r>
            <a:r>
              <a:rPr lang="fr-FR" sz="1200" dirty="0"/>
              <a:t> as to </a:t>
            </a:r>
            <a:r>
              <a:rPr lang="fr-FR" sz="1200" dirty="0" err="1"/>
              <a:t>whether</a:t>
            </a:r>
            <a:r>
              <a:rPr lang="fr-FR" sz="1200" dirty="0"/>
              <a:t> </a:t>
            </a:r>
            <a:r>
              <a:rPr lang="fr-FR" sz="1200" dirty="0" err="1"/>
              <a:t>it</a:t>
            </a:r>
            <a:r>
              <a:rPr lang="fr-FR" sz="1200" dirty="0"/>
              <a:t> </a:t>
            </a:r>
            <a:r>
              <a:rPr lang="fr-FR" sz="1200" dirty="0" err="1"/>
              <a:t>is</a:t>
            </a:r>
            <a:r>
              <a:rPr lang="fr-FR" sz="1200" dirty="0"/>
              <a:t> </a:t>
            </a:r>
            <a:r>
              <a:rPr lang="fr-FR" sz="1200" dirty="0" err="1"/>
              <a:t>ever</a:t>
            </a:r>
            <a:r>
              <a:rPr lang="fr-FR" sz="1200" dirty="0"/>
              <a:t> </a:t>
            </a:r>
            <a:r>
              <a:rPr lang="fr-FR" sz="1200" dirty="0" err="1"/>
              <a:t>lawful</a:t>
            </a:r>
            <a:r>
              <a:rPr lang="fr-FR" sz="1200" dirty="0"/>
              <a:t> to use IJ to </a:t>
            </a:r>
            <a:r>
              <a:rPr lang="fr-FR" sz="1200" dirty="0" err="1"/>
              <a:t>deprive</a:t>
            </a:r>
            <a:r>
              <a:rPr lang="fr-FR" sz="1200" dirty="0"/>
              <a:t> a </a:t>
            </a:r>
            <a:r>
              <a:rPr lang="fr-FR" sz="1200" dirty="0" err="1"/>
              <a:t>person</a:t>
            </a:r>
            <a:r>
              <a:rPr lang="fr-FR" sz="1200" dirty="0"/>
              <a:t> </a:t>
            </a:r>
            <a:r>
              <a:rPr lang="fr-FR" sz="1200" i="1" dirty="0" err="1"/>
              <a:t>with</a:t>
            </a:r>
            <a:r>
              <a:rPr lang="fr-FR" sz="1200" i="1" dirty="0"/>
              <a:t> </a:t>
            </a:r>
            <a:r>
              <a:rPr lang="fr-FR" sz="1200" i="1" dirty="0" err="1"/>
              <a:t>capacity</a:t>
            </a:r>
            <a:r>
              <a:rPr lang="fr-FR" sz="1200" i="1" dirty="0"/>
              <a:t> </a:t>
            </a:r>
            <a:r>
              <a:rPr lang="fr-FR" sz="1200" dirty="0"/>
              <a:t>of </a:t>
            </a:r>
            <a:r>
              <a:rPr lang="fr-FR" sz="1200" dirty="0" err="1"/>
              <a:t>their</a:t>
            </a:r>
            <a:r>
              <a:rPr lang="fr-FR" sz="1200" dirty="0"/>
              <a:t> liberty</a:t>
            </a:r>
            <a:r>
              <a:rPr lang="en-GB" sz="1200" dirty="0"/>
              <a:t> – unfortunately  not  settled by </a:t>
            </a:r>
            <a:r>
              <a:rPr lang="en-GB" sz="1200" b="1" dirty="0"/>
              <a:t>Mazhar v Birmingham</a:t>
            </a:r>
          </a:p>
          <a:p>
            <a:r>
              <a:rPr lang="en-GB" sz="1200" dirty="0"/>
              <a:t>Would need to apply the </a:t>
            </a:r>
            <a:r>
              <a:rPr lang="en-GB" dirty="0"/>
              <a:t>‘acid test’ in Cheshire West continuous supervision/control/unable to leave – preventing a return home could constitute confinement (Redcar &amp; Cleveland BC v PR &amp; </a:t>
            </a:r>
            <a:r>
              <a:rPr lang="en-GB" dirty="0" err="1"/>
              <a:t>Othrs</a:t>
            </a:r>
            <a:r>
              <a:rPr lang="en-GB" dirty="0"/>
              <a:t> 2019)</a:t>
            </a:r>
          </a:p>
          <a:p>
            <a:r>
              <a:rPr lang="en-GB" dirty="0"/>
              <a:t>Mazhar case discussed whether the IJ can authorise  deprivation of liberty of a capacitated non mentally disorder person for urgent medical treatment – out of hours ‘protective imperative’ without full information</a:t>
            </a:r>
          </a:p>
          <a:p>
            <a:r>
              <a:rPr lang="en-GB" dirty="0"/>
              <a:t>Judgment is the basis for the Checklist on next slides</a:t>
            </a:r>
          </a:p>
        </p:txBody>
      </p:sp>
      <p:sp>
        <p:nvSpPr>
          <p:cNvPr id="4" name="Slide Number Placeholder 3"/>
          <p:cNvSpPr>
            <a:spLocks noGrp="1"/>
          </p:cNvSpPr>
          <p:nvPr>
            <p:ph type="sldNum" sz="quarter" idx="5"/>
          </p:nvPr>
        </p:nvSpPr>
        <p:spPr/>
        <p:txBody>
          <a:bodyPr/>
          <a:lstStyle/>
          <a:p>
            <a:fld id="{26DDF766-D14F-467C-8111-7DA9FE05E267}" type="slidenum">
              <a:rPr lang="en-GB" smtClean="0"/>
              <a:t>12</a:t>
            </a:fld>
            <a:endParaRPr lang="en-GB"/>
          </a:p>
        </p:txBody>
      </p:sp>
    </p:spTree>
    <p:extLst>
      <p:ext uri="{BB962C8B-B14F-4D97-AF65-F5344CB8AC3E}">
        <p14:creationId xmlns:p14="http://schemas.microsoft.com/office/powerpoint/2010/main" val="338135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58A5-AF35-2828-E776-6726E3CD0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0D463-63C5-79D0-A464-AC303924F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2594E-30F0-71CB-68D7-EDBFE81F69B7}"/>
              </a:ext>
            </a:extLst>
          </p:cNvPr>
          <p:cNvSpPr>
            <a:spLocks noGrp="1"/>
          </p:cNvSpPr>
          <p:nvPr>
            <p:ph type="body" idx="1"/>
          </p:nvPr>
        </p:nvSpPr>
        <p:spPr/>
        <p:txBody>
          <a:bodyPr/>
          <a:lstStyle/>
          <a:p>
            <a:r>
              <a:rPr lang="en-GB" dirty="0"/>
              <a:t>CCB, non molestation orders, DAPN, DAPO, DVPO, SPO or restraining order? IJ </a:t>
            </a:r>
            <a:r>
              <a:rPr lang="en-GB" b="1" dirty="0"/>
              <a:t>cannot be used to reverse a statutory scheme </a:t>
            </a:r>
            <a:r>
              <a:rPr lang="en-GB" dirty="0"/>
              <a:t>if court disagrees with the outcome</a:t>
            </a:r>
          </a:p>
          <a:p>
            <a:r>
              <a:rPr lang="en-GB" dirty="0"/>
              <a:t>DOL in emergency situations – orders made should be for as short a period as possible - Surrey Police v PC &amp; Others2024, Redcar &amp; Cleveland BC v PR &amp; </a:t>
            </a:r>
            <a:r>
              <a:rPr lang="en-GB" dirty="0" err="1"/>
              <a:t>Othrs</a:t>
            </a:r>
            <a:r>
              <a:rPr lang="en-GB" dirty="0"/>
              <a:t> 2019</a:t>
            </a:r>
          </a:p>
          <a:p>
            <a:r>
              <a:rPr lang="en-GB" dirty="0"/>
              <a:t>Less intrusive measures to achieve the same aim?</a:t>
            </a:r>
          </a:p>
          <a:p>
            <a:r>
              <a:rPr lang="en-GB" dirty="0"/>
              <a:t>Orders against individual only in truly exceptional’ cases </a:t>
            </a:r>
            <a:r>
              <a:rPr lang="fr-FR" sz="1200" dirty="0"/>
              <a:t>– </a:t>
            </a:r>
            <a:r>
              <a:rPr lang="fr-FR" sz="1200" dirty="0" err="1"/>
              <a:t>likely</a:t>
            </a:r>
            <a:r>
              <a:rPr lang="fr-FR" sz="1200" dirty="0"/>
              <a:t> to the </a:t>
            </a:r>
            <a:r>
              <a:rPr lang="fr-FR" sz="1200" dirty="0" err="1"/>
              <a:t>understand</a:t>
            </a:r>
            <a:r>
              <a:rPr lang="fr-FR" sz="1200" dirty="0"/>
              <a:t> </a:t>
            </a:r>
            <a:r>
              <a:rPr lang="fr-FR" sz="1200" dirty="0" err="1"/>
              <a:t>purpose</a:t>
            </a:r>
            <a:r>
              <a:rPr lang="fr-FR" sz="1200" dirty="0"/>
              <a:t>, </a:t>
            </a:r>
            <a:r>
              <a:rPr lang="fr-FR" sz="1200" dirty="0" err="1"/>
              <a:t>receive</a:t>
            </a:r>
            <a:r>
              <a:rPr lang="fr-FR" sz="1200" dirty="0"/>
              <a:t> </a:t>
            </a:r>
            <a:r>
              <a:rPr lang="fr-FR" sz="1200" dirty="0" err="1"/>
              <a:t>knowledge</a:t>
            </a:r>
            <a:r>
              <a:rPr lang="fr-FR" sz="1200" dirty="0"/>
              <a:t> and </a:t>
            </a:r>
            <a:r>
              <a:rPr lang="fr-FR" sz="1200" dirty="0" err="1"/>
              <a:t>appreciate</a:t>
            </a:r>
            <a:r>
              <a:rPr lang="fr-FR" sz="1200" dirty="0"/>
              <a:t> the </a:t>
            </a:r>
            <a:r>
              <a:rPr lang="fr-FR" sz="1200" dirty="0" err="1"/>
              <a:t>effect</a:t>
            </a:r>
            <a:r>
              <a:rPr lang="fr-FR" sz="1200" dirty="0"/>
              <a:t> of an  </a:t>
            </a:r>
            <a:r>
              <a:rPr lang="fr-FR" sz="1200" dirty="0" err="1"/>
              <a:t>injunction</a:t>
            </a:r>
            <a:r>
              <a:rPr lang="fr-FR" sz="1200" dirty="0"/>
              <a:t>. E.g.</a:t>
            </a:r>
            <a:r>
              <a:rPr lang="en-GB" b="1" dirty="0"/>
              <a:t> </a:t>
            </a:r>
            <a:r>
              <a:rPr lang="en-GB" dirty="0"/>
              <a:t>smoking or self-neglect  </a:t>
            </a:r>
            <a:r>
              <a:rPr lang="fr-FR" sz="1200" dirty="0"/>
              <a:t>LB Croydon v CD 2019 </a:t>
            </a:r>
          </a:p>
          <a:p>
            <a:r>
              <a:rPr lang="fr-FR" sz="1200" dirty="0"/>
              <a:t>Civil </a:t>
            </a:r>
            <a:r>
              <a:rPr lang="fr-FR" sz="1200" dirty="0" err="1"/>
              <a:t>Procedure</a:t>
            </a:r>
            <a:r>
              <a:rPr lang="fr-FR" sz="1200" dirty="0"/>
              <a:t> Rules 1998 </a:t>
            </a:r>
            <a:r>
              <a:rPr lang="fr-FR" sz="1200" dirty="0" err="1"/>
              <a:t>apply</a:t>
            </a:r>
            <a:r>
              <a:rPr lang="fr-FR" sz="1200" dirty="0"/>
              <a:t> for applications and </a:t>
            </a:r>
            <a:r>
              <a:rPr lang="fr-FR" sz="1200" dirty="0" err="1"/>
              <a:t>costs</a:t>
            </a:r>
            <a:endParaRPr lang="en-GB" dirty="0"/>
          </a:p>
          <a:p>
            <a:endParaRPr lang="en-GB" dirty="0"/>
          </a:p>
        </p:txBody>
      </p:sp>
      <p:sp>
        <p:nvSpPr>
          <p:cNvPr id="4" name="Slide Number Placeholder 3">
            <a:extLst>
              <a:ext uri="{FF2B5EF4-FFF2-40B4-BE49-F238E27FC236}">
                <a16:creationId xmlns:a16="http://schemas.microsoft.com/office/drawing/2014/main" id="{2458F511-3B1B-A636-008D-3A0D4CD49BA4}"/>
              </a:ext>
            </a:extLst>
          </p:cNvPr>
          <p:cNvSpPr>
            <a:spLocks noGrp="1"/>
          </p:cNvSpPr>
          <p:nvPr>
            <p:ph type="sldNum" sz="quarter" idx="5"/>
          </p:nvPr>
        </p:nvSpPr>
        <p:spPr/>
        <p:txBody>
          <a:bodyPr/>
          <a:lstStyle/>
          <a:p>
            <a:fld id="{26DDF766-D14F-467C-8111-7DA9FE05E267}" type="slidenum">
              <a:rPr lang="en-GB" smtClean="0"/>
              <a:t>13</a:t>
            </a:fld>
            <a:endParaRPr lang="en-GB"/>
          </a:p>
        </p:txBody>
      </p:sp>
    </p:spTree>
    <p:extLst>
      <p:ext uri="{BB962C8B-B14F-4D97-AF65-F5344CB8AC3E}">
        <p14:creationId xmlns:p14="http://schemas.microsoft.com/office/powerpoint/2010/main" val="25119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public body joined </a:t>
            </a:r>
            <a:r>
              <a:rPr lang="en-GB" dirty="0" err="1"/>
              <a:t>jn</a:t>
            </a:r>
            <a:r>
              <a:rPr lang="en-GB" dirty="0"/>
              <a:t> proceedings – application supported by evidence – ONE STATEMENT</a:t>
            </a:r>
          </a:p>
          <a:p>
            <a:r>
              <a:rPr lang="en-GB" dirty="0"/>
              <a:t>Recital = details of the case not included as part of the Order</a:t>
            </a:r>
          </a:p>
          <a:p>
            <a:r>
              <a:rPr lang="en-GB" dirty="0"/>
              <a:t>Mazhar v Birmingham Community Healthcare Foundation NHS Trust &amp; Ors [2020] EWCA </a:t>
            </a:r>
            <a:r>
              <a:rPr lang="en-GB" dirty="0" err="1"/>
              <a:t>Civ</a:t>
            </a:r>
            <a:r>
              <a:rPr lang="en-GB" dirty="0"/>
              <a:t> 1377 see guidance on ex </a:t>
            </a:r>
            <a:r>
              <a:rPr lang="en-GB" dirty="0" err="1"/>
              <a:t>parte</a:t>
            </a:r>
            <a:r>
              <a:rPr lang="en-GB" dirty="0"/>
              <a:t> hearings before the CoP (39 Essex Chambers) also guidance from OS in Surrey Police v PC</a:t>
            </a:r>
          </a:p>
        </p:txBody>
      </p:sp>
      <p:sp>
        <p:nvSpPr>
          <p:cNvPr id="4" name="Slide Number Placeholder 3"/>
          <p:cNvSpPr>
            <a:spLocks noGrp="1"/>
          </p:cNvSpPr>
          <p:nvPr>
            <p:ph type="sldNum" sz="quarter" idx="5"/>
          </p:nvPr>
        </p:nvSpPr>
        <p:spPr/>
        <p:txBody>
          <a:bodyPr/>
          <a:lstStyle/>
          <a:p>
            <a:fld id="{26DDF766-D14F-467C-8111-7DA9FE05E267}" type="slidenum">
              <a:rPr lang="en-GB" smtClean="0"/>
              <a:t>14</a:t>
            </a:fld>
            <a:endParaRPr lang="en-GB"/>
          </a:p>
        </p:txBody>
      </p:sp>
    </p:spTree>
    <p:extLst>
      <p:ext uri="{BB962C8B-B14F-4D97-AF65-F5344CB8AC3E}">
        <p14:creationId xmlns:p14="http://schemas.microsoft.com/office/powerpoint/2010/main" val="189397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S44 SAR when there is</a:t>
            </a:r>
            <a:r>
              <a:rPr lang="en-GB" i="1" dirty="0"/>
              <a:t> a </a:t>
            </a:r>
            <a:r>
              <a:rPr lang="en-GB" b="1" i="1" dirty="0"/>
              <a:t>reasonable cause for concern about how partner agencies worked together to safeguard an adult with care and support needs and adult has died or suffered abuse/neglect</a:t>
            </a:r>
          </a:p>
          <a:p>
            <a:r>
              <a:rPr lang="en-GB" i="0" dirty="0"/>
              <a:t>National analyses of SARs – covering issues such as financial abuse, ASE, cuckooing, care refusal, alcohol misuse, self neglect, conflict with professionals, amputation refusal, self-discharge, smoking, personality disorder</a:t>
            </a:r>
          </a:p>
          <a:p>
            <a:r>
              <a:rPr lang="en-GB" i="0" dirty="0"/>
              <a:t>Central focus on LEGAL LITERACY (knowledge of the law and ability to weigh up most appropriate pathway.(Braye/Preston Shoot 2016) ONLY 16% of SARs in research mentioned IJ as part of it review – maybe it was not relevant but might also be that insufficient knowledge amongst MA group</a:t>
            </a:r>
          </a:p>
          <a:p>
            <a:r>
              <a:rPr lang="en-GB" i="0" dirty="0"/>
              <a:t>Research focussed on IJ – 3 clusters</a:t>
            </a:r>
          </a:p>
        </p:txBody>
      </p:sp>
      <p:sp>
        <p:nvSpPr>
          <p:cNvPr id="4" name="Slide Number Placeholder 3"/>
          <p:cNvSpPr>
            <a:spLocks noGrp="1"/>
          </p:cNvSpPr>
          <p:nvPr>
            <p:ph type="sldNum" sz="quarter" idx="5"/>
          </p:nvPr>
        </p:nvSpPr>
        <p:spPr/>
        <p:txBody>
          <a:bodyPr/>
          <a:lstStyle/>
          <a:p>
            <a:fld id="{26DDF766-D14F-467C-8111-7DA9FE05E267}" type="slidenum">
              <a:rPr lang="en-GB" smtClean="0"/>
              <a:t>15</a:t>
            </a:fld>
            <a:endParaRPr lang="en-GB"/>
          </a:p>
        </p:txBody>
      </p:sp>
    </p:spTree>
    <p:extLst>
      <p:ext uri="{BB962C8B-B14F-4D97-AF65-F5344CB8AC3E}">
        <p14:creationId xmlns:p14="http://schemas.microsoft.com/office/powerpoint/2010/main" val="32472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33FB7-F24E-21FD-8DC9-0ECBE33C0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CFAA2-4DA5-5B42-C1A7-F512B348C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EB3FF-E2D9-4BE1-4235-438FC6E3C87C}"/>
              </a:ext>
            </a:extLst>
          </p:cNvPr>
          <p:cNvSpPr>
            <a:spLocks noGrp="1"/>
          </p:cNvSpPr>
          <p:nvPr>
            <p:ph type="body" idx="1"/>
          </p:nvPr>
        </p:nvSpPr>
        <p:spPr/>
        <p:txBody>
          <a:bodyPr/>
          <a:lstStyle/>
          <a:p>
            <a:r>
              <a:rPr lang="en-GB" i="0" dirty="0"/>
              <a:t>Could IJ have offered a remedy for malign influences impeding choice? Are there individuals against whom injunctive relief might be effective and where statutory interventions have failed?</a:t>
            </a:r>
          </a:p>
          <a:p>
            <a:r>
              <a:rPr lang="en-GB" i="0" dirty="0"/>
              <a:t>Discuss Molly ASE – chronic case of ASE forced drug use, coercion to control behaviour leading to undue influence – IJ considered but rejected on basis that ‘court would only be able to impose safe accommodation … and this was not available locally’ Did not consider inunctions against third parties (</a:t>
            </a:r>
            <a:r>
              <a:rPr lang="en-GB" i="0" dirty="0" err="1"/>
              <a:t>eg</a:t>
            </a:r>
            <a:r>
              <a:rPr lang="en-GB" i="0" dirty="0"/>
              <a:t> as in FD) … advice not challenged with suggested alternative orders</a:t>
            </a:r>
          </a:p>
        </p:txBody>
      </p:sp>
      <p:sp>
        <p:nvSpPr>
          <p:cNvPr id="4" name="Slide Number Placeholder 3">
            <a:extLst>
              <a:ext uri="{FF2B5EF4-FFF2-40B4-BE49-F238E27FC236}">
                <a16:creationId xmlns:a16="http://schemas.microsoft.com/office/drawing/2014/main" id="{79696533-8A4B-6BBE-CBF5-CEA10BF73807}"/>
              </a:ext>
            </a:extLst>
          </p:cNvPr>
          <p:cNvSpPr>
            <a:spLocks noGrp="1"/>
          </p:cNvSpPr>
          <p:nvPr>
            <p:ph type="sldNum" sz="quarter" idx="5"/>
          </p:nvPr>
        </p:nvSpPr>
        <p:spPr/>
        <p:txBody>
          <a:bodyPr/>
          <a:lstStyle/>
          <a:p>
            <a:fld id="{26DDF766-D14F-467C-8111-7DA9FE05E267}" type="slidenum">
              <a:rPr lang="en-GB" smtClean="0"/>
              <a:t>16</a:t>
            </a:fld>
            <a:endParaRPr lang="en-GB"/>
          </a:p>
        </p:txBody>
      </p:sp>
    </p:spTree>
    <p:extLst>
      <p:ext uri="{BB962C8B-B14F-4D97-AF65-F5344CB8AC3E}">
        <p14:creationId xmlns:p14="http://schemas.microsoft.com/office/powerpoint/2010/main" val="80734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526D7-AF31-498B-AE96-C04302BF7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181FD-9517-7BEE-B11A-377792122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272D2-1596-0960-8EFF-C285EC702823}"/>
              </a:ext>
            </a:extLst>
          </p:cNvPr>
          <p:cNvSpPr>
            <a:spLocks noGrp="1"/>
          </p:cNvSpPr>
          <p:nvPr>
            <p:ph type="body" idx="1"/>
          </p:nvPr>
        </p:nvSpPr>
        <p:spPr/>
        <p:txBody>
          <a:bodyPr/>
          <a:lstStyle/>
          <a:p>
            <a:r>
              <a:rPr lang="en-GB" i="0" dirty="0"/>
              <a:t>Others= drug gangs, street drinkers</a:t>
            </a:r>
          </a:p>
          <a:p>
            <a:r>
              <a:rPr lang="en-GB" i="0" dirty="0"/>
              <a:t>Consent or lack of consent due to UNDUE INFLUENCE?</a:t>
            </a:r>
          </a:p>
          <a:p>
            <a:r>
              <a:rPr lang="en-GB" i="0" dirty="0"/>
              <a:t>Should IJ be considered where other interventions/stat schemes are unavailable or unsuccessful?</a:t>
            </a:r>
          </a:p>
        </p:txBody>
      </p:sp>
      <p:sp>
        <p:nvSpPr>
          <p:cNvPr id="4" name="Slide Number Placeholder 3">
            <a:extLst>
              <a:ext uri="{FF2B5EF4-FFF2-40B4-BE49-F238E27FC236}">
                <a16:creationId xmlns:a16="http://schemas.microsoft.com/office/drawing/2014/main" id="{1F22A058-91F8-5BAD-1B60-3BC2A72A930C}"/>
              </a:ext>
            </a:extLst>
          </p:cNvPr>
          <p:cNvSpPr>
            <a:spLocks noGrp="1"/>
          </p:cNvSpPr>
          <p:nvPr>
            <p:ph type="sldNum" sz="quarter" idx="5"/>
          </p:nvPr>
        </p:nvSpPr>
        <p:spPr/>
        <p:txBody>
          <a:bodyPr/>
          <a:lstStyle/>
          <a:p>
            <a:fld id="{26DDF766-D14F-467C-8111-7DA9FE05E267}" type="slidenum">
              <a:rPr lang="en-GB" smtClean="0"/>
              <a:t>17</a:t>
            </a:fld>
            <a:endParaRPr lang="en-GB"/>
          </a:p>
        </p:txBody>
      </p:sp>
    </p:spTree>
    <p:extLst>
      <p:ext uri="{BB962C8B-B14F-4D97-AF65-F5344CB8AC3E}">
        <p14:creationId xmlns:p14="http://schemas.microsoft.com/office/powerpoint/2010/main" val="271202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BA93-D0A7-6567-625C-EB64A0991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D3E7D-3661-7B68-3B7F-8D20925EA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2D6EE-CECC-3C29-1149-CFC4A1D8905F}"/>
              </a:ext>
            </a:extLst>
          </p:cNvPr>
          <p:cNvSpPr>
            <a:spLocks noGrp="1"/>
          </p:cNvSpPr>
          <p:nvPr>
            <p:ph type="body" idx="1"/>
          </p:nvPr>
        </p:nvSpPr>
        <p:spPr/>
        <p:txBody>
          <a:bodyPr/>
          <a:lstStyle/>
          <a:p>
            <a:r>
              <a:rPr lang="en-GB" i="0" dirty="0"/>
              <a:t>IJ pathway inappropriate where no relational factors such as coercion, duress or abuse.</a:t>
            </a:r>
          </a:p>
          <a:p>
            <a:r>
              <a:rPr lang="en-GB" i="0" dirty="0"/>
              <a:t>NHS teams should consider own legal advice for pathways and potential interventions rather than relying on ASC and local authority not just an issue of legal literacy …training, escalation policy and professional curiosity</a:t>
            </a:r>
          </a:p>
        </p:txBody>
      </p:sp>
      <p:sp>
        <p:nvSpPr>
          <p:cNvPr id="4" name="Slide Number Placeholder 3">
            <a:extLst>
              <a:ext uri="{FF2B5EF4-FFF2-40B4-BE49-F238E27FC236}">
                <a16:creationId xmlns:a16="http://schemas.microsoft.com/office/drawing/2014/main" id="{8DA18A46-D490-8E65-6967-CB4A02B0BC00}"/>
              </a:ext>
            </a:extLst>
          </p:cNvPr>
          <p:cNvSpPr>
            <a:spLocks noGrp="1"/>
          </p:cNvSpPr>
          <p:nvPr>
            <p:ph type="sldNum" sz="quarter" idx="5"/>
          </p:nvPr>
        </p:nvSpPr>
        <p:spPr/>
        <p:txBody>
          <a:bodyPr/>
          <a:lstStyle/>
          <a:p>
            <a:fld id="{26DDF766-D14F-467C-8111-7DA9FE05E267}" type="slidenum">
              <a:rPr lang="en-GB" smtClean="0"/>
              <a:t>18</a:t>
            </a:fld>
            <a:endParaRPr lang="en-GB"/>
          </a:p>
        </p:txBody>
      </p:sp>
    </p:spTree>
    <p:extLst>
      <p:ext uri="{BB962C8B-B14F-4D97-AF65-F5344CB8AC3E}">
        <p14:creationId xmlns:p14="http://schemas.microsoft.com/office/powerpoint/2010/main" val="134660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measure is not disproportionate merely because a less intrusive option could have been chosen!  Emergency cases to prevent a real and immediate risk and it </a:t>
            </a:r>
            <a:r>
              <a:rPr lang="en-GB" b="1" dirty="0"/>
              <a:t>would be counterproductive to test every alternative</a:t>
            </a:r>
            <a:r>
              <a:rPr lang="en-GB" dirty="0"/>
              <a:t> (Z and </a:t>
            </a:r>
            <a:r>
              <a:rPr lang="en-GB" dirty="0" err="1"/>
              <a:t>oths</a:t>
            </a:r>
            <a:r>
              <a:rPr lang="en-GB" dirty="0"/>
              <a:t> v UK 2001) failing to protect children from neglect(breach of Art 3)</a:t>
            </a:r>
          </a:p>
          <a:p>
            <a:r>
              <a:rPr lang="en-GB" dirty="0"/>
              <a:t>Most likely to be considered in the chronic, complex cases where many other strategies have been tried and failed</a:t>
            </a:r>
          </a:p>
          <a:p>
            <a:r>
              <a:rPr lang="en-GB" dirty="0"/>
              <a:t>In some cases there may even be an obligation to consider such a remedy under a local authority’s duty  to comply with HRA 1998. </a:t>
            </a:r>
          </a:p>
        </p:txBody>
      </p:sp>
      <p:sp>
        <p:nvSpPr>
          <p:cNvPr id="4" name="Slide Number Placeholder 3"/>
          <p:cNvSpPr>
            <a:spLocks noGrp="1"/>
          </p:cNvSpPr>
          <p:nvPr>
            <p:ph type="sldNum" sz="quarter" idx="5"/>
          </p:nvPr>
        </p:nvSpPr>
        <p:spPr/>
        <p:txBody>
          <a:bodyPr/>
          <a:lstStyle/>
          <a:p>
            <a:fld id="{26DDF766-D14F-467C-8111-7DA9FE05E267}" type="slidenum">
              <a:rPr lang="en-GB" smtClean="0"/>
              <a:t>19</a:t>
            </a:fld>
            <a:endParaRPr lang="en-GB"/>
          </a:p>
        </p:txBody>
      </p:sp>
    </p:spTree>
    <p:extLst>
      <p:ext uri="{BB962C8B-B14F-4D97-AF65-F5344CB8AC3E}">
        <p14:creationId xmlns:p14="http://schemas.microsoft.com/office/powerpoint/2010/main" val="17818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Poll Title: Do not modify the notes in this section to avoid tampering with the Poll Everywhere activity.
More info at polleverywhere.com/support
How would you rate your knowledge and understanding of the Inherent Jurisdiction of the High Court?
https://www.polleverywhere.com/multiple_choice_polls/gVAIldaIjjNLtqya0WVlE?state=opened&amp;flow=Default&amp;onscreen=persist</a:t>
            </a:r>
          </a:p>
        </p:txBody>
      </p:sp>
      <p:sp>
        <p:nvSpPr>
          <p:cNvPr id="4" name="Slide Number Placeholder 3"/>
          <p:cNvSpPr>
            <a:spLocks noGrp="1"/>
          </p:cNvSpPr>
          <p:nvPr>
            <p:ph type="sldNum" sz="quarter" idx="5"/>
          </p:nvPr>
        </p:nvSpPr>
        <p:spPr/>
        <p:txBody>
          <a:bodyPr/>
          <a:lstStyle/>
          <a:p>
            <a:fld id="{26DDF766-D14F-467C-8111-7DA9FE05E267}" type="slidenum">
              <a:rPr lang="en-GB" smtClean="0"/>
              <a:t>2</a:t>
            </a:fld>
            <a:endParaRPr lang="en-GB"/>
          </a:p>
        </p:txBody>
      </p:sp>
      <p:sp>
        <p:nvSpPr>
          <p:cNvPr id="5" name="TextBox 4">
            <a:extLst>
              <a:ext uri="{FF2B5EF4-FFF2-40B4-BE49-F238E27FC236}">
                <a16:creationId xmlns:a16="http://schemas.microsoft.com/office/drawing/2014/main" id="{BE7EFA7C-6FCC-C175-029B-17C1D1F87289}"/>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78404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Cannot attend to every complexity that arise and there are dangers in over optimism of what IJ can provide</a:t>
            </a:r>
          </a:p>
        </p:txBody>
      </p:sp>
      <p:sp>
        <p:nvSpPr>
          <p:cNvPr id="4" name="Slide Number Placeholder 3"/>
          <p:cNvSpPr>
            <a:spLocks noGrp="1"/>
          </p:cNvSpPr>
          <p:nvPr>
            <p:ph type="sldNum" sz="quarter" idx="5"/>
          </p:nvPr>
        </p:nvSpPr>
        <p:spPr/>
        <p:txBody>
          <a:bodyPr/>
          <a:lstStyle/>
          <a:p>
            <a:fld id="{26DDF766-D14F-467C-8111-7DA9FE05E267}" type="slidenum">
              <a:rPr lang="en-GB" smtClean="0"/>
              <a:t>20</a:t>
            </a:fld>
            <a:endParaRPr lang="en-GB"/>
          </a:p>
        </p:txBody>
      </p:sp>
    </p:spTree>
    <p:extLst>
      <p:ext uri="{BB962C8B-B14F-4D97-AF65-F5344CB8AC3E}">
        <p14:creationId xmlns:p14="http://schemas.microsoft.com/office/powerpoint/2010/main" val="402172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Webinar in 2 parts – 1.  nature of the IJ and 2. Its links with legal literacy in SARs</a:t>
            </a:r>
          </a:p>
          <a:p>
            <a:r>
              <a:rPr lang="en-GB" dirty="0"/>
              <a:t>Many decisions previously subject to IJ are now taken by the Court of Protection under the MCA for those unable to make decisions as a result of incapacity relating to impairment, disturbance in functioning of mind or brain</a:t>
            </a:r>
          </a:p>
          <a:p>
            <a:r>
              <a:rPr lang="en-GB" dirty="0"/>
              <a:t>Note use of language ‘adults who are in some way vulnerable …’ </a:t>
            </a:r>
            <a:r>
              <a:rPr lang="en-GB" b="1" dirty="0"/>
              <a:t>not adults at risk as </a:t>
            </a:r>
            <a:r>
              <a:rPr lang="en-GB" dirty="0"/>
              <a:t>per Care Act 2014</a:t>
            </a:r>
          </a:p>
          <a:p>
            <a:r>
              <a:rPr lang="en-GB" dirty="0"/>
              <a:t>Developed to protect a wider category of VAs whose decision-making autonomy is impaired but is recognised as having capacity under MCA(Kong &amp; Ruck Keene,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Still existed where other legislation leaves gaps. </a:t>
            </a:r>
            <a:r>
              <a:rPr lang="en-GB" sz="1200" dirty="0" err="1"/>
              <a:t>Eg</a:t>
            </a:r>
            <a:r>
              <a:rPr lang="en-GB" sz="1200" dirty="0"/>
              <a:t> MCA 2005 s 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Scope = Applies to children and British nationals overseas</a:t>
            </a:r>
          </a:p>
          <a:p>
            <a:endParaRPr lang="en-GB" dirty="0"/>
          </a:p>
        </p:txBody>
      </p:sp>
      <p:sp>
        <p:nvSpPr>
          <p:cNvPr id="4" name="Slide Number Placeholder 3"/>
          <p:cNvSpPr>
            <a:spLocks noGrp="1"/>
          </p:cNvSpPr>
          <p:nvPr>
            <p:ph type="sldNum" sz="quarter" idx="5"/>
          </p:nvPr>
        </p:nvSpPr>
        <p:spPr/>
        <p:txBody>
          <a:bodyPr/>
          <a:lstStyle/>
          <a:p>
            <a:fld id="{26DDF766-D14F-467C-8111-7DA9FE05E267}" type="slidenum">
              <a:rPr lang="en-GB" smtClean="0"/>
              <a:t>3</a:t>
            </a:fld>
            <a:endParaRPr lang="en-GB"/>
          </a:p>
        </p:txBody>
      </p:sp>
    </p:spTree>
    <p:extLst>
      <p:ext uri="{BB962C8B-B14F-4D97-AF65-F5344CB8AC3E}">
        <p14:creationId xmlns:p14="http://schemas.microsoft.com/office/powerpoint/2010/main" val="16458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it as a result of an </a:t>
            </a:r>
            <a:r>
              <a:rPr lang="en-GB" b="1" dirty="0"/>
              <a:t>impairment, disturbance in the functioning of mind or brain</a:t>
            </a:r>
            <a:r>
              <a:rPr lang="en-GB" dirty="0"/>
              <a:t>’ or because of an </a:t>
            </a:r>
            <a:r>
              <a:rPr lang="en-GB" b="1" dirty="0"/>
              <a:t>adverse influence</a:t>
            </a:r>
            <a:r>
              <a:rPr lang="en-GB" dirty="0"/>
              <a:t>? This will  determine whether they are within scope of MCA or not. Mention similarities to CCB</a:t>
            </a:r>
          </a:p>
          <a:p>
            <a:r>
              <a:rPr lang="en-GB" dirty="0"/>
              <a:t>Can they grasp whether the other person has </a:t>
            </a:r>
            <a:r>
              <a:rPr lang="en-GB" b="1" dirty="0"/>
              <a:t>interests contrary to their own</a:t>
            </a:r>
            <a:r>
              <a:rPr lang="en-GB" dirty="0"/>
              <a:t>?  If they cannot, is this is due to a mental impairment? If the answer is that they CAN grasp this then MCA unlikely to apply.  If not, then ‘best interests’ approach to help make the decision.</a:t>
            </a:r>
          </a:p>
          <a:p>
            <a:r>
              <a:rPr lang="en-GB" dirty="0"/>
              <a:t>Discuss ‘unwise decisions’ </a:t>
            </a:r>
            <a:r>
              <a:rPr lang="en-GB" b="1" dirty="0"/>
              <a:t>‘a person not to be treated as unable to make a decision merely because he makes an unwise/risky decision…’ </a:t>
            </a:r>
            <a:r>
              <a:rPr lang="en-GB" dirty="0"/>
              <a:t>RE FD as an example but discuss later </a:t>
            </a:r>
          </a:p>
          <a:p>
            <a:r>
              <a:rPr lang="en-GB" dirty="0"/>
              <a:t>Uses of the IJ have ranged from marriage, contraception, sterilisation, controlling and coercive behaviour, dysfunctional family relationships, ASE,CSE</a:t>
            </a:r>
          </a:p>
        </p:txBody>
      </p:sp>
      <p:sp>
        <p:nvSpPr>
          <p:cNvPr id="4" name="Slide Number Placeholder 3"/>
          <p:cNvSpPr>
            <a:spLocks noGrp="1"/>
          </p:cNvSpPr>
          <p:nvPr>
            <p:ph type="sldNum" sz="quarter" idx="5"/>
          </p:nvPr>
        </p:nvSpPr>
        <p:spPr/>
        <p:txBody>
          <a:bodyPr/>
          <a:lstStyle/>
          <a:p>
            <a:fld id="{26DDF766-D14F-467C-8111-7DA9FE05E267}" type="slidenum">
              <a:rPr lang="en-GB" smtClean="0"/>
              <a:t>4</a:t>
            </a:fld>
            <a:endParaRPr lang="en-GB"/>
          </a:p>
        </p:txBody>
      </p:sp>
    </p:spTree>
    <p:extLst>
      <p:ext uri="{BB962C8B-B14F-4D97-AF65-F5344CB8AC3E}">
        <p14:creationId xmlns:p14="http://schemas.microsoft.com/office/powerpoint/2010/main" val="33725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Jehovah witness case – 34 weeks pregnant in car crash her mother was a JW but daughter was not  - before losing consciousness in hospital spent time with mother following which she told doctors she did not wish a blood transfusion. CA found that in all the circumstances she lacked the capacity to make a decision re blood transfusion </a:t>
            </a:r>
            <a:r>
              <a:rPr lang="en-GB" dirty="0" err="1"/>
              <a:t>ie</a:t>
            </a:r>
            <a:r>
              <a:rPr lang="en-GB" dirty="0"/>
              <a:t> even if she had been conscious – due to the ‘adverse influence’ of her mother OVERBEARING INFLUENCE</a:t>
            </a:r>
          </a:p>
        </p:txBody>
      </p:sp>
      <p:sp>
        <p:nvSpPr>
          <p:cNvPr id="4" name="Slide Number Placeholder 3"/>
          <p:cNvSpPr>
            <a:spLocks noGrp="1"/>
          </p:cNvSpPr>
          <p:nvPr>
            <p:ph type="sldNum" sz="quarter" idx="5"/>
          </p:nvPr>
        </p:nvSpPr>
        <p:spPr/>
        <p:txBody>
          <a:bodyPr/>
          <a:lstStyle/>
          <a:p>
            <a:fld id="{26DDF766-D14F-467C-8111-7DA9FE05E267}" type="slidenum">
              <a:rPr lang="en-GB" smtClean="0"/>
              <a:t>5</a:t>
            </a:fld>
            <a:endParaRPr lang="en-GB"/>
          </a:p>
        </p:txBody>
      </p:sp>
    </p:spTree>
    <p:extLst>
      <p:ext uri="{BB962C8B-B14F-4D97-AF65-F5344CB8AC3E}">
        <p14:creationId xmlns:p14="http://schemas.microsoft.com/office/powerpoint/2010/main" val="243906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SA – young female user of BSL &amp; mild LD/capacity to marry/arranged marriage on condition of returning to UK/welfare checks in Pakistan/legal undertakings by family to allow her home/POA attached</a:t>
            </a:r>
          </a:p>
          <a:p>
            <a:r>
              <a:rPr lang="en-GB" dirty="0"/>
              <a:t>Later endorsed in LA v DL &amp; </a:t>
            </a:r>
            <a:r>
              <a:rPr lang="en-GB" dirty="0" err="1"/>
              <a:t>oths</a:t>
            </a:r>
            <a:endParaRPr lang="en-GB" dirty="0"/>
          </a:p>
        </p:txBody>
      </p:sp>
      <p:sp>
        <p:nvSpPr>
          <p:cNvPr id="4" name="Slide Number Placeholder 3"/>
          <p:cNvSpPr>
            <a:spLocks noGrp="1"/>
          </p:cNvSpPr>
          <p:nvPr>
            <p:ph type="sldNum" sz="quarter" idx="5"/>
          </p:nvPr>
        </p:nvSpPr>
        <p:spPr/>
        <p:txBody>
          <a:bodyPr/>
          <a:lstStyle/>
          <a:p>
            <a:fld id="{26DDF766-D14F-467C-8111-7DA9FE05E267}" type="slidenum">
              <a:rPr lang="en-GB" smtClean="0"/>
              <a:t>6</a:t>
            </a:fld>
            <a:endParaRPr lang="en-GB"/>
          </a:p>
        </p:txBody>
      </p:sp>
    </p:spTree>
    <p:extLst>
      <p:ext uri="{BB962C8B-B14F-4D97-AF65-F5344CB8AC3E}">
        <p14:creationId xmlns:p14="http://schemas.microsoft.com/office/powerpoint/2010/main" val="255741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MCA, ASBO, ASB injunction – had been unsuccessful or were not applicable in the circumstances</a:t>
            </a:r>
          </a:p>
          <a:p>
            <a:r>
              <a:rPr lang="en-GB" dirty="0"/>
              <a:t>Adult son threatening elderly parents, preventing contact with friends &amp; family, coercion to transfer family home, move into care home, orders to care staff, refusing access to HSC professionals, interfering with care and support, aggressive to support staff</a:t>
            </a:r>
          </a:p>
          <a:p>
            <a:r>
              <a:rPr lang="en-GB" dirty="0"/>
              <a:t>Parents both had capacity to decide to have contact with son and where to live and wished to preserve their relationship with son but to their detriment. “The influence of close relatives may be subtle, insidious, pervasive and powerful.” </a:t>
            </a:r>
            <a:r>
              <a:rPr lang="en-GB" sz="1200" dirty="0"/>
              <a:t>Following an appeal which was rejected, the court confirmed that the ‘great safety net’ still existed.</a:t>
            </a:r>
            <a:endParaRPr lang="en-GB" dirty="0"/>
          </a:p>
        </p:txBody>
      </p:sp>
      <p:sp>
        <p:nvSpPr>
          <p:cNvPr id="4" name="Slide Number Placeholder 3"/>
          <p:cNvSpPr>
            <a:spLocks noGrp="1"/>
          </p:cNvSpPr>
          <p:nvPr>
            <p:ph type="sldNum" sz="quarter" idx="5"/>
          </p:nvPr>
        </p:nvSpPr>
        <p:spPr/>
        <p:txBody>
          <a:bodyPr/>
          <a:lstStyle/>
          <a:p>
            <a:fld id="{26DDF766-D14F-467C-8111-7DA9FE05E267}" type="slidenum">
              <a:rPr lang="en-GB" smtClean="0"/>
              <a:t>7</a:t>
            </a:fld>
            <a:endParaRPr lang="en-GB"/>
          </a:p>
        </p:txBody>
      </p:sp>
    </p:spTree>
    <p:extLst>
      <p:ext uri="{BB962C8B-B14F-4D97-AF65-F5344CB8AC3E}">
        <p14:creationId xmlns:p14="http://schemas.microsoft.com/office/powerpoint/2010/main" val="41125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Wardship proceedings – FD was a child with LD exploited by male partner GH and AD(father)  forced to take drugs suffered violence by cutting and both stole money from her.  FD was scared of both men. </a:t>
            </a:r>
          </a:p>
          <a:p>
            <a:r>
              <a:rPr lang="en-GB" dirty="0"/>
              <a:t>Injunctions in place against GH &amp; AD until 18</a:t>
            </a:r>
            <a:r>
              <a:rPr lang="en-GB" baseline="30000" dirty="0"/>
              <a:t>th</a:t>
            </a:r>
            <a:r>
              <a:rPr lang="en-GB" dirty="0"/>
              <a:t> birthday – CoP need to decide whether to continue with injunction – fresh capacity assessment for FD and Psych concluded that </a:t>
            </a:r>
            <a:r>
              <a:rPr lang="en-GB" b="1" dirty="0"/>
              <a:t>she did have capacity </a:t>
            </a:r>
            <a:r>
              <a:rPr lang="en-GB" dirty="0"/>
              <a:t>to conduct proceedings, where to live, and have a relationship but was nevertheless vulnerable and susceptible to malign influences by GH and AD – court accepted it had power to continue the injunctions against GH AD – but </a:t>
            </a:r>
            <a:r>
              <a:rPr lang="en-GB" b="1" dirty="0"/>
              <a:t>not to attach a power of arrest </a:t>
            </a:r>
            <a:r>
              <a:rPr lang="en-GB" dirty="0"/>
              <a:t>and enforcement would need to rely of committal for contempt of court.  Very similar to circumstances of MOLLY SAR </a:t>
            </a:r>
            <a:r>
              <a:rPr lang="en-GB" dirty="0" err="1"/>
              <a:t>Teeswide</a:t>
            </a:r>
            <a:endParaRPr lang="en-GB" dirty="0"/>
          </a:p>
          <a:p>
            <a:r>
              <a:rPr lang="en-GB" dirty="0"/>
              <a:t>(Also, Birmingham CC v Riaz and others 2014 (CSE case involving a 17 year old female) , but note criticism of the use of high court powers by the judge due to the availability of similar injunctions through other courts and whether he had fully considered the ECHR)</a:t>
            </a:r>
          </a:p>
        </p:txBody>
      </p:sp>
      <p:sp>
        <p:nvSpPr>
          <p:cNvPr id="4" name="Slide Number Placeholder 3"/>
          <p:cNvSpPr>
            <a:spLocks noGrp="1"/>
          </p:cNvSpPr>
          <p:nvPr>
            <p:ph type="sldNum" sz="quarter" idx="5"/>
          </p:nvPr>
        </p:nvSpPr>
        <p:spPr/>
        <p:txBody>
          <a:bodyPr/>
          <a:lstStyle/>
          <a:p>
            <a:fld id="{26DDF766-D14F-467C-8111-7DA9FE05E267}" type="slidenum">
              <a:rPr lang="en-GB" smtClean="0"/>
              <a:t>8</a:t>
            </a:fld>
            <a:endParaRPr lang="en-GB"/>
          </a:p>
        </p:txBody>
      </p:sp>
    </p:spTree>
    <p:extLst>
      <p:ext uri="{BB962C8B-B14F-4D97-AF65-F5344CB8AC3E}">
        <p14:creationId xmlns:p14="http://schemas.microsoft.com/office/powerpoint/2010/main" val="351769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Adult must be able to understand the nature and purpose of the injunction and appreciate its effects </a:t>
            </a:r>
          </a:p>
          <a:p>
            <a:r>
              <a:rPr lang="en-GB" b="0" dirty="0"/>
              <a:t>Examples – prevent contact between A and B but </a:t>
            </a:r>
            <a:r>
              <a:rPr lang="en-GB" b="1" dirty="0"/>
              <a:t>using it against the person themselves </a:t>
            </a:r>
            <a:r>
              <a:rPr lang="en-GB" b="0" dirty="0"/>
              <a:t>without third party involvement is very close to misuse and breach of ECHR rights</a:t>
            </a:r>
          </a:p>
          <a:p>
            <a:r>
              <a:rPr lang="en-GB" b="1" dirty="0"/>
              <a:t>Must not improperly impose jurisdiction to reverse outcome of a statutory scheme</a:t>
            </a:r>
          </a:p>
          <a:p>
            <a:r>
              <a:rPr lang="en-GB" dirty="0"/>
              <a:t>Marriage to VA with LD not recognised in UK or overseas – (MCA only has jurisdiction to make declaration in UK) XCC v AA &amp; Anor EWHC 2012</a:t>
            </a:r>
          </a:p>
          <a:p>
            <a:r>
              <a:rPr lang="en-GB" dirty="0"/>
              <a:t>GSST SLAM v  R person likely to lose capacity in labour </a:t>
            </a:r>
          </a:p>
        </p:txBody>
      </p:sp>
      <p:sp>
        <p:nvSpPr>
          <p:cNvPr id="4" name="Slide Number Placeholder 3"/>
          <p:cNvSpPr>
            <a:spLocks noGrp="1"/>
          </p:cNvSpPr>
          <p:nvPr>
            <p:ph type="sldNum" sz="quarter" idx="5"/>
          </p:nvPr>
        </p:nvSpPr>
        <p:spPr/>
        <p:txBody>
          <a:bodyPr/>
          <a:lstStyle/>
          <a:p>
            <a:fld id="{26DDF766-D14F-467C-8111-7DA9FE05E267}" type="slidenum">
              <a:rPr lang="en-GB" smtClean="0"/>
              <a:t>9</a:t>
            </a:fld>
            <a:endParaRPr lang="en-GB"/>
          </a:p>
        </p:txBody>
      </p:sp>
    </p:spTree>
    <p:extLst>
      <p:ext uri="{BB962C8B-B14F-4D97-AF65-F5344CB8AC3E}">
        <p14:creationId xmlns:p14="http://schemas.microsoft.com/office/powerpoint/2010/main" val="140177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5583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4350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4827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4910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9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2965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88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649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0230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9228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0491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0769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8528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8041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104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4/9/2025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6660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3316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4/9/2025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31418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pure.port.ac.uk/ws/portalfiles/portal/100545419/Bedford_et_al_2025_AAM.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tone pillars">
            <a:extLst>
              <a:ext uri="{FF2B5EF4-FFF2-40B4-BE49-F238E27FC236}">
                <a16:creationId xmlns:a16="http://schemas.microsoft.com/office/drawing/2014/main" id="{6A380229-7486-4EBB-2F4E-11B2FC0C57B7}"/>
              </a:ext>
            </a:extLst>
          </p:cNvPr>
          <p:cNvPicPr>
            <a:picLocks noChangeAspect="1"/>
          </p:cNvPicPr>
          <p:nvPr/>
        </p:nvPicPr>
        <p:blipFill>
          <a:blip r:embed="rId3">
            <a:alphaModFix amt="40000"/>
          </a:blip>
          <a:srcRect r="13001" b="1"/>
          <a:stretch/>
        </p:blipFill>
        <p:spPr>
          <a:xfrm>
            <a:off x="20" y="10"/>
            <a:ext cx="9143980" cy="6857990"/>
          </a:xfrm>
          <a:prstGeom prst="rect">
            <a:avLst/>
          </a:prstGeom>
        </p:spPr>
      </p:pic>
      <p:sp>
        <p:nvSpPr>
          <p:cNvPr id="2" name="Title 1"/>
          <p:cNvSpPr>
            <a:spLocks noGrp="1"/>
          </p:cNvSpPr>
          <p:nvPr>
            <p:ph type="ctrTitle"/>
          </p:nvPr>
        </p:nvSpPr>
        <p:spPr>
          <a:xfrm>
            <a:off x="866214" y="968764"/>
            <a:ext cx="6619243" cy="3329581"/>
          </a:xfrm>
        </p:spPr>
        <p:txBody>
          <a:bodyPr>
            <a:normAutofit/>
          </a:bodyPr>
          <a:lstStyle/>
          <a:p>
            <a:pPr>
              <a:lnSpc>
                <a:spcPct val="90000"/>
              </a:lnSpc>
            </a:pPr>
            <a:r>
              <a:rPr lang="en-GB" sz="5000" dirty="0">
                <a:solidFill>
                  <a:schemeClr val="tx1"/>
                </a:solidFill>
              </a:rPr>
              <a:t>The Inherent Jurisdiction of the High Court in England and Wales</a:t>
            </a:r>
          </a:p>
        </p:txBody>
      </p:sp>
      <p:sp>
        <p:nvSpPr>
          <p:cNvPr id="5" name="Subtitle 4">
            <a:extLst>
              <a:ext uri="{FF2B5EF4-FFF2-40B4-BE49-F238E27FC236}">
                <a16:creationId xmlns:a16="http://schemas.microsoft.com/office/drawing/2014/main" id="{D7B67F28-9A20-3F28-8EBE-6ED367E8B358}"/>
              </a:ext>
            </a:extLst>
          </p:cNvPr>
          <p:cNvSpPr>
            <a:spLocks noGrp="1"/>
          </p:cNvSpPr>
          <p:nvPr>
            <p:ph type="subTitle" idx="1"/>
          </p:nvPr>
        </p:nvSpPr>
        <p:spPr>
          <a:xfrm>
            <a:off x="1646872" y="5031400"/>
            <a:ext cx="5057929" cy="717647"/>
          </a:xfrm>
        </p:spPr>
        <p:txBody>
          <a:bodyPr>
            <a:normAutofit fontScale="92500" lnSpcReduction="20000"/>
          </a:bodyPr>
          <a:lstStyle/>
          <a:p>
            <a:r>
              <a:rPr lang="en-GB" dirty="0">
                <a:solidFill>
                  <a:schemeClr val="tx1"/>
                </a:solidFill>
              </a:rPr>
              <a:t>SURREY SAFEGUARDING ADULTS BOARD</a:t>
            </a:r>
          </a:p>
          <a:p>
            <a:r>
              <a:rPr lang="en-GB" dirty="0">
                <a:solidFill>
                  <a:schemeClr val="tx1"/>
                </a:solidFill>
              </a:rPr>
              <a:t>                          APRIL 2025 </a:t>
            </a:r>
          </a:p>
        </p:txBody>
      </p:sp>
      <p:sp>
        <p:nvSpPr>
          <p:cNvPr id="3" name="TextBox 2">
            <a:extLst>
              <a:ext uri="{FF2B5EF4-FFF2-40B4-BE49-F238E27FC236}">
                <a16:creationId xmlns:a16="http://schemas.microsoft.com/office/drawing/2014/main" id="{F1844942-805D-29F2-3E5A-530CC1794583}"/>
              </a:ext>
            </a:extLst>
          </p:cNvPr>
          <p:cNvSpPr txBox="1"/>
          <p:nvPr/>
        </p:nvSpPr>
        <p:spPr>
          <a:xfrm>
            <a:off x="3193115" y="6060491"/>
            <a:ext cx="1748536" cy="369332"/>
          </a:xfrm>
          <a:prstGeom prst="rect">
            <a:avLst/>
          </a:prstGeom>
          <a:noFill/>
        </p:spPr>
        <p:txBody>
          <a:bodyPr wrap="square" rtlCol="0">
            <a:spAutoFit/>
          </a:bodyPr>
          <a:lstStyle/>
          <a:p>
            <a:r>
              <a:rPr lang="en-GB" dirty="0"/>
              <a:t>Steven Davies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IJ,</a:t>
            </a:r>
            <a:r>
              <a:rPr dirty="0"/>
              <a:t>MCA 2005 and MHA 1983</a:t>
            </a:r>
          </a:p>
        </p:txBody>
      </p:sp>
      <p:sp>
        <p:nvSpPr>
          <p:cNvPr id="3" name="Content Placeholder 2"/>
          <p:cNvSpPr>
            <a:spLocks noGrp="1"/>
          </p:cNvSpPr>
          <p:nvPr>
            <p:ph idx="1"/>
          </p:nvPr>
        </p:nvSpPr>
        <p:spPr>
          <a:xfrm>
            <a:off x="333091" y="1998653"/>
            <a:ext cx="8335926" cy="4362855"/>
          </a:xfrm>
        </p:spPr>
        <p:txBody>
          <a:bodyPr>
            <a:normAutofit fontScale="92500"/>
          </a:bodyPr>
          <a:lstStyle/>
          <a:p>
            <a:r>
              <a:rPr lang="en-GB" sz="2400" dirty="0"/>
              <a:t>B</a:t>
            </a:r>
            <a:r>
              <a:rPr sz="2400" dirty="0" err="1"/>
              <a:t>oth</a:t>
            </a:r>
            <a:r>
              <a:rPr sz="2400" dirty="0"/>
              <a:t> </a:t>
            </a:r>
            <a:r>
              <a:rPr lang="en-GB" sz="2400" dirty="0"/>
              <a:t>statutory schemes</a:t>
            </a:r>
            <a:r>
              <a:rPr sz="2400" dirty="0"/>
              <a:t> aim to protect vulnerable individuals, </a:t>
            </a:r>
            <a:r>
              <a:rPr lang="en-GB" sz="2400" dirty="0"/>
              <a:t>but </a:t>
            </a:r>
            <a:r>
              <a:rPr sz="2400" dirty="0"/>
              <a:t>they differ in their focus and application. </a:t>
            </a:r>
            <a:endParaRPr lang="en-GB" sz="2400" dirty="0"/>
          </a:p>
          <a:p>
            <a:r>
              <a:rPr sz="2400" dirty="0"/>
              <a:t>The M</a:t>
            </a:r>
            <a:r>
              <a:rPr lang="en-GB" sz="2400" dirty="0"/>
              <a:t>CA</a:t>
            </a:r>
            <a:r>
              <a:rPr sz="2400" dirty="0"/>
              <a:t> 2005 deals with decision-making for those who lack capacity, whereas the M</a:t>
            </a:r>
            <a:r>
              <a:rPr lang="en-GB" sz="2400" dirty="0"/>
              <a:t>HA</a:t>
            </a:r>
            <a:r>
              <a:rPr sz="2400" dirty="0"/>
              <a:t> 1983 addresses the treatment of mental health disorders</a:t>
            </a:r>
            <a:endParaRPr lang="en-GB" sz="2400" dirty="0"/>
          </a:p>
          <a:p>
            <a:r>
              <a:rPr sz="2400" dirty="0"/>
              <a:t>Additionally, MCA 2005 emphasizes best interests and participation, while MHA 1983 provides guidelines for compulsory admission and treatment</a:t>
            </a:r>
            <a:endParaRPr lang="en-GB" sz="2400" dirty="0"/>
          </a:p>
          <a:p>
            <a:r>
              <a:rPr lang="en-GB" sz="2400" dirty="0"/>
              <a:t>Neither addresses situations where ‘oppressive dynamics’ are the sole or material reason for incapacity or a liability to be detained.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IJ, MCA 2005 and </a:t>
            </a:r>
            <a:r>
              <a:rPr dirty="0"/>
              <a:t>MHA 1983</a:t>
            </a:r>
          </a:p>
        </p:txBody>
      </p:sp>
      <p:sp>
        <p:nvSpPr>
          <p:cNvPr id="3" name="Content Placeholder 2"/>
          <p:cNvSpPr>
            <a:spLocks noGrp="1"/>
          </p:cNvSpPr>
          <p:nvPr>
            <p:ph idx="1"/>
          </p:nvPr>
        </p:nvSpPr>
        <p:spPr>
          <a:xfrm>
            <a:off x="363950" y="1985996"/>
            <a:ext cx="8416099" cy="4628813"/>
          </a:xfrm>
        </p:spPr>
        <p:txBody>
          <a:bodyPr>
            <a:noAutofit/>
          </a:bodyPr>
          <a:lstStyle/>
          <a:p>
            <a:r>
              <a:rPr lang="en-GB" dirty="0"/>
              <a:t>In an </a:t>
            </a:r>
            <a:r>
              <a:rPr lang="en-GB" i="1" dirty="0"/>
              <a:t>NHS Trust v Doctor A[2013]</a:t>
            </a:r>
            <a:r>
              <a:rPr lang="en-GB" dirty="0"/>
              <a:t>, a patient needed to be deprived of his liberty and was resisting medical treatment.</a:t>
            </a:r>
          </a:p>
          <a:p>
            <a:r>
              <a:rPr lang="en-GB" dirty="0"/>
              <a:t>The treatment was </a:t>
            </a:r>
            <a:r>
              <a:rPr lang="en-GB" b="1" dirty="0"/>
              <a:t>not</a:t>
            </a:r>
            <a:r>
              <a:rPr lang="en-GB" dirty="0"/>
              <a:t> relevant to a mental disorder or impairment so the MHA could not be used for forced-feeding(the treatment for physical issues not related to mental health)</a:t>
            </a:r>
          </a:p>
          <a:p>
            <a:r>
              <a:rPr lang="en-GB" dirty="0"/>
              <a:t>Nor could the MCA be used due to S16A* </a:t>
            </a:r>
          </a:p>
          <a:p>
            <a:r>
              <a:rPr lang="en-GB" dirty="0"/>
              <a:t>This created a gap in the law.</a:t>
            </a:r>
            <a:endParaRPr lang="en-GB" i="1" dirty="0"/>
          </a:p>
          <a:p>
            <a:r>
              <a:rPr lang="en-GB" dirty="0"/>
              <a:t>Under the IJ the court was able to make orders for nutrition and hydration as the other relevant legislation was preclusive.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CB1A-6529-B08A-94B8-D51C94379EB9}"/>
              </a:ext>
            </a:extLst>
          </p:cNvPr>
          <p:cNvSpPr>
            <a:spLocks noGrp="1"/>
          </p:cNvSpPr>
          <p:nvPr>
            <p:ph type="title"/>
          </p:nvPr>
        </p:nvSpPr>
        <p:spPr/>
        <p:txBody>
          <a:bodyPr/>
          <a:lstStyle/>
          <a:p>
            <a:r>
              <a:rPr lang="en-GB" dirty="0"/>
              <a:t>Inherent Jurisdiction </a:t>
            </a:r>
          </a:p>
        </p:txBody>
      </p:sp>
      <p:sp>
        <p:nvSpPr>
          <p:cNvPr id="3" name="Content Placeholder 2">
            <a:extLst>
              <a:ext uri="{FF2B5EF4-FFF2-40B4-BE49-F238E27FC236}">
                <a16:creationId xmlns:a16="http://schemas.microsoft.com/office/drawing/2014/main" id="{2D5824C1-C56E-BB50-909A-3AC9D067D513}"/>
              </a:ext>
            </a:extLst>
          </p:cNvPr>
          <p:cNvSpPr>
            <a:spLocks noGrp="1"/>
          </p:cNvSpPr>
          <p:nvPr>
            <p:ph idx="1"/>
          </p:nvPr>
        </p:nvSpPr>
        <p:spPr>
          <a:xfrm>
            <a:off x="387433" y="1639240"/>
            <a:ext cx="7883844" cy="4090352"/>
          </a:xfrm>
        </p:spPr>
        <p:txBody>
          <a:bodyPr>
            <a:normAutofit fontScale="92500"/>
          </a:bodyPr>
          <a:lstStyle/>
          <a:p>
            <a:pPr marL="0" indent="0">
              <a:buNone/>
            </a:pPr>
            <a:endParaRPr lang="en-GB" sz="2400" b="1" dirty="0"/>
          </a:p>
          <a:p>
            <a:pPr marL="0" indent="0">
              <a:buNone/>
            </a:pPr>
            <a:r>
              <a:rPr lang="en-GB" sz="2400" b="1" dirty="0"/>
              <a:t>However, the IJ has been criticised …</a:t>
            </a:r>
          </a:p>
          <a:p>
            <a:pPr marL="0" indent="0">
              <a:buNone/>
            </a:pPr>
            <a:endParaRPr lang="en-GB" sz="2400" b="1" dirty="0"/>
          </a:p>
          <a:p>
            <a:r>
              <a:rPr lang="en-GB" sz="2400" dirty="0"/>
              <a:t>Referred to as ‘amorphous’ and ‘illusive’</a:t>
            </a:r>
          </a:p>
          <a:p>
            <a:r>
              <a:rPr lang="en-GB" sz="2400" dirty="0"/>
              <a:t>Breach of ECHR rights</a:t>
            </a:r>
          </a:p>
          <a:p>
            <a:r>
              <a:rPr lang="en-GB" sz="2400" dirty="0"/>
              <a:t>Not a ‘lawless void permitting judges to do whatever we consider to be right’ </a:t>
            </a:r>
            <a:r>
              <a:rPr lang="en-GB" sz="2200" dirty="0"/>
              <a:t>(Redbridge LBC v A [2015])</a:t>
            </a:r>
          </a:p>
          <a:p>
            <a:r>
              <a:rPr lang="en-GB" sz="2400" dirty="0"/>
              <a:t>Can be a ‘protective imperative’ (Mazhar v Birmingham[2020[)</a:t>
            </a:r>
          </a:p>
          <a:p>
            <a:pPr marL="0" indent="0">
              <a:buNone/>
            </a:pPr>
            <a:endParaRPr lang="en-GB" sz="2200" dirty="0"/>
          </a:p>
          <a:p>
            <a:endParaRPr lang="en-GB" dirty="0"/>
          </a:p>
          <a:p>
            <a:endParaRPr lang="en-GB" dirty="0"/>
          </a:p>
          <a:p>
            <a:endParaRPr lang="en-GB" dirty="0"/>
          </a:p>
        </p:txBody>
      </p:sp>
    </p:spTree>
    <p:extLst>
      <p:ext uri="{BB962C8B-B14F-4D97-AF65-F5344CB8AC3E}">
        <p14:creationId xmlns:p14="http://schemas.microsoft.com/office/powerpoint/2010/main" val="366365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4384-D3AC-CFB8-7B74-DC400F1A6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759FB-2505-CB89-26CC-B5B9DB38C6D7}"/>
              </a:ext>
            </a:extLst>
          </p:cNvPr>
          <p:cNvSpPr>
            <a:spLocks noGrp="1"/>
          </p:cNvSpPr>
          <p:nvPr>
            <p:ph type="title"/>
          </p:nvPr>
        </p:nvSpPr>
        <p:spPr/>
        <p:txBody>
          <a:bodyPr/>
          <a:lstStyle/>
          <a:p>
            <a:r>
              <a:rPr lang="en-GB" dirty="0"/>
              <a:t>Inherent Jurisdiction </a:t>
            </a:r>
          </a:p>
        </p:txBody>
      </p:sp>
      <p:sp>
        <p:nvSpPr>
          <p:cNvPr id="3" name="Content Placeholder 2">
            <a:extLst>
              <a:ext uri="{FF2B5EF4-FFF2-40B4-BE49-F238E27FC236}">
                <a16:creationId xmlns:a16="http://schemas.microsoft.com/office/drawing/2014/main" id="{CE40C872-58F0-8065-6F47-B1F040EADD73}"/>
              </a:ext>
            </a:extLst>
          </p:cNvPr>
          <p:cNvSpPr>
            <a:spLocks noGrp="1"/>
          </p:cNvSpPr>
          <p:nvPr>
            <p:ph idx="1"/>
          </p:nvPr>
        </p:nvSpPr>
        <p:spPr>
          <a:xfrm>
            <a:off x="312344" y="1424429"/>
            <a:ext cx="8229600" cy="4876783"/>
          </a:xfrm>
        </p:spPr>
        <p:txBody>
          <a:bodyPr>
            <a:normAutofit fontScale="92500" lnSpcReduction="10000"/>
          </a:bodyPr>
          <a:lstStyle/>
          <a:p>
            <a:pPr marL="0" indent="0">
              <a:buNone/>
            </a:pPr>
            <a:r>
              <a:rPr lang="fr-FR" sz="2800" dirty="0"/>
              <a:t>Checklist </a:t>
            </a:r>
            <a:r>
              <a:rPr lang="fr-FR" sz="2800" dirty="0" err="1"/>
              <a:t>before</a:t>
            </a:r>
            <a:r>
              <a:rPr lang="fr-FR" sz="2800" dirty="0"/>
              <a:t> </a:t>
            </a:r>
            <a:r>
              <a:rPr lang="fr-FR" sz="2800" dirty="0" err="1"/>
              <a:t>making</a:t>
            </a:r>
            <a:r>
              <a:rPr lang="fr-FR" sz="2800" dirty="0"/>
              <a:t> an application:</a:t>
            </a:r>
          </a:p>
          <a:p>
            <a:pPr>
              <a:lnSpc>
                <a:spcPct val="110000"/>
              </a:lnSpc>
              <a:buFont typeface="Wingdings" panose="05000000000000000000" pitchFamily="2" charset="2"/>
              <a:buChar char="ü"/>
            </a:pPr>
            <a:endParaRPr lang="fr-FR" sz="2800" dirty="0"/>
          </a:p>
          <a:p>
            <a:pPr>
              <a:lnSpc>
                <a:spcPct val="110000"/>
              </a:lnSpc>
              <a:buFont typeface="Wingdings" panose="05000000000000000000" pitchFamily="2" charset="2"/>
              <a:buChar char="ü"/>
            </a:pPr>
            <a:r>
              <a:rPr lang="fr-FR" sz="2800" dirty="0" err="1"/>
              <a:t>Before</a:t>
            </a:r>
            <a:r>
              <a:rPr lang="fr-FR" sz="2800" dirty="0"/>
              <a:t> </a:t>
            </a:r>
            <a:r>
              <a:rPr lang="fr-FR" sz="2800" dirty="0" err="1"/>
              <a:t>making</a:t>
            </a:r>
            <a:r>
              <a:rPr lang="fr-FR" sz="2800" dirty="0"/>
              <a:t> an application </a:t>
            </a:r>
            <a:r>
              <a:rPr lang="fr-FR" sz="2800" dirty="0" err="1"/>
              <a:t>consider</a:t>
            </a:r>
            <a:r>
              <a:rPr lang="fr-FR" sz="2800" dirty="0"/>
              <a:t> </a:t>
            </a:r>
            <a:r>
              <a:rPr lang="fr-FR" sz="2800" dirty="0" err="1"/>
              <a:t>what</a:t>
            </a:r>
            <a:r>
              <a:rPr lang="fr-FR" sz="2800" dirty="0"/>
              <a:t> </a:t>
            </a:r>
            <a:r>
              <a:rPr lang="fr-FR" sz="2800" dirty="0" err="1"/>
              <a:t>other</a:t>
            </a:r>
            <a:r>
              <a:rPr lang="fr-FR" sz="2800" dirty="0"/>
              <a:t> </a:t>
            </a:r>
            <a:r>
              <a:rPr lang="fr-FR" sz="2800" dirty="0" err="1"/>
              <a:t>legislative</a:t>
            </a:r>
            <a:r>
              <a:rPr lang="fr-FR" sz="2800" dirty="0"/>
              <a:t> </a:t>
            </a:r>
            <a:r>
              <a:rPr lang="fr-FR" sz="2800" dirty="0" err="1"/>
              <a:t>mechanisms</a:t>
            </a:r>
            <a:r>
              <a:rPr lang="fr-FR" sz="2800" dirty="0"/>
              <a:t> </a:t>
            </a:r>
            <a:r>
              <a:rPr lang="fr-FR" sz="2800" dirty="0" err="1"/>
              <a:t>exist</a:t>
            </a:r>
            <a:r>
              <a:rPr lang="fr-FR" sz="2800" dirty="0"/>
              <a:t> and </a:t>
            </a:r>
            <a:r>
              <a:rPr lang="fr-FR" sz="2800" dirty="0" err="1"/>
              <a:t>whether</a:t>
            </a:r>
            <a:r>
              <a:rPr lang="fr-FR" sz="2800" dirty="0"/>
              <a:t> </a:t>
            </a:r>
            <a:r>
              <a:rPr lang="fr-FR" sz="2800" dirty="0" err="1"/>
              <a:t>they</a:t>
            </a:r>
            <a:r>
              <a:rPr lang="fr-FR" sz="2800" dirty="0"/>
              <a:t> have been </a:t>
            </a:r>
            <a:r>
              <a:rPr lang="fr-FR" sz="2800" dirty="0" err="1"/>
              <a:t>tried</a:t>
            </a:r>
            <a:r>
              <a:rPr lang="fr-FR" sz="2800" dirty="0"/>
              <a:t>.</a:t>
            </a:r>
          </a:p>
          <a:p>
            <a:pPr>
              <a:lnSpc>
                <a:spcPct val="110000"/>
              </a:lnSpc>
              <a:buFont typeface="Wingdings" panose="05000000000000000000" pitchFamily="2" charset="2"/>
              <a:buChar char="ü"/>
            </a:pPr>
            <a:r>
              <a:rPr lang="fr-FR" sz="2800" dirty="0"/>
              <a:t>Is the </a:t>
            </a:r>
            <a:r>
              <a:rPr lang="fr-FR" sz="2800" dirty="0" err="1"/>
              <a:t>interference</a:t>
            </a:r>
            <a:r>
              <a:rPr lang="fr-FR" sz="2800" dirty="0"/>
              <a:t> </a:t>
            </a:r>
            <a:r>
              <a:rPr lang="fr-FR" sz="2800" dirty="0" err="1"/>
              <a:t>with</a:t>
            </a:r>
            <a:r>
              <a:rPr lang="fr-FR" sz="2800" dirty="0"/>
              <a:t> a </a:t>
            </a:r>
            <a:r>
              <a:rPr lang="fr-FR" sz="2800" dirty="0" err="1"/>
              <a:t>person’s</a:t>
            </a:r>
            <a:r>
              <a:rPr lang="fr-FR" sz="2800" dirty="0"/>
              <a:t> </a:t>
            </a:r>
            <a:r>
              <a:rPr lang="fr-FR" sz="2800" dirty="0" err="1"/>
              <a:t>rights</a:t>
            </a:r>
            <a:r>
              <a:rPr lang="fr-FR" sz="2800" dirty="0"/>
              <a:t> </a:t>
            </a:r>
            <a:r>
              <a:rPr lang="fr-FR" sz="2800" dirty="0" err="1"/>
              <a:t>necessary</a:t>
            </a:r>
            <a:r>
              <a:rPr lang="fr-FR" sz="2800" dirty="0"/>
              <a:t> &amp; </a:t>
            </a:r>
            <a:r>
              <a:rPr lang="fr-FR" sz="2800" dirty="0" err="1"/>
              <a:t>proportionate</a:t>
            </a:r>
            <a:r>
              <a:rPr lang="fr-FR" sz="2800" dirty="0"/>
              <a:t>?</a:t>
            </a:r>
          </a:p>
          <a:p>
            <a:pPr>
              <a:lnSpc>
                <a:spcPct val="110000"/>
              </a:lnSpc>
              <a:buFont typeface="Wingdings" panose="05000000000000000000" pitchFamily="2" charset="2"/>
              <a:buChar char="ü"/>
            </a:pPr>
            <a:r>
              <a:rPr lang="fr-FR" sz="2800" dirty="0" err="1"/>
              <a:t>Orders</a:t>
            </a:r>
            <a:r>
              <a:rPr lang="fr-FR" sz="2800" dirty="0"/>
              <a:t> </a:t>
            </a:r>
            <a:r>
              <a:rPr lang="fr-FR" sz="2800" dirty="0" err="1"/>
              <a:t>directed</a:t>
            </a:r>
            <a:r>
              <a:rPr lang="fr-FR" sz="2800" dirty="0"/>
              <a:t> </a:t>
            </a:r>
            <a:r>
              <a:rPr lang="fr-FR" sz="2800" dirty="0" err="1"/>
              <a:t>against</a:t>
            </a:r>
            <a:r>
              <a:rPr lang="fr-FR" sz="2800" dirty="0"/>
              <a:t> the </a:t>
            </a:r>
            <a:r>
              <a:rPr lang="fr-FR" sz="2800" dirty="0" err="1"/>
              <a:t>individual</a:t>
            </a:r>
            <a:r>
              <a:rPr lang="fr-FR" sz="2800" dirty="0"/>
              <a:t>?</a:t>
            </a:r>
          </a:p>
          <a:p>
            <a:pPr>
              <a:lnSpc>
                <a:spcPct val="110000"/>
              </a:lnSpc>
              <a:buFont typeface="Wingdings" panose="05000000000000000000" pitchFamily="2" charset="2"/>
              <a:buChar char="ü"/>
            </a:pPr>
            <a:r>
              <a:rPr lang="fr-FR" sz="2800" dirty="0"/>
              <a:t>Is </a:t>
            </a:r>
            <a:r>
              <a:rPr lang="fr-FR" sz="2800" dirty="0" err="1"/>
              <a:t>presiding</a:t>
            </a:r>
            <a:r>
              <a:rPr lang="fr-FR" sz="2800" dirty="0"/>
              <a:t> </a:t>
            </a:r>
            <a:r>
              <a:rPr lang="fr-FR" sz="2800" dirty="0" err="1"/>
              <a:t>judge</a:t>
            </a:r>
            <a:r>
              <a:rPr lang="fr-FR" sz="2800" dirty="0"/>
              <a:t> </a:t>
            </a:r>
            <a:r>
              <a:rPr lang="fr-FR" sz="2800" dirty="0" err="1"/>
              <a:t>authorised</a:t>
            </a:r>
            <a:r>
              <a:rPr lang="fr-FR" sz="2800" dirty="0"/>
              <a:t> </a:t>
            </a:r>
            <a:r>
              <a:rPr lang="fr-FR" sz="2800" dirty="0" err="1"/>
              <a:t>under</a:t>
            </a:r>
            <a:r>
              <a:rPr lang="fr-FR" sz="2800" dirty="0"/>
              <a:t> s9(1) Senior Courts </a:t>
            </a:r>
            <a:r>
              <a:rPr lang="fr-FR" sz="2800" dirty="0" err="1"/>
              <a:t>Act</a:t>
            </a:r>
            <a:r>
              <a:rPr lang="fr-FR" sz="2800" dirty="0"/>
              <a:t> 1981 to </a:t>
            </a:r>
            <a:r>
              <a:rPr lang="fr-FR" sz="2800" dirty="0" err="1"/>
              <a:t>hear</a:t>
            </a:r>
            <a:r>
              <a:rPr lang="fr-FR" sz="2800" dirty="0"/>
              <a:t> the application?</a:t>
            </a:r>
          </a:p>
          <a:p>
            <a:pPr>
              <a:lnSpc>
                <a:spcPct val="110000"/>
              </a:lnSpc>
              <a:buFont typeface="Wingdings" panose="05000000000000000000" pitchFamily="2" charset="2"/>
              <a:buChar char="ü"/>
            </a:pPr>
            <a:endParaRPr lang="fr-FR" sz="2800" dirty="0"/>
          </a:p>
          <a:p>
            <a:pPr marL="0" indent="0">
              <a:buNone/>
            </a:pPr>
            <a:endParaRPr lang="fr-FR" sz="2400" dirty="0"/>
          </a:p>
          <a:p>
            <a:pPr>
              <a:buFont typeface="Wingdings" panose="05000000000000000000" pitchFamily="2" charset="2"/>
              <a:buChar char="ü"/>
            </a:pPr>
            <a:endParaRPr lang="fr-FR" sz="2400" dirty="0"/>
          </a:p>
          <a:p>
            <a:pPr>
              <a:buFont typeface="Wingdings" panose="05000000000000000000" pitchFamily="2" charset="2"/>
              <a:buChar char="ü"/>
            </a:pPr>
            <a:endParaRPr lang="fr-FR" sz="2400" dirty="0"/>
          </a:p>
          <a:p>
            <a:endParaRPr lang="en-GB" dirty="0"/>
          </a:p>
        </p:txBody>
      </p:sp>
    </p:spTree>
    <p:extLst>
      <p:ext uri="{BB962C8B-B14F-4D97-AF65-F5344CB8AC3E}">
        <p14:creationId xmlns:p14="http://schemas.microsoft.com/office/powerpoint/2010/main" val="371124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6027-BB5C-38D5-2F22-73C8E61E1504}"/>
              </a:ext>
            </a:extLst>
          </p:cNvPr>
          <p:cNvSpPr>
            <a:spLocks noGrp="1"/>
          </p:cNvSpPr>
          <p:nvPr>
            <p:ph type="title"/>
          </p:nvPr>
        </p:nvSpPr>
        <p:spPr/>
        <p:txBody>
          <a:bodyPr>
            <a:normAutofit/>
          </a:bodyPr>
          <a:lstStyle/>
          <a:p>
            <a:r>
              <a:rPr lang="en-GB" dirty="0"/>
              <a:t>Without notice(ex </a:t>
            </a:r>
            <a:r>
              <a:rPr lang="en-GB" dirty="0" err="1"/>
              <a:t>parte</a:t>
            </a:r>
            <a:r>
              <a:rPr lang="en-GB" dirty="0"/>
              <a:t>) applications</a:t>
            </a:r>
          </a:p>
        </p:txBody>
      </p:sp>
      <p:sp>
        <p:nvSpPr>
          <p:cNvPr id="3" name="Content Placeholder 2">
            <a:extLst>
              <a:ext uri="{FF2B5EF4-FFF2-40B4-BE49-F238E27FC236}">
                <a16:creationId xmlns:a16="http://schemas.microsoft.com/office/drawing/2014/main" id="{699BBE38-8B0D-9AE6-36E0-6249868E87D5}"/>
              </a:ext>
            </a:extLst>
          </p:cNvPr>
          <p:cNvSpPr>
            <a:spLocks noGrp="1"/>
          </p:cNvSpPr>
          <p:nvPr>
            <p:ph idx="1"/>
          </p:nvPr>
        </p:nvSpPr>
        <p:spPr/>
        <p:txBody>
          <a:bodyPr>
            <a:normAutofit fontScale="85000" lnSpcReduction="20000"/>
          </a:bodyPr>
          <a:lstStyle/>
          <a:p>
            <a:r>
              <a:rPr lang="en-GB" dirty="0"/>
              <a:t>Only ex </a:t>
            </a:r>
            <a:r>
              <a:rPr lang="en-GB" dirty="0" err="1"/>
              <a:t>parte</a:t>
            </a:r>
            <a:r>
              <a:rPr lang="en-GB" dirty="0"/>
              <a:t> in exceptional and urgent circumstances.</a:t>
            </a:r>
          </a:p>
          <a:p>
            <a:r>
              <a:rPr lang="en-GB" dirty="0"/>
              <a:t>Complete information required to include:</a:t>
            </a:r>
          </a:p>
          <a:p>
            <a:pPr marL="514350" indent="-514350">
              <a:buAutoNum type="arabicPeriod"/>
            </a:pPr>
            <a:r>
              <a:rPr lang="en-GB" sz="2400" dirty="0"/>
              <a:t>Reasons</a:t>
            </a:r>
          </a:p>
          <a:p>
            <a:pPr marL="514350" indent="-514350">
              <a:buAutoNum type="arabicPeriod"/>
            </a:pPr>
            <a:r>
              <a:rPr lang="en-GB" sz="2400" dirty="0"/>
              <a:t>Full and frank disclosure</a:t>
            </a:r>
          </a:p>
          <a:p>
            <a:pPr marL="514350" indent="-514350">
              <a:buAutoNum type="arabicPeriod"/>
            </a:pPr>
            <a:r>
              <a:rPr lang="en-GB" sz="2400" dirty="0"/>
              <a:t>Full record of court hearing</a:t>
            </a:r>
          </a:p>
          <a:p>
            <a:pPr marL="514350" indent="-514350">
              <a:buAutoNum type="arabicPeriod"/>
            </a:pPr>
            <a:r>
              <a:rPr lang="en-GB" sz="2400" dirty="0"/>
              <a:t>Why the IJ is applicable in the circumstances</a:t>
            </a:r>
          </a:p>
          <a:p>
            <a:pPr marL="514350" indent="-514350">
              <a:buAutoNum type="arabicPeriod"/>
            </a:pPr>
            <a:r>
              <a:rPr lang="en-GB" sz="2400" dirty="0"/>
              <a:t>Facts to be recorded in the Order along with Recital</a:t>
            </a:r>
          </a:p>
          <a:p>
            <a:pPr marL="514350" indent="-514350">
              <a:buAutoNum type="arabicPeriod"/>
            </a:pPr>
            <a:r>
              <a:rPr lang="en-GB" sz="2400" dirty="0"/>
              <a:t>Order should include the basis on which the court has reason to believe it is empowered to make such an order</a:t>
            </a:r>
          </a:p>
          <a:p>
            <a:pPr marL="514350" indent="-514350">
              <a:buAutoNum type="arabicPeriod"/>
            </a:pPr>
            <a:r>
              <a:rPr lang="en-GB" sz="2400" dirty="0"/>
              <a:t>Return to court ASAP</a:t>
            </a:r>
          </a:p>
          <a:p>
            <a:pPr marL="0" indent="0">
              <a:buNone/>
            </a:pPr>
            <a:endParaRPr lang="en-GB" dirty="0"/>
          </a:p>
          <a:p>
            <a:endParaRPr lang="en-GB" dirty="0"/>
          </a:p>
        </p:txBody>
      </p:sp>
    </p:spTree>
    <p:extLst>
      <p:ext uri="{BB962C8B-B14F-4D97-AF65-F5344CB8AC3E}">
        <p14:creationId xmlns:p14="http://schemas.microsoft.com/office/powerpoint/2010/main" val="309830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F82-D04C-E30E-4093-ADEFE5CD37F5}"/>
              </a:ext>
            </a:extLst>
          </p:cNvPr>
          <p:cNvSpPr>
            <a:spLocks noGrp="1"/>
          </p:cNvSpPr>
          <p:nvPr>
            <p:ph type="title"/>
          </p:nvPr>
        </p:nvSpPr>
        <p:spPr/>
        <p:txBody>
          <a:bodyPr/>
          <a:lstStyle/>
          <a:p>
            <a:r>
              <a:rPr lang="en-GB" dirty="0"/>
              <a:t>IJ, SARs and legal literacy</a:t>
            </a:r>
          </a:p>
        </p:txBody>
      </p:sp>
      <p:sp>
        <p:nvSpPr>
          <p:cNvPr id="3" name="Content Placeholder 2">
            <a:extLst>
              <a:ext uri="{FF2B5EF4-FFF2-40B4-BE49-F238E27FC236}">
                <a16:creationId xmlns:a16="http://schemas.microsoft.com/office/drawing/2014/main" id="{8F527FE8-63C9-1DC0-67DB-01EBEE298E94}"/>
              </a:ext>
            </a:extLst>
          </p:cNvPr>
          <p:cNvSpPr>
            <a:spLocks noGrp="1"/>
          </p:cNvSpPr>
          <p:nvPr>
            <p:ph idx="1"/>
          </p:nvPr>
        </p:nvSpPr>
        <p:spPr>
          <a:xfrm>
            <a:off x="827699" y="2052925"/>
            <a:ext cx="7557543" cy="4195481"/>
          </a:xfrm>
        </p:spPr>
        <p:txBody>
          <a:bodyPr>
            <a:normAutofit/>
          </a:bodyPr>
          <a:lstStyle/>
          <a:p>
            <a:r>
              <a:rPr lang="en-GB" sz="2400" dirty="0"/>
              <a:t>Safeguarding Adult Review s44 Care Act</a:t>
            </a:r>
          </a:p>
          <a:p>
            <a:r>
              <a:rPr lang="en-GB" sz="2400" dirty="0"/>
              <a:t>National analysis of SARs(2016 -2023)</a:t>
            </a:r>
          </a:p>
          <a:p>
            <a:r>
              <a:rPr lang="en-GB" sz="2400" dirty="0"/>
              <a:t>40% SARs highlighted an absence of legal literacy and non-consideration of Inherent Jurisdiction (Bedford et al, 2025)</a:t>
            </a:r>
          </a:p>
          <a:p>
            <a:r>
              <a:rPr lang="en-GB" sz="2400" dirty="0"/>
              <a:t>Clusters of cases identified in the research</a:t>
            </a:r>
          </a:p>
          <a:p>
            <a:pPr>
              <a:buFont typeface="Wingdings" panose="05000000000000000000" pitchFamily="2" charset="2"/>
              <a:buChar char="v"/>
            </a:pPr>
            <a:r>
              <a:rPr lang="en-GB" sz="2400" i="1" dirty="0"/>
              <a:t>Familial and domestic abuse</a:t>
            </a:r>
          </a:p>
          <a:p>
            <a:pPr>
              <a:buFont typeface="Wingdings" panose="05000000000000000000" pitchFamily="2" charset="2"/>
              <a:buChar char="v"/>
            </a:pPr>
            <a:r>
              <a:rPr lang="en-GB" sz="2400" i="1" dirty="0"/>
              <a:t>Community exploitation</a:t>
            </a:r>
          </a:p>
          <a:p>
            <a:pPr>
              <a:buFont typeface="Wingdings" panose="05000000000000000000" pitchFamily="2" charset="2"/>
              <a:buChar char="v"/>
            </a:pPr>
            <a:r>
              <a:rPr lang="en-GB" sz="2400" i="1" dirty="0"/>
              <a:t>Self-neglect</a:t>
            </a:r>
          </a:p>
          <a:p>
            <a:pPr marL="0" indent="0">
              <a:buNone/>
            </a:pPr>
            <a:endParaRPr lang="en-GB" dirty="0"/>
          </a:p>
        </p:txBody>
      </p:sp>
    </p:spTree>
    <p:extLst>
      <p:ext uri="{BB962C8B-B14F-4D97-AF65-F5344CB8AC3E}">
        <p14:creationId xmlns:p14="http://schemas.microsoft.com/office/powerpoint/2010/main" val="370119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58E0-1F90-D145-F2E7-10A86651E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8387A-B3A3-B1CE-2F0E-1D8BDA2F2155}"/>
              </a:ext>
            </a:extLst>
          </p:cNvPr>
          <p:cNvSpPr>
            <a:spLocks noGrp="1"/>
          </p:cNvSpPr>
          <p:nvPr>
            <p:ph type="title"/>
          </p:nvPr>
        </p:nvSpPr>
        <p:spPr/>
        <p:txBody>
          <a:bodyPr/>
          <a:lstStyle/>
          <a:p>
            <a:r>
              <a:rPr lang="en-GB" dirty="0"/>
              <a:t>IJ, SARs and legal literacy</a:t>
            </a:r>
          </a:p>
        </p:txBody>
      </p:sp>
      <p:sp>
        <p:nvSpPr>
          <p:cNvPr id="3" name="Content Placeholder 2">
            <a:extLst>
              <a:ext uri="{FF2B5EF4-FFF2-40B4-BE49-F238E27FC236}">
                <a16:creationId xmlns:a16="http://schemas.microsoft.com/office/drawing/2014/main" id="{C52D443D-EA46-3304-0C63-03B11196909D}"/>
              </a:ext>
            </a:extLst>
          </p:cNvPr>
          <p:cNvSpPr>
            <a:spLocks noGrp="1"/>
          </p:cNvSpPr>
          <p:nvPr>
            <p:ph idx="1"/>
          </p:nvPr>
        </p:nvSpPr>
        <p:spPr>
          <a:xfrm>
            <a:off x="350822" y="1853248"/>
            <a:ext cx="8442356" cy="4581620"/>
          </a:xfrm>
        </p:spPr>
        <p:txBody>
          <a:bodyPr>
            <a:normAutofit/>
          </a:bodyPr>
          <a:lstStyle/>
          <a:p>
            <a:pPr marL="0" indent="0" algn="ctr">
              <a:buNone/>
            </a:pPr>
            <a:r>
              <a:rPr lang="en-GB" sz="3200" b="1" dirty="0"/>
              <a:t>Familial and domestic abuse</a:t>
            </a:r>
          </a:p>
          <a:p>
            <a:pPr marL="0" indent="0" algn="ctr">
              <a:buNone/>
            </a:pPr>
            <a:endParaRPr lang="en-GB" sz="3200" b="1" dirty="0"/>
          </a:p>
          <a:p>
            <a:pPr>
              <a:buFont typeface="Arial" panose="020B0604020202020204" pitchFamily="34" charset="0"/>
              <a:buChar char="•"/>
            </a:pPr>
            <a:r>
              <a:rPr lang="en-GB" sz="2800" dirty="0"/>
              <a:t>‘family conflicts’ and ‘relationships’ not fully explored</a:t>
            </a:r>
          </a:p>
          <a:p>
            <a:pPr>
              <a:buFont typeface="Arial" panose="020B0604020202020204" pitchFamily="34" charset="0"/>
              <a:buChar char="•"/>
            </a:pPr>
            <a:r>
              <a:rPr lang="en-GB" sz="2800" dirty="0"/>
              <a:t>‘coercive’ family dynamics</a:t>
            </a:r>
          </a:p>
          <a:p>
            <a:pPr>
              <a:buFont typeface="Arial" panose="020B0604020202020204" pitchFamily="34" charset="0"/>
              <a:buChar char="•"/>
            </a:pPr>
            <a:r>
              <a:rPr lang="en-GB" sz="2800" dirty="0"/>
              <a:t>Effects of statutory schemes and interventions</a:t>
            </a:r>
          </a:p>
          <a:p>
            <a:pPr>
              <a:buFont typeface="Arial" panose="020B0604020202020204" pitchFamily="34" charset="0"/>
              <a:buChar char="•"/>
            </a:pPr>
            <a:r>
              <a:rPr lang="en-GB" sz="2800" dirty="0"/>
              <a:t>Exclusion and homelessness (Molly SAR </a:t>
            </a:r>
            <a:r>
              <a:rPr lang="en-GB" sz="2800" dirty="0" err="1"/>
              <a:t>Teeswide</a:t>
            </a:r>
            <a:r>
              <a:rPr lang="en-GB" sz="2800" dirty="0"/>
              <a:t>, 2022</a:t>
            </a:r>
            <a:r>
              <a:rPr lang="en-GB" sz="2600" dirty="0"/>
              <a:t>)</a:t>
            </a:r>
          </a:p>
        </p:txBody>
      </p:sp>
    </p:spTree>
    <p:extLst>
      <p:ext uri="{BB962C8B-B14F-4D97-AF65-F5344CB8AC3E}">
        <p14:creationId xmlns:p14="http://schemas.microsoft.com/office/powerpoint/2010/main" val="2419937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10ED-17B2-33F0-A5F8-4A97F695B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E637D-2772-1F69-3E6D-E0265472270C}"/>
              </a:ext>
            </a:extLst>
          </p:cNvPr>
          <p:cNvSpPr>
            <a:spLocks noGrp="1"/>
          </p:cNvSpPr>
          <p:nvPr>
            <p:ph type="title"/>
          </p:nvPr>
        </p:nvSpPr>
        <p:spPr/>
        <p:txBody>
          <a:bodyPr/>
          <a:lstStyle/>
          <a:p>
            <a:r>
              <a:rPr lang="en-GB" dirty="0"/>
              <a:t>IJ, SARs and legal literacy</a:t>
            </a:r>
          </a:p>
        </p:txBody>
      </p:sp>
      <p:sp>
        <p:nvSpPr>
          <p:cNvPr id="3" name="Content Placeholder 2">
            <a:extLst>
              <a:ext uri="{FF2B5EF4-FFF2-40B4-BE49-F238E27FC236}">
                <a16:creationId xmlns:a16="http://schemas.microsoft.com/office/drawing/2014/main" id="{C31A7990-D1FF-6EFD-0EA8-EE27B4801028}"/>
              </a:ext>
            </a:extLst>
          </p:cNvPr>
          <p:cNvSpPr>
            <a:spLocks noGrp="1"/>
          </p:cNvSpPr>
          <p:nvPr>
            <p:ph idx="1"/>
          </p:nvPr>
        </p:nvSpPr>
        <p:spPr>
          <a:xfrm>
            <a:off x="183333" y="1666367"/>
            <a:ext cx="8777334" cy="4665875"/>
          </a:xfrm>
        </p:spPr>
        <p:txBody>
          <a:bodyPr>
            <a:normAutofit/>
          </a:bodyPr>
          <a:lstStyle/>
          <a:p>
            <a:pPr marL="0" indent="0" algn="ctr">
              <a:buNone/>
            </a:pPr>
            <a:r>
              <a:rPr lang="en-GB" sz="3200" b="1" dirty="0"/>
              <a:t>Community based exploitation</a:t>
            </a:r>
          </a:p>
          <a:p>
            <a:pPr marL="0" indent="0" algn="ctr">
              <a:buNone/>
            </a:pPr>
            <a:endParaRPr lang="en-GB" b="1" dirty="0"/>
          </a:p>
          <a:p>
            <a:r>
              <a:rPr lang="en-GB" sz="2600" dirty="0"/>
              <a:t>‘cuckooing’ – exploitation where a home is taken into the control of others for illicit purposes(MacDonald et al, 2022)</a:t>
            </a:r>
          </a:p>
          <a:p>
            <a:r>
              <a:rPr lang="en-GB" sz="2600" dirty="0"/>
              <a:t>‘consent’ for others to enter their homes(Adult P SAR, Southampton 2019, Carol SAR, </a:t>
            </a:r>
            <a:r>
              <a:rPr lang="en-GB" sz="2600" dirty="0" err="1"/>
              <a:t>Teeswide</a:t>
            </a:r>
            <a:r>
              <a:rPr lang="en-GB" sz="2600" dirty="0"/>
              <a:t> 2017)</a:t>
            </a:r>
          </a:p>
          <a:p>
            <a:r>
              <a:rPr lang="en-GB" sz="2600" dirty="0"/>
              <a:t>‘declined’ alternative and safer accommodation(Max SAR, Bedfordshire 2022)</a:t>
            </a:r>
          </a:p>
        </p:txBody>
      </p:sp>
    </p:spTree>
    <p:extLst>
      <p:ext uri="{BB962C8B-B14F-4D97-AF65-F5344CB8AC3E}">
        <p14:creationId xmlns:p14="http://schemas.microsoft.com/office/powerpoint/2010/main" val="342877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22549-D2FF-B007-5DE6-CF58A03E4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E49E0-4A96-4437-EC0E-83A661C9F5EE}"/>
              </a:ext>
            </a:extLst>
          </p:cNvPr>
          <p:cNvSpPr>
            <a:spLocks noGrp="1"/>
          </p:cNvSpPr>
          <p:nvPr>
            <p:ph type="title"/>
          </p:nvPr>
        </p:nvSpPr>
        <p:spPr/>
        <p:txBody>
          <a:bodyPr/>
          <a:lstStyle/>
          <a:p>
            <a:r>
              <a:rPr lang="en-GB" dirty="0"/>
              <a:t>IJ, SARs and legal literacy</a:t>
            </a:r>
          </a:p>
        </p:txBody>
      </p:sp>
      <p:sp>
        <p:nvSpPr>
          <p:cNvPr id="3" name="Content Placeholder 2">
            <a:extLst>
              <a:ext uri="{FF2B5EF4-FFF2-40B4-BE49-F238E27FC236}">
                <a16:creationId xmlns:a16="http://schemas.microsoft.com/office/drawing/2014/main" id="{FAABE2F2-9A51-01E9-61A7-DD8E78CC9FDE}"/>
              </a:ext>
            </a:extLst>
          </p:cNvPr>
          <p:cNvSpPr>
            <a:spLocks noGrp="1"/>
          </p:cNvSpPr>
          <p:nvPr>
            <p:ph idx="1"/>
          </p:nvPr>
        </p:nvSpPr>
        <p:spPr>
          <a:xfrm>
            <a:off x="176543" y="1762030"/>
            <a:ext cx="8442356" cy="4530127"/>
          </a:xfrm>
        </p:spPr>
        <p:txBody>
          <a:bodyPr>
            <a:normAutofit/>
          </a:bodyPr>
          <a:lstStyle/>
          <a:p>
            <a:pPr marL="0" indent="0" algn="ctr">
              <a:buNone/>
            </a:pPr>
            <a:r>
              <a:rPr lang="en-GB" sz="3200" b="1" dirty="0"/>
              <a:t>Self neglect</a:t>
            </a:r>
            <a:endParaRPr lang="en-GB" sz="3200" dirty="0"/>
          </a:p>
          <a:p>
            <a:pPr>
              <a:buFont typeface="Arial" panose="020B0604020202020204" pitchFamily="34" charset="0"/>
              <a:buChar char="•"/>
            </a:pPr>
            <a:r>
              <a:rPr lang="en-GB" sz="2400" dirty="0"/>
              <a:t>Are there coercive dynamics from a third party?</a:t>
            </a:r>
          </a:p>
          <a:p>
            <a:pPr>
              <a:buFont typeface="Arial" panose="020B0604020202020204" pitchFamily="34" charset="0"/>
              <a:buChar char="•"/>
            </a:pPr>
            <a:r>
              <a:rPr lang="en-GB" sz="2400" dirty="0"/>
              <a:t>If so, the IJ may offer a remedy by restricting the actions of the adverse influence (David SAR Rotherham, 2021</a:t>
            </a:r>
          </a:p>
          <a:p>
            <a:pPr>
              <a:buFont typeface="Arial" panose="020B0604020202020204" pitchFamily="34" charset="0"/>
              <a:buChar char="•"/>
            </a:pPr>
            <a:r>
              <a:rPr lang="en-GB" sz="2400" dirty="0"/>
              <a:t>In Harry, his ‘friends’ were unduly influencing him to pay for his care</a:t>
            </a:r>
          </a:p>
          <a:p>
            <a:pPr>
              <a:buFont typeface="Arial" panose="020B0604020202020204" pitchFamily="34" charset="0"/>
              <a:buChar char="•"/>
            </a:pPr>
            <a:r>
              <a:rPr lang="en-GB" sz="2400" dirty="0"/>
              <a:t>Refusals to medical treatment for leg ulcers, DVT, sepsis where coercion was a factor(Miss T SAR IoW 2016, Honor SAR Swindon, 2017)</a:t>
            </a:r>
          </a:p>
        </p:txBody>
      </p:sp>
    </p:spTree>
    <p:extLst>
      <p:ext uri="{BB962C8B-B14F-4D97-AF65-F5344CB8AC3E}">
        <p14:creationId xmlns:p14="http://schemas.microsoft.com/office/powerpoint/2010/main" val="162355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68C4-0F2B-7076-B33A-10DC55574ADE}"/>
              </a:ext>
            </a:extLst>
          </p:cNvPr>
          <p:cNvSpPr>
            <a:spLocks noGrp="1"/>
          </p:cNvSpPr>
          <p:nvPr>
            <p:ph type="title"/>
          </p:nvPr>
        </p:nvSpPr>
        <p:spPr/>
        <p:txBody>
          <a:bodyPr/>
          <a:lstStyle/>
          <a:p>
            <a:r>
              <a:rPr lang="en-GB" dirty="0"/>
              <a:t>A last resort?</a:t>
            </a:r>
          </a:p>
        </p:txBody>
      </p:sp>
      <p:sp>
        <p:nvSpPr>
          <p:cNvPr id="3" name="Content Placeholder 2">
            <a:extLst>
              <a:ext uri="{FF2B5EF4-FFF2-40B4-BE49-F238E27FC236}">
                <a16:creationId xmlns:a16="http://schemas.microsoft.com/office/drawing/2014/main" id="{87D882C3-2061-7810-FB3B-3151C617E513}"/>
              </a:ext>
            </a:extLst>
          </p:cNvPr>
          <p:cNvSpPr>
            <a:spLocks noGrp="1"/>
          </p:cNvSpPr>
          <p:nvPr>
            <p:ph idx="1"/>
          </p:nvPr>
        </p:nvSpPr>
        <p:spPr>
          <a:xfrm>
            <a:off x="301556" y="1770855"/>
            <a:ext cx="8229600" cy="4525963"/>
          </a:xfrm>
        </p:spPr>
        <p:txBody>
          <a:bodyPr>
            <a:normAutofit/>
          </a:bodyPr>
          <a:lstStyle/>
          <a:p>
            <a:r>
              <a:rPr lang="en-GB" sz="2400" dirty="0"/>
              <a:t>A ‘residual power’ where other remedies are not applicable or available.</a:t>
            </a:r>
          </a:p>
          <a:p>
            <a:r>
              <a:rPr lang="en-GB" sz="2400" b="1" i="1" dirty="0"/>
              <a:t>It is not necessary for all possible responses to have failed before the IJ can be considered</a:t>
            </a:r>
            <a:r>
              <a:rPr lang="en-GB" sz="2400" i="1" dirty="0"/>
              <a:t>(Bedford et al, 2025)</a:t>
            </a:r>
          </a:p>
          <a:p>
            <a:pPr>
              <a:buFont typeface="Arial" panose="020B0604020202020204" pitchFamily="34" charset="0"/>
              <a:buChar char="•"/>
            </a:pPr>
            <a:r>
              <a:rPr lang="en-GB" sz="2400" dirty="0"/>
              <a:t>The key issue is whether a less intrusive measure could achieve the intended objective </a:t>
            </a:r>
            <a:r>
              <a:rPr lang="en-GB" sz="2400" b="1" i="1" dirty="0"/>
              <a:t>without unacceptable compromise </a:t>
            </a:r>
            <a:r>
              <a:rPr lang="en-GB" sz="2400" dirty="0"/>
              <a:t>(R (Lord Carlile of </a:t>
            </a:r>
            <a:r>
              <a:rPr lang="en-GB" sz="2400" dirty="0" err="1"/>
              <a:t>Berriew</a:t>
            </a:r>
            <a:r>
              <a:rPr lang="en-GB" sz="2400" dirty="0"/>
              <a:t> QC) v SSHD [2014])</a:t>
            </a:r>
          </a:p>
        </p:txBody>
      </p:sp>
    </p:spTree>
    <p:extLst>
      <p:ext uri="{BB962C8B-B14F-4D97-AF65-F5344CB8AC3E}">
        <p14:creationId xmlns:p14="http://schemas.microsoft.com/office/powerpoint/2010/main" val="336762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7277A-5725-1DD5-811B-79C6BDB5254A}"/>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16662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ECD9-9A94-D2D0-5EF5-1005D72A20F7}"/>
              </a:ext>
            </a:extLst>
          </p:cNvPr>
          <p:cNvSpPr>
            <a:spLocks noGrp="1"/>
          </p:cNvSpPr>
          <p:nvPr>
            <p:ph type="title"/>
          </p:nvPr>
        </p:nvSpPr>
        <p:spPr/>
        <p:txBody>
          <a:bodyPr/>
          <a:lstStyle/>
          <a:p>
            <a:r>
              <a:rPr lang="en-GB" dirty="0"/>
              <a:t>Some final thoughts …</a:t>
            </a:r>
          </a:p>
        </p:txBody>
      </p:sp>
      <p:sp>
        <p:nvSpPr>
          <p:cNvPr id="3" name="Content Placeholder 2">
            <a:extLst>
              <a:ext uri="{FF2B5EF4-FFF2-40B4-BE49-F238E27FC236}">
                <a16:creationId xmlns:a16="http://schemas.microsoft.com/office/drawing/2014/main" id="{DC292402-67DB-6706-7A2C-E5E0CB42A447}"/>
              </a:ext>
            </a:extLst>
          </p:cNvPr>
          <p:cNvSpPr>
            <a:spLocks noGrp="1"/>
          </p:cNvSpPr>
          <p:nvPr>
            <p:ph idx="1"/>
          </p:nvPr>
        </p:nvSpPr>
        <p:spPr>
          <a:xfrm>
            <a:off x="993070" y="1853248"/>
            <a:ext cx="6711654" cy="3637756"/>
          </a:xfrm>
        </p:spPr>
        <p:txBody>
          <a:bodyPr>
            <a:normAutofit/>
          </a:bodyPr>
          <a:lstStyle/>
          <a:p>
            <a:r>
              <a:rPr lang="en-GB" sz="2400" dirty="0"/>
              <a:t>IJ is not a panacea …</a:t>
            </a:r>
          </a:p>
          <a:p>
            <a:endParaRPr lang="en-GB" sz="2400" dirty="0"/>
          </a:p>
          <a:p>
            <a:r>
              <a:rPr lang="en-GB" sz="2400" dirty="0"/>
              <a:t>Need for policy development in light of existing case law and what IJ can and cannot offer …</a:t>
            </a:r>
          </a:p>
          <a:p>
            <a:endParaRPr lang="en-GB" sz="2400" dirty="0"/>
          </a:p>
          <a:p>
            <a:r>
              <a:rPr lang="en-GB" sz="2400" dirty="0"/>
              <a:t>Consider what remedies might be realistic and pragmatic in light of this</a:t>
            </a:r>
          </a:p>
        </p:txBody>
      </p:sp>
    </p:spTree>
    <p:extLst>
      <p:ext uri="{BB962C8B-B14F-4D97-AF65-F5344CB8AC3E}">
        <p14:creationId xmlns:p14="http://schemas.microsoft.com/office/powerpoint/2010/main" val="203057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62BF-B8B2-EBAF-8B12-25EB7E41DAB1}"/>
              </a:ext>
            </a:extLst>
          </p:cNvPr>
          <p:cNvSpPr>
            <a:spLocks noGrp="1"/>
          </p:cNvSpPr>
          <p:nvPr>
            <p:ph type="title"/>
          </p:nvPr>
        </p:nvSpPr>
        <p:spPr>
          <a:xfrm>
            <a:off x="1185101" y="2913561"/>
            <a:ext cx="6383017" cy="1400530"/>
          </a:xfrm>
        </p:spPr>
        <p:txBody>
          <a:bodyPr/>
          <a:lstStyle/>
          <a:p>
            <a:pPr algn="ctr"/>
            <a:r>
              <a:rPr lang="en-GB" b="1" dirty="0"/>
              <a:t>Questions?</a:t>
            </a:r>
          </a:p>
        </p:txBody>
      </p:sp>
    </p:spTree>
    <p:extLst>
      <p:ext uri="{BB962C8B-B14F-4D97-AF65-F5344CB8AC3E}">
        <p14:creationId xmlns:p14="http://schemas.microsoft.com/office/powerpoint/2010/main" val="424570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79-BF23-D7DC-F8CF-BCA639727D9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168DB67-4D6C-AE3D-C6D5-D8C2AFC9A037}"/>
              </a:ext>
            </a:extLst>
          </p:cNvPr>
          <p:cNvSpPr>
            <a:spLocks noGrp="1"/>
          </p:cNvSpPr>
          <p:nvPr>
            <p:ph idx="1"/>
          </p:nvPr>
        </p:nvSpPr>
        <p:spPr>
          <a:xfrm>
            <a:off x="457200" y="2057399"/>
            <a:ext cx="8229600" cy="4525963"/>
          </a:xfrm>
        </p:spPr>
        <p:txBody>
          <a:bodyPr>
            <a:normAutofit/>
          </a:bodyPr>
          <a:lstStyle/>
          <a:p>
            <a:r>
              <a:rPr lang="en-GB" sz="2400" dirty="0"/>
              <a:t>Bedford et al (2025) </a:t>
            </a:r>
            <a:r>
              <a:rPr lang="en-GB" sz="2400" i="1" dirty="0"/>
              <a:t>Rethinking the Inherent Jurisdiction of the High Court in Safeguarding Adult Reviews: Beyond Legal </a:t>
            </a:r>
            <a:r>
              <a:rPr lang="en-GB" sz="2400" i="1" dirty="0" err="1"/>
              <a:t>Literacy;</a:t>
            </a:r>
            <a:r>
              <a:rPr lang="en-GB" sz="2400" dirty="0" err="1"/>
              <a:t>JK</a:t>
            </a:r>
            <a:r>
              <a:rPr lang="en-GB" sz="2400" dirty="0"/>
              <a:t> publishing </a:t>
            </a:r>
            <a:r>
              <a:rPr lang="da-DK" sz="2000" dirty="0">
                <a:hlinkClick r:id="rId2"/>
              </a:rPr>
              <a:t>Bedford_et_al_2025_AAM.pdf</a:t>
            </a:r>
            <a:r>
              <a:rPr lang="en-GB" sz="2400" dirty="0"/>
              <a:t> </a:t>
            </a:r>
          </a:p>
          <a:p>
            <a:r>
              <a:rPr lang="en-GB" sz="2400" dirty="0"/>
              <a:t>Mandelstam M (2019) </a:t>
            </a:r>
            <a:r>
              <a:rPr lang="en-GB" sz="2400" i="1" dirty="0"/>
              <a:t>Safeguarding Adults and the Law (2008)</a:t>
            </a:r>
          </a:p>
          <a:p>
            <a:r>
              <a:rPr lang="en-GB" sz="2400" dirty="0" err="1"/>
              <a:t>Weereratne</a:t>
            </a:r>
            <a:r>
              <a:rPr lang="en-GB" sz="2400" dirty="0"/>
              <a:t> et al (2008) </a:t>
            </a:r>
            <a:r>
              <a:rPr lang="en-GB" sz="2400" i="1" dirty="0"/>
              <a:t>A guide to the MCA 2005 </a:t>
            </a:r>
            <a:r>
              <a:rPr lang="en-GB" sz="2400" dirty="0"/>
              <a:t>Lexis </a:t>
            </a:r>
            <a:r>
              <a:rPr lang="en-GB" sz="2400" dirty="0" err="1"/>
              <a:t>Nexis;Butterworths</a:t>
            </a:r>
            <a:r>
              <a:rPr lang="en-GB" sz="2400" dirty="0"/>
              <a:t>.</a:t>
            </a:r>
          </a:p>
          <a:p>
            <a:r>
              <a:rPr lang="en-GB" sz="2400" dirty="0"/>
              <a:t>Ruck-Keene A, et al (2024) </a:t>
            </a:r>
            <a:r>
              <a:rPr lang="en-GB" sz="2400" i="1" dirty="0"/>
              <a:t>Using the Inherent Jurisdiction in  Relation to Adults </a:t>
            </a:r>
            <a:r>
              <a:rPr lang="en-GB" sz="2400" dirty="0"/>
              <a:t>39 Essex Chambers.</a:t>
            </a:r>
          </a:p>
        </p:txBody>
      </p:sp>
    </p:spTree>
    <p:extLst>
      <p:ext uri="{BB962C8B-B14F-4D97-AF65-F5344CB8AC3E}">
        <p14:creationId xmlns:p14="http://schemas.microsoft.com/office/powerpoint/2010/main" val="335411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Inherent Jurisdiction </a:t>
            </a:r>
            <a:r>
              <a:rPr lang="en-GB" dirty="0"/>
              <a:t>(IJ)</a:t>
            </a:r>
            <a:endParaRPr dirty="0"/>
          </a:p>
        </p:txBody>
      </p:sp>
      <p:sp>
        <p:nvSpPr>
          <p:cNvPr id="3" name="Content Placeholder 2"/>
          <p:cNvSpPr>
            <a:spLocks noGrp="1"/>
          </p:cNvSpPr>
          <p:nvPr>
            <p:ph idx="1"/>
          </p:nvPr>
        </p:nvSpPr>
        <p:spPr>
          <a:xfrm>
            <a:off x="701239" y="1712456"/>
            <a:ext cx="7372717" cy="4195481"/>
          </a:xfrm>
        </p:spPr>
        <p:txBody>
          <a:bodyPr>
            <a:normAutofit fontScale="85000" lnSpcReduction="20000"/>
          </a:bodyPr>
          <a:lstStyle/>
          <a:p>
            <a:pPr marL="0" indent="0">
              <a:buNone/>
            </a:pPr>
            <a:r>
              <a:rPr lang="en-GB" sz="2800" dirty="0"/>
              <a:t>What is it …?</a:t>
            </a:r>
          </a:p>
          <a:p>
            <a:pPr marL="0" indent="0">
              <a:buNone/>
            </a:pPr>
            <a:endParaRPr lang="en-GB" sz="2400" dirty="0"/>
          </a:p>
          <a:p>
            <a:r>
              <a:rPr lang="en-GB" sz="2400" i="1" dirty="0"/>
              <a:t>“…the ability of the High Court to make declarations and orders to protect adults who do not fall within the scope of the Mental Capacity Act 2005 but who are in some way vulnerable … whose ability to decide is compromised by the actions or inactions of other people.”</a:t>
            </a:r>
            <a:r>
              <a:rPr lang="en-GB" sz="1900" i="1" dirty="0"/>
              <a:t>(</a:t>
            </a:r>
            <a:r>
              <a:rPr lang="en-GB" sz="1900" dirty="0"/>
              <a:t>Ruck Keene et al, 2024)</a:t>
            </a:r>
          </a:p>
          <a:p>
            <a:r>
              <a:rPr lang="en-GB" sz="2400" dirty="0"/>
              <a:t>A developing jurisdiction complementary to statutory provisions of the Mental Health Act (MHA)1983 and Mental Capacity Act(MCA) 2005 involving vulnerable and or/incapacitated adults.</a:t>
            </a:r>
          </a:p>
          <a:p>
            <a:r>
              <a:rPr lang="en-GB" sz="2400" dirty="0"/>
              <a:t>Used in decisions involving serious medical treatment, welfare, deprivation of liberty and safeguarding.</a:t>
            </a:r>
          </a:p>
          <a:p>
            <a:endParaRPr lang="en-GB" sz="2400" dirty="0"/>
          </a:p>
          <a:p>
            <a:endParaRPr lang="en-GB" sz="2400"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8B84-2675-B264-B948-396AFC4FDF63}"/>
              </a:ext>
            </a:extLst>
          </p:cNvPr>
          <p:cNvSpPr>
            <a:spLocks noGrp="1"/>
          </p:cNvSpPr>
          <p:nvPr>
            <p:ph type="title"/>
          </p:nvPr>
        </p:nvSpPr>
        <p:spPr/>
        <p:txBody>
          <a:bodyPr/>
          <a:lstStyle/>
          <a:p>
            <a:r>
              <a:rPr lang="en-GB" dirty="0"/>
              <a:t>Inherent jurisdiction</a:t>
            </a:r>
          </a:p>
        </p:txBody>
      </p:sp>
      <p:sp>
        <p:nvSpPr>
          <p:cNvPr id="3" name="Content Placeholder 2">
            <a:extLst>
              <a:ext uri="{FF2B5EF4-FFF2-40B4-BE49-F238E27FC236}">
                <a16:creationId xmlns:a16="http://schemas.microsoft.com/office/drawing/2014/main" id="{05BD69B7-57EC-A6D6-812A-A24D9034D8ED}"/>
              </a:ext>
            </a:extLst>
          </p:cNvPr>
          <p:cNvSpPr>
            <a:spLocks noGrp="1"/>
          </p:cNvSpPr>
          <p:nvPr>
            <p:ph idx="1"/>
          </p:nvPr>
        </p:nvSpPr>
        <p:spPr>
          <a:xfrm>
            <a:off x="710967" y="1873092"/>
            <a:ext cx="7314352" cy="4195481"/>
          </a:xfrm>
        </p:spPr>
        <p:txBody>
          <a:bodyPr>
            <a:normAutofit fontScale="85000" lnSpcReduction="20000"/>
          </a:bodyPr>
          <a:lstStyle/>
          <a:p>
            <a:pPr marL="0" indent="0">
              <a:buNone/>
            </a:pPr>
            <a:r>
              <a:rPr lang="en-GB" sz="2800" dirty="0"/>
              <a:t>When can it be used …?</a:t>
            </a:r>
          </a:p>
          <a:p>
            <a:pPr marL="0" indent="0">
              <a:buNone/>
            </a:pPr>
            <a:endParaRPr lang="en-GB" sz="2800" dirty="0"/>
          </a:p>
          <a:p>
            <a:pPr>
              <a:buFont typeface="Arial" panose="020B0604020202020204" pitchFamily="34" charset="0"/>
              <a:buChar char="•"/>
            </a:pPr>
            <a:r>
              <a:rPr lang="en-GB" sz="2400" dirty="0"/>
              <a:t>A person is unable to make a decision, </a:t>
            </a:r>
            <a:r>
              <a:rPr lang="en-GB" sz="2400" b="1" dirty="0"/>
              <a:t>and</a:t>
            </a:r>
            <a:r>
              <a:rPr lang="en-GB" sz="2400" dirty="0"/>
              <a:t> they are at risk in some way from the actions or inactions of another or themselves.</a:t>
            </a:r>
          </a:p>
          <a:p>
            <a:pPr>
              <a:buFont typeface="Arial" panose="020B0604020202020204" pitchFamily="34" charset="0"/>
              <a:buChar char="•"/>
            </a:pPr>
            <a:r>
              <a:rPr lang="en-GB" sz="2400" dirty="0"/>
              <a:t>When the capacity assessment takes place, a key question should be </a:t>
            </a:r>
            <a:r>
              <a:rPr lang="en-GB" sz="2400" b="1" dirty="0"/>
              <a:t>“what is the real or material reason that the adult is unable to make the decision?” </a:t>
            </a:r>
          </a:p>
          <a:p>
            <a:pPr>
              <a:buFont typeface="Arial" panose="020B0604020202020204" pitchFamily="34" charset="0"/>
              <a:buChar char="•"/>
            </a:pPr>
            <a:r>
              <a:rPr lang="en-GB" sz="2400" dirty="0"/>
              <a:t>If it is the adverse influence of another it may be appropriate to seek to invoke the inherent jurisdiction.</a:t>
            </a:r>
          </a:p>
          <a:p>
            <a:pPr>
              <a:buFont typeface="Arial" panose="020B0604020202020204" pitchFamily="34" charset="0"/>
              <a:buChar char="•"/>
            </a:pPr>
            <a:r>
              <a:rPr lang="en-GB" sz="2400" dirty="0"/>
              <a:t>If the reality is that the person lacks capacity to make the relevant decision, then it is inappropriate to invoke the Inherent Jurisdiction.</a:t>
            </a:r>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202977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BBE-8F22-E9D6-F62A-E4D3E107A9C9}"/>
              </a:ext>
            </a:extLst>
          </p:cNvPr>
          <p:cNvSpPr>
            <a:spLocks noGrp="1"/>
          </p:cNvSpPr>
          <p:nvPr>
            <p:ph type="title"/>
          </p:nvPr>
        </p:nvSpPr>
        <p:spPr/>
        <p:txBody>
          <a:bodyPr/>
          <a:lstStyle/>
          <a:p>
            <a:r>
              <a:rPr lang="en-GB" dirty="0"/>
              <a:t>Re T [1992] 3 WLR782</a:t>
            </a:r>
          </a:p>
        </p:txBody>
      </p:sp>
      <p:sp>
        <p:nvSpPr>
          <p:cNvPr id="3" name="Content Placeholder 2">
            <a:extLst>
              <a:ext uri="{FF2B5EF4-FFF2-40B4-BE49-F238E27FC236}">
                <a16:creationId xmlns:a16="http://schemas.microsoft.com/office/drawing/2014/main" id="{F7670A20-320F-940A-2AE4-2255A5504B2F}"/>
              </a:ext>
            </a:extLst>
          </p:cNvPr>
          <p:cNvSpPr>
            <a:spLocks noGrp="1"/>
          </p:cNvSpPr>
          <p:nvPr>
            <p:ph idx="1"/>
          </p:nvPr>
        </p:nvSpPr>
        <p:spPr>
          <a:xfrm>
            <a:off x="828436" y="2054158"/>
            <a:ext cx="6711654" cy="3636522"/>
          </a:xfrm>
        </p:spPr>
        <p:txBody>
          <a:bodyPr>
            <a:normAutofit/>
          </a:bodyPr>
          <a:lstStyle/>
          <a:p>
            <a:r>
              <a:rPr lang="en-GB" sz="2400" dirty="0"/>
              <a:t>Pregnant daughter of Jehovah’s witness and blood transfusion</a:t>
            </a:r>
          </a:p>
          <a:p>
            <a:r>
              <a:rPr lang="en-GB" sz="2400" dirty="0"/>
              <a:t>Spoke to mother in hospital and declined blood transfusion</a:t>
            </a:r>
          </a:p>
          <a:p>
            <a:r>
              <a:rPr lang="en-GB" sz="2400" dirty="0"/>
              <a:t>‘in all the circumstances’ she lacked capacity to take the decision regarding a blood transfusion.</a:t>
            </a:r>
          </a:p>
          <a:p>
            <a:r>
              <a:rPr lang="en-GB" sz="2400" dirty="0"/>
              <a:t>Mother had vitiated her decision</a:t>
            </a:r>
          </a:p>
          <a:p>
            <a:endParaRPr lang="en-GB" dirty="0"/>
          </a:p>
        </p:txBody>
      </p:sp>
    </p:spTree>
    <p:extLst>
      <p:ext uri="{BB962C8B-B14F-4D97-AF65-F5344CB8AC3E}">
        <p14:creationId xmlns:p14="http://schemas.microsoft.com/office/powerpoint/2010/main" val="413045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8323-EC08-4912-AF0B-C1F0892F937F}"/>
              </a:ext>
            </a:extLst>
          </p:cNvPr>
          <p:cNvSpPr>
            <a:spLocks noGrp="1"/>
          </p:cNvSpPr>
          <p:nvPr>
            <p:ph type="title"/>
          </p:nvPr>
        </p:nvSpPr>
        <p:spPr>
          <a:xfrm>
            <a:off x="150828" y="142663"/>
            <a:ext cx="8535972" cy="1054541"/>
          </a:xfrm>
        </p:spPr>
        <p:txBody>
          <a:bodyPr>
            <a:noAutofit/>
          </a:bodyPr>
          <a:lstStyle/>
          <a:p>
            <a:r>
              <a:rPr lang="en-GB" sz="3600" dirty="0"/>
              <a:t>Re SA(Vulnerable Adult) with capacity: Marriage [2005] EWHC 2942 Fam</a:t>
            </a:r>
          </a:p>
        </p:txBody>
      </p:sp>
      <p:sp>
        <p:nvSpPr>
          <p:cNvPr id="3" name="Content Placeholder 2">
            <a:extLst>
              <a:ext uri="{FF2B5EF4-FFF2-40B4-BE49-F238E27FC236}">
                <a16:creationId xmlns:a16="http://schemas.microsoft.com/office/drawing/2014/main" id="{002BACBC-CB0D-2917-9D34-7EB3C471CA62}"/>
              </a:ext>
            </a:extLst>
          </p:cNvPr>
          <p:cNvSpPr>
            <a:spLocks noGrp="1"/>
          </p:cNvSpPr>
          <p:nvPr>
            <p:ph idx="1"/>
          </p:nvPr>
        </p:nvSpPr>
        <p:spPr>
          <a:xfrm>
            <a:off x="457200" y="2189374"/>
            <a:ext cx="8229600" cy="4525963"/>
          </a:xfrm>
        </p:spPr>
        <p:txBody>
          <a:bodyPr>
            <a:normAutofit/>
          </a:bodyPr>
          <a:lstStyle/>
          <a:p>
            <a:pPr marL="0" indent="0">
              <a:buNone/>
            </a:pPr>
            <a:r>
              <a:rPr lang="en-GB" dirty="0"/>
              <a:t>“…can be exercised in relation to a vulnerable adult who even if not capacitated by mental disorder or illness is or reasonably believed to be either</a:t>
            </a:r>
          </a:p>
          <a:p>
            <a:pPr marL="571500" indent="-571500">
              <a:buAutoNum type="romanLcParenBoth"/>
            </a:pPr>
            <a:r>
              <a:rPr lang="en-GB" dirty="0"/>
              <a:t>Under restraint or</a:t>
            </a:r>
          </a:p>
          <a:p>
            <a:pPr marL="571500" indent="-571500">
              <a:buAutoNum type="romanLcParenBoth"/>
            </a:pPr>
            <a:r>
              <a:rPr lang="en-GB" dirty="0"/>
              <a:t>Subject to coercion or undue influence or</a:t>
            </a:r>
          </a:p>
          <a:p>
            <a:pPr marL="571500" indent="-571500">
              <a:buAutoNum type="romanLcParenBoth"/>
            </a:pPr>
            <a:r>
              <a:rPr lang="en-GB" dirty="0"/>
              <a:t>For some other reason deprived of the capacity to make the relevant decision, or disabled from making a free choice, or incapacitated or disabled from giving or expressing a real and genuine consent.” </a:t>
            </a:r>
          </a:p>
          <a:p>
            <a:pPr marL="0" indent="0">
              <a:buNone/>
            </a:pPr>
            <a:endParaRPr lang="en-GB" dirty="0"/>
          </a:p>
        </p:txBody>
      </p:sp>
    </p:spTree>
    <p:extLst>
      <p:ext uri="{BB962C8B-B14F-4D97-AF65-F5344CB8AC3E}">
        <p14:creationId xmlns:p14="http://schemas.microsoft.com/office/powerpoint/2010/main" val="295320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BBB9-D04E-1266-3116-57AF510738FE}"/>
              </a:ext>
            </a:extLst>
          </p:cNvPr>
          <p:cNvSpPr>
            <a:spLocks noGrp="1"/>
          </p:cNvSpPr>
          <p:nvPr>
            <p:ph type="title"/>
          </p:nvPr>
        </p:nvSpPr>
        <p:spPr>
          <a:xfrm>
            <a:off x="484709" y="452718"/>
            <a:ext cx="7151503" cy="1400530"/>
          </a:xfrm>
        </p:spPr>
        <p:txBody>
          <a:bodyPr>
            <a:noAutofit/>
          </a:bodyPr>
          <a:lstStyle/>
          <a:p>
            <a:r>
              <a:rPr lang="en-GB" sz="3600" dirty="0"/>
              <a:t>A Local Authority v DL[2011]EWHC 1022 Fam</a:t>
            </a:r>
          </a:p>
        </p:txBody>
      </p:sp>
      <p:sp>
        <p:nvSpPr>
          <p:cNvPr id="3" name="Content Placeholder 2">
            <a:extLst>
              <a:ext uri="{FF2B5EF4-FFF2-40B4-BE49-F238E27FC236}">
                <a16:creationId xmlns:a16="http://schemas.microsoft.com/office/drawing/2014/main" id="{682FAF76-D177-25D7-EACE-B02D23BCF26B}"/>
              </a:ext>
            </a:extLst>
          </p:cNvPr>
          <p:cNvSpPr>
            <a:spLocks noGrp="1"/>
          </p:cNvSpPr>
          <p:nvPr>
            <p:ph idx="1"/>
          </p:nvPr>
        </p:nvSpPr>
        <p:spPr>
          <a:xfrm>
            <a:off x="827699" y="2052925"/>
            <a:ext cx="7324079" cy="4195481"/>
          </a:xfrm>
        </p:spPr>
        <p:txBody>
          <a:bodyPr>
            <a:normAutofit/>
          </a:bodyPr>
          <a:lstStyle/>
          <a:p>
            <a:r>
              <a:rPr lang="en-GB" sz="2400" dirty="0"/>
              <a:t>All legal options explored and rejected</a:t>
            </a:r>
          </a:p>
          <a:p>
            <a:r>
              <a:rPr lang="en-GB" sz="2400" dirty="0"/>
              <a:t>‘Necessary’ and ‘proportionate’</a:t>
            </a:r>
          </a:p>
          <a:p>
            <a:r>
              <a:rPr lang="en-GB" sz="2400" dirty="0"/>
              <a:t>Investigation of ‘less intrusive measures’ </a:t>
            </a:r>
          </a:p>
          <a:p>
            <a:r>
              <a:rPr lang="en-GB" sz="2400" dirty="0"/>
              <a:t>Intervention was ‘facilitative rather than dictatorial’</a:t>
            </a:r>
          </a:p>
          <a:p>
            <a:r>
              <a:rPr lang="en-GB" sz="2400" i="1" dirty="0"/>
              <a:t>“Re-establish … the individual’s autonomy of decision making in manner which enhances rather than breaches their ECHR Article 8 rights.”</a:t>
            </a:r>
          </a:p>
          <a:p>
            <a:endParaRPr lang="en-GB" dirty="0"/>
          </a:p>
        </p:txBody>
      </p:sp>
    </p:spTree>
    <p:extLst>
      <p:ext uri="{BB962C8B-B14F-4D97-AF65-F5344CB8AC3E}">
        <p14:creationId xmlns:p14="http://schemas.microsoft.com/office/powerpoint/2010/main" val="50980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0B46-AEA7-C9FF-635D-C939348B205D}"/>
              </a:ext>
            </a:extLst>
          </p:cNvPr>
          <p:cNvSpPr>
            <a:spLocks noGrp="1"/>
          </p:cNvSpPr>
          <p:nvPr>
            <p:ph type="title"/>
          </p:nvPr>
        </p:nvSpPr>
        <p:spPr/>
        <p:txBody>
          <a:bodyPr>
            <a:normAutofit/>
          </a:bodyPr>
          <a:lstStyle/>
          <a:p>
            <a:r>
              <a:rPr lang="en-GB" dirty="0"/>
              <a:t>Re FD [2017]</a:t>
            </a:r>
          </a:p>
        </p:txBody>
      </p:sp>
      <p:sp>
        <p:nvSpPr>
          <p:cNvPr id="3" name="Content Placeholder 2">
            <a:extLst>
              <a:ext uri="{FF2B5EF4-FFF2-40B4-BE49-F238E27FC236}">
                <a16:creationId xmlns:a16="http://schemas.microsoft.com/office/drawing/2014/main" id="{B1699B42-B779-760D-9BB6-ED520A29C084}"/>
              </a:ext>
            </a:extLst>
          </p:cNvPr>
          <p:cNvSpPr>
            <a:spLocks noGrp="1"/>
          </p:cNvSpPr>
          <p:nvPr>
            <p:ph idx="1"/>
          </p:nvPr>
        </p:nvSpPr>
        <p:spPr>
          <a:xfrm>
            <a:off x="740150" y="1941187"/>
            <a:ext cx="7187891" cy="4195481"/>
          </a:xfrm>
        </p:spPr>
        <p:txBody>
          <a:bodyPr>
            <a:normAutofit/>
          </a:bodyPr>
          <a:lstStyle/>
          <a:p>
            <a:r>
              <a:rPr lang="en-GB" dirty="0"/>
              <a:t>Injunction arising from Wardship proceedings, protecting a vulnerable child from GH and AD</a:t>
            </a:r>
          </a:p>
          <a:p>
            <a:r>
              <a:rPr lang="en-GB" dirty="0"/>
              <a:t>On 18</a:t>
            </a:r>
            <a:r>
              <a:rPr lang="en-GB" baseline="30000" dirty="0"/>
              <a:t>th</a:t>
            </a:r>
            <a:r>
              <a:rPr lang="en-GB" dirty="0"/>
              <a:t> birthday the Court of Protection ordered new mental capacity assessment</a:t>
            </a:r>
          </a:p>
          <a:p>
            <a:r>
              <a:rPr lang="en-GB" dirty="0"/>
              <a:t>Psychiatrist found that FD did have capacity to make certain decisions but was nevertheless extremely vulnerable</a:t>
            </a:r>
          </a:p>
          <a:p>
            <a:r>
              <a:rPr lang="en-GB" dirty="0"/>
              <a:t>Court agreed to continue with injunctions against both men</a:t>
            </a:r>
          </a:p>
          <a:p>
            <a:r>
              <a:rPr lang="en-GB" dirty="0"/>
              <a:t>No power of arrest attached.</a:t>
            </a:r>
          </a:p>
        </p:txBody>
      </p:sp>
    </p:spTree>
    <p:extLst>
      <p:ext uri="{BB962C8B-B14F-4D97-AF65-F5344CB8AC3E}">
        <p14:creationId xmlns:p14="http://schemas.microsoft.com/office/powerpoint/2010/main" val="327615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4074-8D29-4137-2AEE-5D960486D2E2}"/>
              </a:ext>
            </a:extLst>
          </p:cNvPr>
          <p:cNvSpPr>
            <a:spLocks noGrp="1"/>
          </p:cNvSpPr>
          <p:nvPr>
            <p:ph type="title"/>
          </p:nvPr>
        </p:nvSpPr>
        <p:spPr/>
        <p:txBody>
          <a:bodyPr>
            <a:normAutofit/>
          </a:bodyPr>
          <a:lstStyle/>
          <a:p>
            <a:r>
              <a:rPr lang="en-GB" dirty="0"/>
              <a:t>(Truly)Exceptional use of the Inherent Jurisdiction </a:t>
            </a:r>
          </a:p>
        </p:txBody>
      </p:sp>
      <p:sp>
        <p:nvSpPr>
          <p:cNvPr id="3" name="Content Placeholder 2">
            <a:extLst>
              <a:ext uri="{FF2B5EF4-FFF2-40B4-BE49-F238E27FC236}">
                <a16:creationId xmlns:a16="http://schemas.microsoft.com/office/drawing/2014/main" id="{DD2BA432-2768-7CA3-2501-B013DE2C03C0}"/>
              </a:ext>
            </a:extLst>
          </p:cNvPr>
          <p:cNvSpPr>
            <a:spLocks noGrp="1"/>
          </p:cNvSpPr>
          <p:nvPr>
            <p:ph idx="1"/>
          </p:nvPr>
        </p:nvSpPr>
        <p:spPr>
          <a:xfrm>
            <a:off x="214008" y="2509735"/>
            <a:ext cx="8647890" cy="4221805"/>
          </a:xfrm>
        </p:spPr>
        <p:txBody>
          <a:bodyPr>
            <a:noAutofit/>
          </a:bodyPr>
          <a:lstStyle/>
          <a:p>
            <a:pPr>
              <a:buFont typeface="Arial" panose="020B0604020202020204" pitchFamily="34" charset="0"/>
              <a:buChar char="•"/>
            </a:pPr>
            <a:r>
              <a:rPr lang="en-GB" sz="2800" dirty="0"/>
              <a:t>Making orders against the person themselves where there is a </a:t>
            </a:r>
            <a:r>
              <a:rPr lang="en-GB" sz="2800" i="1" dirty="0"/>
              <a:t>third party </a:t>
            </a:r>
            <a:r>
              <a:rPr lang="en-GB" sz="2800" dirty="0"/>
              <a:t>presence or </a:t>
            </a:r>
          </a:p>
          <a:p>
            <a:pPr>
              <a:buFont typeface="Arial" panose="020B0604020202020204" pitchFamily="34" charset="0"/>
              <a:buChar char="•"/>
            </a:pPr>
            <a:r>
              <a:rPr lang="en-GB" sz="2800" dirty="0"/>
              <a:t>Where the sole is risk if from the actions of the person themselves(no </a:t>
            </a:r>
            <a:r>
              <a:rPr lang="en-GB" sz="2800" i="1" dirty="0"/>
              <a:t>third party </a:t>
            </a:r>
            <a:r>
              <a:rPr lang="en-GB" sz="2800" dirty="0"/>
              <a:t>presence)</a:t>
            </a:r>
          </a:p>
          <a:p>
            <a:pPr>
              <a:buFont typeface="Arial" panose="020B0604020202020204" pitchFamily="34" charset="0"/>
              <a:buChar char="•"/>
            </a:pPr>
            <a:r>
              <a:rPr lang="en-GB" sz="2800" dirty="0"/>
              <a:t>Where a person lacks capacity but MCA cannot be used for some reason</a:t>
            </a:r>
          </a:p>
        </p:txBody>
      </p:sp>
    </p:spTree>
    <p:extLst>
      <p:ext uri="{BB962C8B-B14F-4D97-AF65-F5344CB8AC3E}">
        <p14:creationId xmlns:p14="http://schemas.microsoft.com/office/powerpoint/2010/main" val="2348946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b0ab8aa8-8207-4d0b-837e-b9b14ecebd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11663</TotalTime>
  <Words>3411</Words>
  <Application>Microsoft Office PowerPoint</Application>
  <PresentationFormat>On-screen Show (4:3)</PresentationFormat>
  <Paragraphs>208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Century Gothic</vt:lpstr>
      <vt:lpstr>Wingdings</vt:lpstr>
      <vt:lpstr>Wingdings 3</vt:lpstr>
      <vt:lpstr>Ion</vt:lpstr>
      <vt:lpstr>The Inherent Jurisdiction of the High Court in England and Wales</vt:lpstr>
      <vt:lpstr>PowerPoint Presentation</vt:lpstr>
      <vt:lpstr>Inherent Jurisdiction (IJ)</vt:lpstr>
      <vt:lpstr>Inherent jurisdiction</vt:lpstr>
      <vt:lpstr>Re T [1992] 3 WLR782</vt:lpstr>
      <vt:lpstr>Re SA(Vulnerable Adult) with capacity: Marriage [2005] EWHC 2942 Fam</vt:lpstr>
      <vt:lpstr>A Local Authority v DL[2011]EWHC 1022 Fam</vt:lpstr>
      <vt:lpstr>Re FD [2017]</vt:lpstr>
      <vt:lpstr>(Truly)Exceptional use of the Inherent Jurisdiction </vt:lpstr>
      <vt:lpstr>IJ,MCA 2005 and MHA 1983</vt:lpstr>
      <vt:lpstr>IJ, MCA 2005 and MHA 1983</vt:lpstr>
      <vt:lpstr>Inherent Jurisdiction </vt:lpstr>
      <vt:lpstr>Inherent Jurisdiction </vt:lpstr>
      <vt:lpstr>Without notice(ex parte) applications</vt:lpstr>
      <vt:lpstr>IJ, SARs and legal literacy</vt:lpstr>
      <vt:lpstr>IJ, SARs and legal literacy</vt:lpstr>
      <vt:lpstr>IJ, SARs and legal literacy</vt:lpstr>
      <vt:lpstr>IJ, SARs and legal literacy</vt:lpstr>
      <vt:lpstr>A last resort?</vt:lpstr>
      <vt:lpstr>Some final thoughts …</vt:lpstr>
      <vt:lpstr>Questions?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Steve Davies</dc:creator>
  <cp:keywords/>
  <dc:description>generated using python-pptx</dc:description>
  <cp:lastModifiedBy>Steve Davies</cp:lastModifiedBy>
  <cp:revision>2</cp:revision>
  <dcterms:created xsi:type="dcterms:W3CDTF">2013-01-27T09:14:16Z</dcterms:created>
  <dcterms:modified xsi:type="dcterms:W3CDTF">2025-04-09T10:50:21Z</dcterms:modified>
  <cp:category/>
</cp:coreProperties>
</file>