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4"/>
  </p:sldMasterIdLst>
  <p:notesMasterIdLst>
    <p:notesMasterId r:id="rId26"/>
  </p:notesMasterIdLst>
  <p:sldIdLst>
    <p:sldId id="421" r:id="rId5"/>
    <p:sldId id="256" r:id="rId6"/>
    <p:sldId id="460" r:id="rId7"/>
    <p:sldId id="447" r:id="rId8"/>
    <p:sldId id="449" r:id="rId9"/>
    <p:sldId id="461" r:id="rId10"/>
    <p:sldId id="451" r:id="rId11"/>
    <p:sldId id="431" r:id="rId12"/>
    <p:sldId id="443" r:id="rId13"/>
    <p:sldId id="452" r:id="rId14"/>
    <p:sldId id="445" r:id="rId15"/>
    <p:sldId id="453" r:id="rId16"/>
    <p:sldId id="454" r:id="rId17"/>
    <p:sldId id="459" r:id="rId18"/>
    <p:sldId id="456" r:id="rId19"/>
    <p:sldId id="457" r:id="rId20"/>
    <p:sldId id="458" r:id="rId21"/>
    <p:sldId id="462" r:id="rId22"/>
    <p:sldId id="402" r:id="rId23"/>
    <p:sldId id="463" r:id="rId24"/>
    <p:sldId id="46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CC638B-1160-B664-8082-76A857D8FD86}" name="Vicky Rushworth" initials="VR" userId="S::Vicky.Rushworth@luminus-cic.uk::68b3774f-a3ed-4ea2-afcd-306aef26bfb6" providerId="AD"/>
  <p188:author id="{4EA18199-B400-D164-DEDA-8031395CC9AC}" name="Abby Rodd" initials="AR" userId="S::Abby.Rodd@healthwatchsurrey.co.uk::e4c2e25b-b581-4cbd-9184-a7e7cc5cdb20" providerId="AD"/>
  <p188:author id="{F85671C0-6CE9-3C13-2EEE-621129C78300}" name="Abby Rodd" initials="AR" userId="S::abby.rodd@healthwatchsurrey.co.uk::e4c2e25b-b581-4cbd-9184-a7e7cc5cdb20" providerId="AD"/>
  <p188:author id="{5412A0E4-7414-BE4B-8A48-A193A81158AC}" name="Louise Danaher" initials="LD" userId="S::louise.danaher@healthwatchsurrey.co.uk::d2dcd45e-e8a7-4e1a-8ddf-de6a75003c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82361"/>
    <a:srgbClr val="F9B000"/>
    <a:srgbClr val="2AABDE"/>
    <a:srgbClr val="009676"/>
    <a:srgbClr val="3CB1E0"/>
    <a:srgbClr val="004F6B"/>
    <a:srgbClr val="E73E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4A7CC3-4D12-27C2-771E-E0E1AF05FBB6}" v="6" dt="2025-09-08T16:12:37.045"/>
    <p1510:client id="{E2C97EC5-6ED3-6537-D4E6-81692196F208}" v="7" dt="2025-09-08T16:09:41.3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5" d="100"/>
          <a:sy n="115" d="100"/>
        </p:scale>
        <p:origin x="91"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CFD0A1-B718-4F66-8811-83821D114168}" type="doc">
      <dgm:prSet loTypeId="urn:microsoft.com/office/officeart/2005/8/layout/hProcess9" loCatId="process" qsTypeId="urn:microsoft.com/office/officeart/2005/8/quickstyle/simple1" qsCatId="simple" csTypeId="urn:microsoft.com/office/officeart/2005/8/colors/accent1_2" csCatId="accent1" phldr="1"/>
      <dgm:spPr/>
    </dgm:pt>
    <dgm:pt modelId="{ACBDA3EF-3E39-410A-B1A1-A1617DE60B5D}">
      <dgm:prSet phldrT="[Text]" custT="1"/>
      <dgm:spPr/>
      <dgm:t>
        <a:bodyPr/>
        <a:lstStyle/>
        <a:p>
          <a:r>
            <a:rPr lang="en-US" sz="1700" b="1">
              <a:solidFill>
                <a:srgbClr val="000000"/>
              </a:solidFill>
            </a:rPr>
            <a:t>Barriers to disclosing domestic abuse </a:t>
          </a:r>
        </a:p>
        <a:p>
          <a:r>
            <a:rPr lang="en-US" sz="1600">
              <a:solidFill>
                <a:srgbClr val="000000"/>
              </a:solidFill>
            </a:rPr>
            <a:t>(5 x institutional</a:t>
          </a:r>
        </a:p>
        <a:p>
          <a:r>
            <a:rPr lang="en-US" sz="1600">
              <a:solidFill>
                <a:srgbClr val="000000"/>
              </a:solidFill>
            </a:rPr>
            <a:t>2 x survivor perceptions) </a:t>
          </a:r>
          <a:endParaRPr lang="en-GB" sz="1600">
            <a:solidFill>
              <a:srgbClr val="000000"/>
            </a:solidFill>
          </a:endParaRPr>
        </a:p>
      </dgm:t>
    </dgm:pt>
    <dgm:pt modelId="{02F03F2C-F82E-4361-8891-5FDFFE2ACBB6}" type="parTrans" cxnId="{CD7F8E82-3A0D-4C4D-81F4-084CAC616CAC}">
      <dgm:prSet/>
      <dgm:spPr/>
      <dgm:t>
        <a:bodyPr/>
        <a:lstStyle/>
        <a:p>
          <a:endParaRPr lang="en-GB"/>
        </a:p>
      </dgm:t>
    </dgm:pt>
    <dgm:pt modelId="{AFEDA1AF-D60A-444F-AD0D-66646B976798}" type="sibTrans" cxnId="{CD7F8E82-3A0D-4C4D-81F4-084CAC616CAC}">
      <dgm:prSet/>
      <dgm:spPr/>
      <dgm:t>
        <a:bodyPr/>
        <a:lstStyle/>
        <a:p>
          <a:endParaRPr lang="en-GB"/>
        </a:p>
      </dgm:t>
    </dgm:pt>
    <dgm:pt modelId="{9FE8B67D-94D0-445B-BC17-C70EDCAAB928}">
      <dgm:prSet phldrT="[Text]"/>
      <dgm:spPr/>
      <dgm:t>
        <a:bodyPr/>
        <a:lstStyle/>
        <a:p>
          <a:r>
            <a:rPr lang="en-GB" b="1">
              <a:solidFill>
                <a:srgbClr val="000000"/>
              </a:solidFill>
              <a:latin typeface="+mj-lt"/>
              <a:cs typeface="Poppins"/>
            </a:rPr>
            <a:t>Experiences following disclosure or the decision to disclose</a:t>
          </a:r>
          <a:endParaRPr lang="en-GB" b="1">
            <a:solidFill>
              <a:srgbClr val="000000"/>
            </a:solidFill>
          </a:endParaRPr>
        </a:p>
      </dgm:t>
    </dgm:pt>
    <dgm:pt modelId="{A2C3281F-9792-4102-BF11-C7AD96F6D542}" type="parTrans" cxnId="{61DDCC7B-52FE-412A-AB4B-02E7EE9EA32F}">
      <dgm:prSet/>
      <dgm:spPr/>
      <dgm:t>
        <a:bodyPr/>
        <a:lstStyle/>
        <a:p>
          <a:endParaRPr lang="en-GB"/>
        </a:p>
      </dgm:t>
    </dgm:pt>
    <dgm:pt modelId="{4F39DD7B-5E8B-4F00-9969-4C7E0BCD360A}" type="sibTrans" cxnId="{61DDCC7B-52FE-412A-AB4B-02E7EE9EA32F}">
      <dgm:prSet/>
      <dgm:spPr/>
      <dgm:t>
        <a:bodyPr/>
        <a:lstStyle/>
        <a:p>
          <a:endParaRPr lang="en-GB"/>
        </a:p>
      </dgm:t>
    </dgm:pt>
    <dgm:pt modelId="{49DF2B3E-E1CC-4A64-B559-BA3164C8F9E8}">
      <dgm:prSet phldrT="[Text]"/>
      <dgm:spPr/>
      <dgm:t>
        <a:bodyPr/>
        <a:lstStyle/>
        <a:p>
          <a:r>
            <a:rPr lang="en-GB" b="1">
              <a:solidFill>
                <a:srgbClr val="000000"/>
              </a:solidFill>
              <a:latin typeface="+mj-lt"/>
              <a:cs typeface="Poppins"/>
            </a:rPr>
            <a:t>Signposting and referrals</a:t>
          </a:r>
          <a:endParaRPr lang="en-GB" b="1">
            <a:solidFill>
              <a:srgbClr val="000000"/>
            </a:solidFill>
          </a:endParaRPr>
        </a:p>
      </dgm:t>
    </dgm:pt>
    <dgm:pt modelId="{D78D2466-D352-4F47-B310-01FDFC119650}" type="parTrans" cxnId="{43301314-69E3-4023-A5F8-D9E062AA5EFC}">
      <dgm:prSet/>
      <dgm:spPr/>
      <dgm:t>
        <a:bodyPr/>
        <a:lstStyle/>
        <a:p>
          <a:endParaRPr lang="en-GB"/>
        </a:p>
      </dgm:t>
    </dgm:pt>
    <dgm:pt modelId="{339CB880-D348-4F97-B6D7-C90A7E293CE8}" type="sibTrans" cxnId="{43301314-69E3-4023-A5F8-D9E062AA5EFC}">
      <dgm:prSet/>
      <dgm:spPr/>
      <dgm:t>
        <a:bodyPr/>
        <a:lstStyle/>
        <a:p>
          <a:endParaRPr lang="en-GB"/>
        </a:p>
      </dgm:t>
    </dgm:pt>
    <dgm:pt modelId="{265793FE-1391-423B-BE33-E53A37DC07FE}" type="pres">
      <dgm:prSet presAssocID="{62CFD0A1-B718-4F66-8811-83821D114168}" presName="CompostProcess" presStyleCnt="0">
        <dgm:presLayoutVars>
          <dgm:dir/>
          <dgm:resizeHandles val="exact"/>
        </dgm:presLayoutVars>
      </dgm:prSet>
      <dgm:spPr/>
    </dgm:pt>
    <dgm:pt modelId="{4BAC8DDD-DA18-43DF-9E95-38FB12B25525}" type="pres">
      <dgm:prSet presAssocID="{62CFD0A1-B718-4F66-8811-83821D114168}" presName="arrow" presStyleLbl="bgShp" presStyleIdx="0" presStyleCnt="1" custLinFactNeighborY="-2779"/>
      <dgm:spPr/>
    </dgm:pt>
    <dgm:pt modelId="{99822EE5-0040-4A0D-8F55-A0648EAEC9BD}" type="pres">
      <dgm:prSet presAssocID="{62CFD0A1-B718-4F66-8811-83821D114168}" presName="linearProcess" presStyleCnt="0"/>
      <dgm:spPr/>
    </dgm:pt>
    <dgm:pt modelId="{9F3995BF-6C63-445A-A73B-1A51EF029303}" type="pres">
      <dgm:prSet presAssocID="{ACBDA3EF-3E39-410A-B1A1-A1617DE60B5D}" presName="textNode" presStyleLbl="node1" presStyleIdx="0" presStyleCnt="3">
        <dgm:presLayoutVars>
          <dgm:bulletEnabled val="1"/>
        </dgm:presLayoutVars>
      </dgm:prSet>
      <dgm:spPr/>
    </dgm:pt>
    <dgm:pt modelId="{65E5CBE5-AE11-474E-86AC-0179BF455E7A}" type="pres">
      <dgm:prSet presAssocID="{AFEDA1AF-D60A-444F-AD0D-66646B976798}" presName="sibTrans" presStyleCnt="0"/>
      <dgm:spPr/>
    </dgm:pt>
    <dgm:pt modelId="{DCDD3086-C3B0-43FA-AC7A-4F31F27E6E3F}" type="pres">
      <dgm:prSet presAssocID="{9FE8B67D-94D0-445B-BC17-C70EDCAAB928}" presName="textNode" presStyleLbl="node1" presStyleIdx="1" presStyleCnt="3">
        <dgm:presLayoutVars>
          <dgm:bulletEnabled val="1"/>
        </dgm:presLayoutVars>
      </dgm:prSet>
      <dgm:spPr/>
    </dgm:pt>
    <dgm:pt modelId="{98902EC1-ACD4-465D-9776-B31F2D2B2E64}" type="pres">
      <dgm:prSet presAssocID="{4F39DD7B-5E8B-4F00-9969-4C7E0BCD360A}" presName="sibTrans" presStyleCnt="0"/>
      <dgm:spPr/>
    </dgm:pt>
    <dgm:pt modelId="{9B41E35D-807C-47A2-997C-781EBDA3820C}" type="pres">
      <dgm:prSet presAssocID="{49DF2B3E-E1CC-4A64-B559-BA3164C8F9E8}" presName="textNode" presStyleLbl="node1" presStyleIdx="2" presStyleCnt="3">
        <dgm:presLayoutVars>
          <dgm:bulletEnabled val="1"/>
        </dgm:presLayoutVars>
      </dgm:prSet>
      <dgm:spPr/>
    </dgm:pt>
  </dgm:ptLst>
  <dgm:cxnLst>
    <dgm:cxn modelId="{43301314-69E3-4023-A5F8-D9E062AA5EFC}" srcId="{62CFD0A1-B718-4F66-8811-83821D114168}" destId="{49DF2B3E-E1CC-4A64-B559-BA3164C8F9E8}" srcOrd="2" destOrd="0" parTransId="{D78D2466-D352-4F47-B310-01FDFC119650}" sibTransId="{339CB880-D348-4F97-B6D7-C90A7E293CE8}"/>
    <dgm:cxn modelId="{6A977E1A-2452-4FD3-8BEA-58543CD5F014}" type="presOf" srcId="{62CFD0A1-B718-4F66-8811-83821D114168}" destId="{265793FE-1391-423B-BE33-E53A37DC07FE}" srcOrd="0" destOrd="0" presId="urn:microsoft.com/office/officeart/2005/8/layout/hProcess9"/>
    <dgm:cxn modelId="{DAA3F65D-36A4-49E3-BC50-0E0DF5BDDB78}" type="presOf" srcId="{ACBDA3EF-3E39-410A-B1A1-A1617DE60B5D}" destId="{9F3995BF-6C63-445A-A73B-1A51EF029303}" srcOrd="0" destOrd="0" presId="urn:microsoft.com/office/officeart/2005/8/layout/hProcess9"/>
    <dgm:cxn modelId="{61DDCC7B-52FE-412A-AB4B-02E7EE9EA32F}" srcId="{62CFD0A1-B718-4F66-8811-83821D114168}" destId="{9FE8B67D-94D0-445B-BC17-C70EDCAAB928}" srcOrd="1" destOrd="0" parTransId="{A2C3281F-9792-4102-BF11-C7AD96F6D542}" sibTransId="{4F39DD7B-5E8B-4F00-9969-4C7E0BCD360A}"/>
    <dgm:cxn modelId="{CD7F8E82-3A0D-4C4D-81F4-084CAC616CAC}" srcId="{62CFD0A1-B718-4F66-8811-83821D114168}" destId="{ACBDA3EF-3E39-410A-B1A1-A1617DE60B5D}" srcOrd="0" destOrd="0" parTransId="{02F03F2C-F82E-4361-8891-5FDFFE2ACBB6}" sibTransId="{AFEDA1AF-D60A-444F-AD0D-66646B976798}"/>
    <dgm:cxn modelId="{C77F7D9B-7491-45F7-B4E6-E7B3E334AF9A}" type="presOf" srcId="{49DF2B3E-E1CC-4A64-B559-BA3164C8F9E8}" destId="{9B41E35D-807C-47A2-997C-781EBDA3820C}" srcOrd="0" destOrd="0" presId="urn:microsoft.com/office/officeart/2005/8/layout/hProcess9"/>
    <dgm:cxn modelId="{476952D2-45C1-467B-B9E7-953BADB6237B}" type="presOf" srcId="{9FE8B67D-94D0-445B-BC17-C70EDCAAB928}" destId="{DCDD3086-C3B0-43FA-AC7A-4F31F27E6E3F}" srcOrd="0" destOrd="0" presId="urn:microsoft.com/office/officeart/2005/8/layout/hProcess9"/>
    <dgm:cxn modelId="{8008BC9B-CE2F-4ECB-B0D5-C61E8BBDB762}" type="presParOf" srcId="{265793FE-1391-423B-BE33-E53A37DC07FE}" destId="{4BAC8DDD-DA18-43DF-9E95-38FB12B25525}" srcOrd="0" destOrd="0" presId="urn:microsoft.com/office/officeart/2005/8/layout/hProcess9"/>
    <dgm:cxn modelId="{C5DBD0D6-971F-43CF-BE1A-CDED74C8BF5B}" type="presParOf" srcId="{265793FE-1391-423B-BE33-E53A37DC07FE}" destId="{99822EE5-0040-4A0D-8F55-A0648EAEC9BD}" srcOrd="1" destOrd="0" presId="urn:microsoft.com/office/officeart/2005/8/layout/hProcess9"/>
    <dgm:cxn modelId="{2DEF2791-519B-4256-B83F-E065BAFA672F}" type="presParOf" srcId="{99822EE5-0040-4A0D-8F55-A0648EAEC9BD}" destId="{9F3995BF-6C63-445A-A73B-1A51EF029303}" srcOrd="0" destOrd="0" presId="urn:microsoft.com/office/officeart/2005/8/layout/hProcess9"/>
    <dgm:cxn modelId="{CA3F913B-8D8A-40B7-9A3E-939B6E77D10B}" type="presParOf" srcId="{99822EE5-0040-4A0D-8F55-A0648EAEC9BD}" destId="{65E5CBE5-AE11-474E-86AC-0179BF455E7A}" srcOrd="1" destOrd="0" presId="urn:microsoft.com/office/officeart/2005/8/layout/hProcess9"/>
    <dgm:cxn modelId="{E0AC1D70-4E85-46E5-BC1C-D8501A9C55DC}" type="presParOf" srcId="{99822EE5-0040-4A0D-8F55-A0648EAEC9BD}" destId="{DCDD3086-C3B0-43FA-AC7A-4F31F27E6E3F}" srcOrd="2" destOrd="0" presId="urn:microsoft.com/office/officeart/2005/8/layout/hProcess9"/>
    <dgm:cxn modelId="{D517FA1C-704F-4AE4-99E0-8DCB558D12CA}" type="presParOf" srcId="{99822EE5-0040-4A0D-8F55-A0648EAEC9BD}" destId="{98902EC1-ACD4-465D-9776-B31F2D2B2E64}" srcOrd="3" destOrd="0" presId="urn:microsoft.com/office/officeart/2005/8/layout/hProcess9"/>
    <dgm:cxn modelId="{75002BD8-96E9-4BC1-9FED-B1A55483B3C6}" type="presParOf" srcId="{99822EE5-0040-4A0D-8F55-A0648EAEC9BD}" destId="{9B41E35D-807C-47A2-997C-781EBDA3820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C8DDD-DA18-43DF-9E95-38FB12B25525}">
      <dsp:nvSpPr>
        <dsp:cNvPr id="0" name=""/>
        <dsp:cNvSpPr/>
      </dsp:nvSpPr>
      <dsp:spPr>
        <a:xfrm>
          <a:off x="644845" y="0"/>
          <a:ext cx="7308245" cy="48641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3995BF-6C63-445A-A73B-1A51EF029303}">
      <dsp:nvSpPr>
        <dsp:cNvPr id="0" name=""/>
        <dsp:cNvSpPr/>
      </dsp:nvSpPr>
      <dsp:spPr>
        <a:xfrm>
          <a:off x="4198" y="1459229"/>
          <a:ext cx="2770819" cy="1945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solidFill>
                <a:srgbClr val="000000"/>
              </a:solidFill>
            </a:rPr>
            <a:t>Barriers to disclosing domestic abuse </a:t>
          </a:r>
        </a:p>
        <a:p>
          <a:pPr marL="0" lvl="0" indent="0" algn="ctr" defTabSz="755650">
            <a:lnSpc>
              <a:spcPct val="90000"/>
            </a:lnSpc>
            <a:spcBef>
              <a:spcPct val="0"/>
            </a:spcBef>
            <a:spcAft>
              <a:spcPct val="35000"/>
            </a:spcAft>
            <a:buNone/>
          </a:pPr>
          <a:r>
            <a:rPr lang="en-US" sz="1600" kern="1200">
              <a:solidFill>
                <a:srgbClr val="000000"/>
              </a:solidFill>
            </a:rPr>
            <a:t>(5 x institutional</a:t>
          </a:r>
        </a:p>
        <a:p>
          <a:pPr marL="0" lvl="0" indent="0" algn="ctr" defTabSz="755650">
            <a:lnSpc>
              <a:spcPct val="90000"/>
            </a:lnSpc>
            <a:spcBef>
              <a:spcPct val="0"/>
            </a:spcBef>
            <a:spcAft>
              <a:spcPct val="35000"/>
            </a:spcAft>
            <a:buNone/>
          </a:pPr>
          <a:r>
            <a:rPr lang="en-US" sz="1600" kern="1200">
              <a:solidFill>
                <a:srgbClr val="000000"/>
              </a:solidFill>
            </a:rPr>
            <a:t>2 x survivor perceptions) </a:t>
          </a:r>
          <a:endParaRPr lang="en-GB" sz="1600" kern="1200">
            <a:solidFill>
              <a:srgbClr val="000000"/>
            </a:solidFill>
          </a:endParaRPr>
        </a:p>
      </dsp:txBody>
      <dsp:txXfrm>
        <a:off x="99176" y="1554207"/>
        <a:ext cx="2580863" cy="1755684"/>
      </dsp:txXfrm>
    </dsp:sp>
    <dsp:sp modelId="{DCDD3086-C3B0-43FA-AC7A-4F31F27E6E3F}">
      <dsp:nvSpPr>
        <dsp:cNvPr id="0" name=""/>
        <dsp:cNvSpPr/>
      </dsp:nvSpPr>
      <dsp:spPr>
        <a:xfrm>
          <a:off x="2913558" y="1459229"/>
          <a:ext cx="2770819" cy="1945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kern="1200">
              <a:solidFill>
                <a:srgbClr val="000000"/>
              </a:solidFill>
              <a:latin typeface="+mj-lt"/>
              <a:cs typeface="Poppins"/>
            </a:rPr>
            <a:t>Experiences following disclosure or the decision to disclose</a:t>
          </a:r>
          <a:endParaRPr lang="en-GB" sz="1900" b="1" kern="1200">
            <a:solidFill>
              <a:srgbClr val="000000"/>
            </a:solidFill>
          </a:endParaRPr>
        </a:p>
      </dsp:txBody>
      <dsp:txXfrm>
        <a:off x="3008536" y="1554207"/>
        <a:ext cx="2580863" cy="1755684"/>
      </dsp:txXfrm>
    </dsp:sp>
    <dsp:sp modelId="{9B41E35D-807C-47A2-997C-781EBDA3820C}">
      <dsp:nvSpPr>
        <dsp:cNvPr id="0" name=""/>
        <dsp:cNvSpPr/>
      </dsp:nvSpPr>
      <dsp:spPr>
        <a:xfrm>
          <a:off x="5822918" y="1459229"/>
          <a:ext cx="2770819" cy="1945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kern="1200">
              <a:solidFill>
                <a:srgbClr val="000000"/>
              </a:solidFill>
              <a:latin typeface="+mj-lt"/>
              <a:cs typeface="Poppins"/>
            </a:rPr>
            <a:t>Signposting and referrals</a:t>
          </a:r>
          <a:endParaRPr lang="en-GB" sz="1900" b="1" kern="1200">
            <a:solidFill>
              <a:srgbClr val="000000"/>
            </a:solidFill>
          </a:endParaRPr>
        </a:p>
      </dsp:txBody>
      <dsp:txXfrm>
        <a:off x="5917896" y="1554207"/>
        <a:ext cx="2580863" cy="175568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76D5C9-46CE-4012-8C2E-8B435A37FB4A}" type="datetimeFigureOut">
              <a:rPr lang="en-US" smtClean="0"/>
              <a:pPr/>
              <a:t>11/20/2025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E68B5F-D307-4135-93FD-44AEFFEFA4CE}"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E68B5F-D307-4135-93FD-44AEFFEFA4CE}" type="slidenum">
              <a:rPr lang="en-GB" smtClean="0"/>
              <a:pPr/>
              <a:t>1</a:t>
            </a:fld>
            <a:endParaRPr lang="en-GB"/>
          </a:p>
        </p:txBody>
      </p:sp>
    </p:spTree>
    <p:extLst>
      <p:ext uri="{BB962C8B-B14F-4D97-AF65-F5344CB8AC3E}">
        <p14:creationId xmlns:p14="http://schemas.microsoft.com/office/powerpoint/2010/main" val="158475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5"/>
          </p:nvPr>
        </p:nvSpPr>
        <p:spPr/>
        <p:txBody>
          <a:bodyPr/>
          <a:lstStyle/>
          <a:p>
            <a:fld id="{4EE68B5F-D307-4135-93FD-44AEFFEFA4CE}" type="slidenum">
              <a:rPr lang="en-GB" smtClean="0"/>
              <a:pPr/>
              <a:t>11</a:t>
            </a:fld>
            <a:endParaRPr lang="en-GB"/>
          </a:p>
        </p:txBody>
      </p:sp>
    </p:spTree>
    <p:extLst>
      <p:ext uri="{BB962C8B-B14F-4D97-AF65-F5344CB8AC3E}">
        <p14:creationId xmlns:p14="http://schemas.microsoft.com/office/powerpoint/2010/main" val="2511550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E68B5F-D307-4135-93FD-44AEFFEFA4CE}" type="slidenum">
              <a:rPr lang="en-GB" smtClean="0"/>
              <a:pPr/>
              <a:t>12</a:t>
            </a:fld>
            <a:endParaRPr lang="en-GB"/>
          </a:p>
        </p:txBody>
      </p:sp>
    </p:spTree>
    <p:extLst>
      <p:ext uri="{BB962C8B-B14F-4D97-AF65-F5344CB8AC3E}">
        <p14:creationId xmlns:p14="http://schemas.microsoft.com/office/powerpoint/2010/main" val="396355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FC1FA-93EB-C368-0ADE-1E88B2725A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D2B34-4D8C-5D7F-A029-718F283603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893372-8B94-98FD-F8E2-7CF20E75975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13AFB94-692E-A2BE-85B5-C4EEB7EAD2DC}"/>
              </a:ext>
            </a:extLst>
          </p:cNvPr>
          <p:cNvSpPr>
            <a:spLocks noGrp="1"/>
          </p:cNvSpPr>
          <p:nvPr>
            <p:ph type="sldNum" sz="quarter" idx="5"/>
          </p:nvPr>
        </p:nvSpPr>
        <p:spPr/>
        <p:txBody>
          <a:bodyPr/>
          <a:lstStyle/>
          <a:p>
            <a:fld id="{4EE68B5F-D307-4135-93FD-44AEFFEFA4CE}" type="slidenum">
              <a:rPr lang="en-GB" smtClean="0"/>
              <a:pPr/>
              <a:t>13</a:t>
            </a:fld>
            <a:endParaRPr lang="en-GB"/>
          </a:p>
        </p:txBody>
      </p:sp>
    </p:spTree>
    <p:extLst>
      <p:ext uri="{BB962C8B-B14F-4D97-AF65-F5344CB8AC3E}">
        <p14:creationId xmlns:p14="http://schemas.microsoft.com/office/powerpoint/2010/main" val="3356448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72DD2-B5B4-E93D-D54D-CCDB1975F0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55E1A0-DA57-8534-C5A5-746C8BD9E3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6217E6-B6F4-5BEC-1EA7-50D9AD41651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E49D091-BAB8-B9CE-04FD-7929AC5100B3}"/>
              </a:ext>
            </a:extLst>
          </p:cNvPr>
          <p:cNvSpPr>
            <a:spLocks noGrp="1"/>
          </p:cNvSpPr>
          <p:nvPr>
            <p:ph type="sldNum" sz="quarter" idx="5"/>
          </p:nvPr>
        </p:nvSpPr>
        <p:spPr/>
        <p:txBody>
          <a:bodyPr/>
          <a:lstStyle/>
          <a:p>
            <a:fld id="{4EE68B5F-D307-4135-93FD-44AEFFEFA4CE}" type="slidenum">
              <a:rPr lang="en-GB" smtClean="0"/>
              <a:pPr/>
              <a:t>15</a:t>
            </a:fld>
            <a:endParaRPr lang="en-GB"/>
          </a:p>
        </p:txBody>
      </p:sp>
    </p:spTree>
    <p:extLst>
      <p:ext uri="{BB962C8B-B14F-4D97-AF65-F5344CB8AC3E}">
        <p14:creationId xmlns:p14="http://schemas.microsoft.com/office/powerpoint/2010/main" val="3584953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E8469-7A14-1B23-3655-9F5C84CAAF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61854A-A0D0-4799-2B29-0452AB82A3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34AE10-72E9-8844-4A5A-0DAC15C3CFF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FAAFF4B-24BB-D337-3D1F-16C7CB61660E}"/>
              </a:ext>
            </a:extLst>
          </p:cNvPr>
          <p:cNvSpPr>
            <a:spLocks noGrp="1"/>
          </p:cNvSpPr>
          <p:nvPr>
            <p:ph type="sldNum" sz="quarter" idx="5"/>
          </p:nvPr>
        </p:nvSpPr>
        <p:spPr/>
        <p:txBody>
          <a:bodyPr/>
          <a:lstStyle/>
          <a:p>
            <a:fld id="{4EE68B5F-D307-4135-93FD-44AEFFEFA4CE}" type="slidenum">
              <a:rPr lang="en-GB" smtClean="0"/>
              <a:pPr/>
              <a:t>16</a:t>
            </a:fld>
            <a:endParaRPr lang="en-GB"/>
          </a:p>
        </p:txBody>
      </p:sp>
    </p:spTree>
    <p:extLst>
      <p:ext uri="{BB962C8B-B14F-4D97-AF65-F5344CB8AC3E}">
        <p14:creationId xmlns:p14="http://schemas.microsoft.com/office/powerpoint/2010/main" val="3471273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D6F89-5DC7-508D-A0E3-41F79335A5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F0BC5F-9850-03D0-6917-520E8B5CBA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09AE4A-5C56-6FC0-3E38-E337CA55E33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620380D-ADE3-7CB2-BB9F-E671F0342341}"/>
              </a:ext>
            </a:extLst>
          </p:cNvPr>
          <p:cNvSpPr>
            <a:spLocks noGrp="1"/>
          </p:cNvSpPr>
          <p:nvPr>
            <p:ph type="sldNum" sz="quarter" idx="5"/>
          </p:nvPr>
        </p:nvSpPr>
        <p:spPr/>
        <p:txBody>
          <a:bodyPr/>
          <a:lstStyle/>
          <a:p>
            <a:fld id="{4EE68B5F-D307-4135-93FD-44AEFFEFA4CE}" type="slidenum">
              <a:rPr lang="en-GB" smtClean="0"/>
              <a:pPr/>
              <a:t>17</a:t>
            </a:fld>
            <a:endParaRPr lang="en-GB"/>
          </a:p>
        </p:txBody>
      </p:sp>
    </p:spTree>
    <p:extLst>
      <p:ext uri="{BB962C8B-B14F-4D97-AF65-F5344CB8AC3E}">
        <p14:creationId xmlns:p14="http://schemas.microsoft.com/office/powerpoint/2010/main" val="2321337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E53B5-C6AE-55BE-9CD4-9CFB7F7765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220B8B-2022-AA71-C836-8EA6F2C151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77334A-3D46-D651-E865-33C6D96E1E4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CD5C299-F9B7-35C7-E217-15DA528A43F9}"/>
              </a:ext>
            </a:extLst>
          </p:cNvPr>
          <p:cNvSpPr>
            <a:spLocks noGrp="1"/>
          </p:cNvSpPr>
          <p:nvPr>
            <p:ph type="sldNum" sz="quarter" idx="5"/>
          </p:nvPr>
        </p:nvSpPr>
        <p:spPr/>
        <p:txBody>
          <a:bodyPr/>
          <a:lstStyle/>
          <a:p>
            <a:fld id="{4EE68B5F-D307-4135-93FD-44AEFFEFA4CE}" type="slidenum">
              <a:rPr lang="en-GB" smtClean="0"/>
              <a:pPr/>
              <a:t>18</a:t>
            </a:fld>
            <a:endParaRPr lang="en-GB"/>
          </a:p>
        </p:txBody>
      </p:sp>
    </p:spTree>
    <p:extLst>
      <p:ext uri="{BB962C8B-B14F-4D97-AF65-F5344CB8AC3E}">
        <p14:creationId xmlns:p14="http://schemas.microsoft.com/office/powerpoint/2010/main" val="1824178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EE68B5F-D307-4135-93FD-44AEFFEFA4CE}" type="slidenum">
              <a:rPr lang="en-GB" smtClean="0"/>
              <a:pPr/>
              <a:t>19</a:t>
            </a:fld>
            <a:endParaRPr lang="en-GB"/>
          </a:p>
        </p:txBody>
      </p:sp>
    </p:spTree>
    <p:extLst>
      <p:ext uri="{BB962C8B-B14F-4D97-AF65-F5344CB8AC3E}">
        <p14:creationId xmlns:p14="http://schemas.microsoft.com/office/powerpoint/2010/main" val="1349960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E68B5F-D307-4135-93FD-44AEFFEFA4CE}" type="slidenum">
              <a:rPr lang="en-GB" smtClean="0"/>
              <a:pPr/>
              <a:t>2</a:t>
            </a:fld>
            <a:endParaRPr lang="en-GB"/>
          </a:p>
        </p:txBody>
      </p:sp>
    </p:spTree>
    <p:extLst>
      <p:ext uri="{BB962C8B-B14F-4D97-AF65-F5344CB8AC3E}">
        <p14:creationId xmlns:p14="http://schemas.microsoft.com/office/powerpoint/2010/main" val="3050896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What do we mean by domestic abuse? </a:t>
            </a:r>
            <a:r>
              <a:rPr lang="en-US"/>
              <a:t>Just to remind ourselves of what we mean when we use the term domestic abuse.  It encompasses more than extreme physical and sexual violence, which often bears physical signs or evidence, we are concerned with coercive and controlling </a:t>
            </a:r>
            <a:r>
              <a:rPr lang="en-US" err="1"/>
              <a:t>behaviour</a:t>
            </a:r>
            <a:r>
              <a:rPr lang="en-US"/>
              <a:t> such as financial/economic abuse, attempts to isolate or estrange people from their friends and loved one and we are also not just focusing on the home.  We are concerned with relationships between intimate partners or family members, men or women, adults or children, gay or straight… and these can exist outside the home as well as in it.</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4EE68B5F-D307-4135-93FD-44AEFFEFA4CE}" type="slidenum">
              <a:rPr lang="en-GB" smtClean="0"/>
              <a:pPr/>
              <a:t>3</a:t>
            </a:fld>
            <a:endParaRPr lang="en-GB"/>
          </a:p>
        </p:txBody>
      </p:sp>
    </p:spTree>
    <p:extLst>
      <p:ext uri="{BB962C8B-B14F-4D97-AF65-F5344CB8AC3E}">
        <p14:creationId xmlns:p14="http://schemas.microsoft.com/office/powerpoint/2010/main" val="789750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EE68B5F-D307-4135-93FD-44AEFFEFA4CE}" type="slidenum">
              <a:rPr lang="en-GB" smtClean="0"/>
              <a:pPr/>
              <a:t>4</a:t>
            </a:fld>
            <a:endParaRPr lang="en-GB"/>
          </a:p>
        </p:txBody>
      </p:sp>
    </p:spTree>
    <p:extLst>
      <p:ext uri="{BB962C8B-B14F-4D97-AF65-F5344CB8AC3E}">
        <p14:creationId xmlns:p14="http://schemas.microsoft.com/office/powerpoint/2010/main" val="3038918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EE68B5F-D307-4135-93FD-44AEFFEFA4CE}" type="slidenum">
              <a:rPr lang="en-GB" smtClean="0"/>
              <a:pPr/>
              <a:t>5</a:t>
            </a:fld>
            <a:endParaRPr lang="en-GB"/>
          </a:p>
        </p:txBody>
      </p:sp>
    </p:spTree>
    <p:extLst>
      <p:ext uri="{BB962C8B-B14F-4D97-AF65-F5344CB8AC3E}">
        <p14:creationId xmlns:p14="http://schemas.microsoft.com/office/powerpoint/2010/main" val="1194731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EE68B5F-D307-4135-93FD-44AEFFEFA4CE}" type="slidenum">
              <a:rPr lang="en-GB" smtClean="0"/>
              <a:pPr/>
              <a:t>7</a:t>
            </a:fld>
            <a:endParaRPr lang="en-GB"/>
          </a:p>
        </p:txBody>
      </p:sp>
    </p:spTree>
    <p:extLst>
      <p:ext uri="{BB962C8B-B14F-4D97-AF65-F5344CB8AC3E}">
        <p14:creationId xmlns:p14="http://schemas.microsoft.com/office/powerpoint/2010/main" val="2474655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EE68B5F-D307-4135-93FD-44AEFFEFA4CE}" type="slidenum">
              <a:rPr lang="en-GB" smtClean="0"/>
              <a:pPr/>
              <a:t>8</a:t>
            </a:fld>
            <a:endParaRPr lang="en-GB"/>
          </a:p>
        </p:txBody>
      </p:sp>
    </p:spTree>
    <p:extLst>
      <p:ext uri="{BB962C8B-B14F-4D97-AF65-F5344CB8AC3E}">
        <p14:creationId xmlns:p14="http://schemas.microsoft.com/office/powerpoint/2010/main" val="3694738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E68B5F-D307-4135-93FD-44AEFFEFA4CE}" type="slidenum">
              <a:rPr lang="en-GB" smtClean="0"/>
              <a:pPr/>
              <a:t>9</a:t>
            </a:fld>
            <a:endParaRPr lang="en-GB"/>
          </a:p>
        </p:txBody>
      </p:sp>
    </p:spTree>
    <p:extLst>
      <p:ext uri="{BB962C8B-B14F-4D97-AF65-F5344CB8AC3E}">
        <p14:creationId xmlns:p14="http://schemas.microsoft.com/office/powerpoint/2010/main" val="3886437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5"/>
          </p:nvPr>
        </p:nvSpPr>
        <p:spPr/>
        <p:txBody>
          <a:bodyPr/>
          <a:lstStyle/>
          <a:p>
            <a:fld id="{4EE68B5F-D307-4135-93FD-44AEFFEFA4CE}" type="slidenum">
              <a:rPr lang="en-GB" smtClean="0"/>
              <a:pPr/>
              <a:t>10</a:t>
            </a:fld>
            <a:endParaRPr lang="en-GB"/>
          </a:p>
        </p:txBody>
      </p:sp>
    </p:spTree>
    <p:extLst>
      <p:ext uri="{BB962C8B-B14F-4D97-AF65-F5344CB8AC3E}">
        <p14:creationId xmlns:p14="http://schemas.microsoft.com/office/powerpoint/2010/main" val="35702262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p:txBody>
          <a:bodyPr/>
          <a:lstStyle>
            <a:lvl1pPr>
              <a:defRPr baseline="0">
                <a:latin typeface="Poppins" panose="00000500000000000000" pitchFamily="2" charset="0"/>
              </a:defRPr>
            </a:lvl1pPr>
          </a:lstStyle>
          <a:p>
            <a:r>
              <a:rPr lang="en-US" noProof="0"/>
              <a:t>Click to edit Master title style</a:t>
            </a:r>
            <a:endParaRPr lang="en-GB" noProof="0"/>
          </a:p>
        </p:txBody>
      </p:sp>
      <p:sp>
        <p:nvSpPr>
          <p:cNvPr id="8" name="Text Placeholder 7"/>
          <p:cNvSpPr>
            <a:spLocks noGrp="1"/>
          </p:cNvSpPr>
          <p:nvPr>
            <p:ph type="body" sz="quarter" idx="13" hasCustomPrompt="1"/>
          </p:nvPr>
        </p:nvSpPr>
        <p:spPr>
          <a:xfrm>
            <a:off x="457200" y="1075264"/>
            <a:ext cx="8143875" cy="285750"/>
          </a:xfrm>
        </p:spPr>
        <p:txBody>
          <a:bodyPr/>
          <a:lstStyle>
            <a:lvl1pPr>
              <a:defRPr sz="2200" b="1" spc="50" baseline="0">
                <a:solidFill>
                  <a:schemeClr val="accent1"/>
                </a:solidFill>
                <a:latin typeface="Poppins" panose="00000500000000000000" pitchFamily="2" charset="0"/>
              </a:defRPr>
            </a:lvl1pPr>
            <a:lvl2pPr>
              <a:defRPr sz="1800" b="1"/>
            </a:lvl2pPr>
            <a:lvl3pPr>
              <a:defRPr sz="1800" b="1"/>
            </a:lvl3pPr>
            <a:lvl4pPr>
              <a:defRPr sz="1800" b="1"/>
            </a:lvl4pPr>
            <a:lvl5pPr>
              <a:defRPr sz="1800" b="1"/>
            </a:lvl5pPr>
          </a:lstStyle>
          <a:p>
            <a:pPr lvl="0"/>
            <a:r>
              <a:rPr lang="en-GB" noProof="0"/>
              <a:t>Click to add subheading</a:t>
            </a:r>
          </a:p>
        </p:txBody>
      </p:sp>
      <p:sp>
        <p:nvSpPr>
          <p:cNvPr id="3" name="Content Placeholder 2"/>
          <p:cNvSpPr>
            <a:spLocks noGrp="1"/>
          </p:cNvSpPr>
          <p:nvPr>
            <p:ph idx="1"/>
          </p:nvPr>
        </p:nvSpPr>
        <p:spPr/>
        <p:txBody>
          <a:bodyPr/>
          <a:lstStyle>
            <a:lvl1pPr>
              <a:defRPr baseline="0">
                <a:latin typeface="Poppins" panose="00000500000000000000" pitchFamily="2" charset="0"/>
              </a:defRPr>
            </a:lvl1pPr>
            <a:lvl2pPr>
              <a:defRPr baseline="0">
                <a:latin typeface="Poppins" panose="00000500000000000000" pitchFamily="2" charset="0"/>
              </a:defRPr>
            </a:lvl2pPr>
            <a:lvl3pPr>
              <a:defRPr baseline="0">
                <a:latin typeface="Poppins" panose="00000500000000000000" pitchFamily="2" charset="0"/>
              </a:defRPr>
            </a:lvl3pPr>
            <a:lvl4pPr>
              <a:defRPr baseline="0">
                <a:latin typeface="Poppins" panose="00000500000000000000" pitchFamily="2" charset="0"/>
              </a:defRPr>
            </a:lvl4pPr>
            <a:lvl5pPr>
              <a:defRPr baseline="0">
                <a:latin typeface="Poppins" panose="00000500000000000000" pitchFamily="2"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a:xfrm>
            <a:off x="368263" y="6328855"/>
            <a:ext cx="2276613" cy="360000"/>
          </a:xfrm>
        </p:spPr>
        <p:txBody>
          <a:bodyPr/>
          <a:lstStyle>
            <a:lvl1pPr>
              <a:defRPr/>
            </a:lvl1pPr>
          </a:lstStyle>
          <a:p>
            <a:r>
              <a:rPr lang="en-GB"/>
              <a:t>Presentation title</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8" name="Picture 7" descr="P1031 HWE Brand project - PPT template - Slide 13.png"/>
          <p:cNvPicPr>
            <a:picLocks noChangeAspect="1"/>
          </p:cNvPicPr>
          <p:nvPr userDrawn="1"/>
        </p:nvPicPr>
        <p:blipFill>
          <a:blip r:embed="rId2" cstate="print"/>
          <a:stretch>
            <a:fillRect/>
          </a:stretch>
        </p:blipFill>
        <p:spPr>
          <a:xfrm>
            <a:off x="-1" y="0"/>
            <a:ext cx="9144000" cy="6858000"/>
          </a:xfrm>
          <a:prstGeom prst="rect">
            <a:avLst/>
          </a:prstGeom>
        </p:spPr>
      </p:pic>
      <p:sp>
        <p:nvSpPr>
          <p:cNvPr id="7" name="Text Placeholder 6"/>
          <p:cNvSpPr>
            <a:spLocks noGrp="1"/>
          </p:cNvSpPr>
          <p:nvPr>
            <p:ph type="body" sz="quarter" idx="10"/>
          </p:nvPr>
        </p:nvSpPr>
        <p:spPr>
          <a:xfrm>
            <a:off x="555630" y="492660"/>
            <a:ext cx="4143375" cy="4357687"/>
          </a:xfrm>
        </p:spPr>
        <p:txBody>
          <a:bodyPr/>
          <a:lstStyle>
            <a:lvl1pPr>
              <a:spcAft>
                <a:spcPts val="600"/>
              </a:spcAft>
              <a:defRPr sz="2800" b="1">
                <a:solidFill>
                  <a:schemeClr val="tx1"/>
                </a:solidFill>
                <a:latin typeface="Century Gothic" panose="020B0502020202020204" pitchFamily="34" charset="0"/>
              </a:defRPr>
            </a:lvl1pPr>
            <a:lvl2pPr marL="0" indent="0">
              <a:lnSpc>
                <a:spcPts val="1700"/>
              </a:lnSpc>
              <a:spcAft>
                <a:spcPts val="1000"/>
              </a:spcAft>
              <a:buNone/>
              <a:defRPr sz="1400">
                <a:solidFill>
                  <a:srgbClr val="000000"/>
                </a:solidFill>
                <a:latin typeface="Century Gothic" panose="020B0502020202020204" pitchFamily="34" charset="0"/>
              </a:defRPr>
            </a:lvl2pPr>
            <a:lvl3pPr marL="0" indent="0" defTabSz="900000">
              <a:lnSpc>
                <a:spcPts val="1800"/>
              </a:lnSpc>
              <a:spcAft>
                <a:spcPts val="600"/>
              </a:spcAft>
              <a:buNone/>
              <a:tabLst>
                <a:tab pos="216000" algn="l"/>
              </a:tabLst>
              <a:defRPr sz="1400">
                <a:solidFill>
                  <a:srgbClr val="000000"/>
                </a:solidFill>
                <a:latin typeface="Century Gothic" panose="020B0502020202020204" pitchFamily="34" charset="0"/>
              </a:defRPr>
            </a:lvl3pPr>
            <a:lvl4pPr>
              <a:defRPr>
                <a:solidFill>
                  <a:srgbClr val="000000"/>
                </a:solidFill>
                <a:latin typeface="Century Gothic" panose="020B0502020202020204" pitchFamily="34" charset="0"/>
              </a:defRPr>
            </a:lvl4pPr>
            <a:lvl5pPr>
              <a:defRPr>
                <a:solidFill>
                  <a:srgbClr val="000000"/>
                </a:solidFill>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880317" y="5956613"/>
            <a:ext cx="3024000" cy="756000"/>
          </a:xfrm>
          <a:prstGeom prst="rect">
            <a:avLst/>
          </a:prstGeom>
        </p:spPr>
      </p:pic>
      <p:pic>
        <p:nvPicPr>
          <p:cNvPr id="9" name="Picture 8" descr="P1031 HWE Brand projecy - PPT template_AW_14.jpg"/>
          <p:cNvPicPr>
            <a:picLocks noChangeAspect="1"/>
          </p:cNvPicPr>
          <p:nvPr userDrawn="1"/>
        </p:nvPicPr>
        <p:blipFill>
          <a:blip r:embed="rId4" cstate="print"/>
          <a:stretch>
            <a:fillRect/>
          </a:stretch>
        </p:blipFill>
        <p:spPr>
          <a:xfrm>
            <a:off x="560332" y="3349096"/>
            <a:ext cx="172253" cy="5040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ig Picture Slide 2">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a:t>Insert photo, then select</a:t>
            </a:r>
            <a:br>
              <a:rPr lang="en-GB"/>
            </a:br>
            <a:r>
              <a:rPr lang="en-GB"/>
              <a:t>‘Format/Send to back’</a:t>
            </a:r>
          </a:p>
        </p:txBody>
      </p:sp>
      <p:sp>
        <p:nvSpPr>
          <p:cNvPr id="2" name="Title 1"/>
          <p:cNvSpPr>
            <a:spLocks noGrp="1"/>
          </p:cNvSpPr>
          <p:nvPr>
            <p:ph type="ctrTitle" hasCustomPrompt="1"/>
          </p:nvPr>
        </p:nvSpPr>
        <p:spPr>
          <a:xfrm>
            <a:off x="425202" y="4626000"/>
            <a:ext cx="5904000" cy="1728000"/>
          </a:xfrm>
        </p:spPr>
        <p:txBody>
          <a:bodyPr anchor="b" anchorCtr="0"/>
          <a:lstStyle>
            <a:lvl1pPr algn="l">
              <a:defRPr sz="3200">
                <a:solidFill>
                  <a:schemeClr val="tx1"/>
                </a:solidFill>
                <a:latin typeface="Century Gothic" panose="020B0502020202020204" pitchFamily="34" charset="0"/>
              </a:defRPr>
            </a:lvl1pPr>
          </a:lstStyle>
          <a:p>
            <a:r>
              <a:rPr lang="en-GB" noProof="0"/>
              <a:t>Click to enter headline</a:t>
            </a:r>
          </a:p>
        </p:txBody>
      </p:sp>
    </p:spTree>
    <p:extLst>
      <p:ext uri="{BB962C8B-B14F-4D97-AF65-F5344CB8AC3E}">
        <p14:creationId xmlns:p14="http://schemas.microsoft.com/office/powerpoint/2010/main" val="2067993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374400" y="5367363"/>
            <a:ext cx="7740000" cy="612000"/>
          </a:xfrm>
        </p:spPr>
        <p:txBody>
          <a:bodyPr/>
          <a:lstStyle>
            <a:lvl1pPr algn="l">
              <a:defRPr sz="3800">
                <a:solidFill>
                  <a:schemeClr val="bg1"/>
                </a:solidFill>
              </a:defRPr>
            </a:lvl1pPr>
          </a:lstStyle>
          <a:p>
            <a:r>
              <a:rPr lang="en-US" noProof="0"/>
              <a:t>Click to edit Master title style</a:t>
            </a:r>
            <a:endParaRPr lang="en-GB" noProof="0"/>
          </a:p>
        </p:txBody>
      </p:sp>
      <p:sp>
        <p:nvSpPr>
          <p:cNvPr id="3" name="Subtitle 2"/>
          <p:cNvSpPr>
            <a:spLocks noGrp="1"/>
          </p:cNvSpPr>
          <p:nvPr>
            <p:ph type="subTitle" idx="1"/>
          </p:nvPr>
        </p:nvSpPr>
        <p:spPr>
          <a:xfrm>
            <a:off x="382559" y="5996272"/>
            <a:ext cx="7740000" cy="612000"/>
          </a:xfrm>
        </p:spPr>
        <p:txBody>
          <a:bodyPr/>
          <a:lstStyle>
            <a:lvl1pPr marL="0" indent="0" algn="l">
              <a:spcAft>
                <a:spcPts val="0"/>
              </a:spcAft>
              <a:buNone/>
              <a:defRPr sz="2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a:t>Insert photo, then select ‘Format/Send to back’</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mall Photo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119534"/>
            <a:ext cx="9144000" cy="762785"/>
          </a:xfrm>
          <a:prstGeom prst="rect">
            <a:avLst/>
          </a:prstGeom>
        </p:spPr>
      </p:pic>
      <p:sp>
        <p:nvSpPr>
          <p:cNvPr id="2" name="Title 1"/>
          <p:cNvSpPr>
            <a:spLocks noGrp="1"/>
          </p:cNvSpPr>
          <p:nvPr>
            <p:ph type="title"/>
          </p:nvPr>
        </p:nvSpPr>
        <p:spPr>
          <a:xfrm>
            <a:off x="635250" y="448656"/>
            <a:ext cx="5932697" cy="468000"/>
          </a:xfrm>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3" name="Content Placeholder 2"/>
          <p:cNvSpPr>
            <a:spLocks noGrp="1"/>
          </p:cNvSpPr>
          <p:nvPr>
            <p:ph idx="1"/>
          </p:nvPr>
        </p:nvSpPr>
        <p:spPr>
          <a:xfrm>
            <a:off x="3929058" y="1642535"/>
            <a:ext cx="4736142" cy="439200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a:xfrm>
            <a:off x="376492" y="6339416"/>
            <a:ext cx="2179283" cy="360000"/>
          </a:xfrm>
        </p:spPr>
        <p:txBody>
          <a:bodyPr/>
          <a:lstStyle>
            <a:lvl1pPr>
              <a:defRPr/>
            </a:lvl1pPr>
          </a:lstStyle>
          <a:p>
            <a:r>
              <a:rPr lang="en-GB"/>
              <a:t>Presentation Title Name      XX-XX Month Year Location</a:t>
            </a:r>
          </a:p>
          <a:p>
            <a:endParaRPr lang="en-GB"/>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635250" y="1106916"/>
            <a:ext cx="4672017"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
        <p:nvSpPr>
          <p:cNvPr id="12" name="Picture Placeholder 11"/>
          <p:cNvSpPr>
            <a:spLocks noGrp="1"/>
          </p:cNvSpPr>
          <p:nvPr>
            <p:ph type="pic" sz="quarter" idx="14" hasCustomPrompt="1"/>
          </p:nvPr>
        </p:nvSpPr>
        <p:spPr>
          <a:xfrm>
            <a:off x="376492" y="1859058"/>
            <a:ext cx="3096000" cy="3636000"/>
          </a:xfrm>
        </p:spPr>
        <p:txBody>
          <a:bodyPr anchor="ctr" anchorCtr="0"/>
          <a:lstStyle>
            <a:lvl1pPr algn="ctr">
              <a:defRPr>
                <a:latin typeface="Century Gothic" panose="020B0502020202020204" pitchFamily="34" charset="0"/>
              </a:defRPr>
            </a:lvl1pPr>
          </a:lstStyle>
          <a:p>
            <a:r>
              <a:rPr lang="en-GB"/>
              <a:t>Insert photo</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Table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3" name="Content Placeholder 2"/>
          <p:cNvSpPr>
            <a:spLocks noGrp="1"/>
          </p:cNvSpPr>
          <p:nvPr>
            <p:ph idx="1"/>
          </p:nvPr>
        </p:nvSpPr>
        <p:spPr>
          <a:xfrm>
            <a:off x="4786314" y="1642535"/>
            <a:ext cx="3878886" cy="439200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457199" y="1075264"/>
            <a:ext cx="8208000"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
        <p:nvSpPr>
          <p:cNvPr id="13" name="Table Placeholder 12"/>
          <p:cNvSpPr>
            <a:spLocks noGrp="1"/>
          </p:cNvSpPr>
          <p:nvPr>
            <p:ph type="tbl" sz="quarter" idx="14"/>
          </p:nvPr>
        </p:nvSpPr>
        <p:spPr>
          <a:xfrm>
            <a:off x="428625" y="1714500"/>
            <a:ext cx="3996000" cy="4212000"/>
          </a:xfrm>
        </p:spPr>
        <p:txBody>
          <a:bodyPr/>
          <a:lstStyle>
            <a:lvl1pPr>
              <a:defRPr>
                <a:latin typeface="Century Gothic" panose="020B0502020202020204" pitchFamily="34" charset="0"/>
              </a:defRPr>
            </a:lvl1pPr>
          </a:lstStyle>
          <a:p>
            <a:r>
              <a:rPr lang="en-US"/>
              <a:t>Click icon to add table</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hart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3" name="Content Placeholder 2"/>
          <p:cNvSpPr>
            <a:spLocks noGrp="1"/>
          </p:cNvSpPr>
          <p:nvPr>
            <p:ph idx="1"/>
          </p:nvPr>
        </p:nvSpPr>
        <p:spPr>
          <a:xfrm>
            <a:off x="4786314" y="1642535"/>
            <a:ext cx="3878886" cy="439200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457199" y="1075264"/>
            <a:ext cx="8208000"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
        <p:nvSpPr>
          <p:cNvPr id="11" name="Chart Placeholder 10"/>
          <p:cNvSpPr>
            <a:spLocks noGrp="1"/>
          </p:cNvSpPr>
          <p:nvPr>
            <p:ph type="chart" sz="quarter" idx="14"/>
          </p:nvPr>
        </p:nvSpPr>
        <p:spPr>
          <a:xfrm>
            <a:off x="428625" y="1714500"/>
            <a:ext cx="3996000" cy="4212000"/>
          </a:xfrm>
        </p:spPr>
        <p:txBody>
          <a:bodyPr/>
          <a:lstStyle>
            <a:lvl1pPr>
              <a:defRPr>
                <a:latin typeface="Century Gothic" panose="020B0502020202020204" pitchFamily="34" charset="0"/>
              </a:defRPr>
            </a:lvl1pPr>
          </a:lstStyle>
          <a:p>
            <a:r>
              <a:rPr lang="en-US"/>
              <a:t>Click icon to add chart</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Large Photo">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457200" y="1219203"/>
            <a:ext cx="8208000" cy="32400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
        <p:nvSpPr>
          <p:cNvPr id="12" name="Picture Placeholder 11"/>
          <p:cNvSpPr>
            <a:spLocks noGrp="1"/>
          </p:cNvSpPr>
          <p:nvPr>
            <p:ph type="pic" sz="quarter" idx="14" hasCustomPrompt="1"/>
          </p:nvPr>
        </p:nvSpPr>
        <p:spPr>
          <a:xfrm>
            <a:off x="449259" y="1650388"/>
            <a:ext cx="8316000" cy="4320000"/>
          </a:xfrm>
        </p:spPr>
        <p:txBody>
          <a:bodyPr anchor="ctr" anchorCtr="0"/>
          <a:lstStyle>
            <a:lvl1pPr algn="ctr">
              <a:defRPr>
                <a:latin typeface="Century Gothic" panose="020B0502020202020204" pitchFamily="34" charset="0"/>
              </a:defRPr>
            </a:lvl1pPr>
          </a:lstStyle>
          <a:p>
            <a:r>
              <a:rPr lang="en-GB"/>
              <a:t>Insert photo</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Big Content (Blue)">
    <p:bg>
      <p:bgPr>
        <a:solidFill>
          <a:schemeClr val="accent5"/>
        </a:solidFill>
        <a:effectLst/>
      </p:bgPr>
    </p:bg>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3" name="Content Placeholder 2"/>
          <p:cNvSpPr>
            <a:spLocks noGrp="1"/>
          </p:cNvSpPr>
          <p:nvPr>
            <p:ph idx="1" hasCustomPrompt="1"/>
          </p:nvPr>
        </p:nvSpPr>
        <p:spPr>
          <a:xfrm>
            <a:off x="457200" y="663553"/>
            <a:ext cx="8208000" cy="5364000"/>
          </a:xfrm>
        </p:spPr>
        <p:txBody>
          <a:bodyPr/>
          <a:lstStyle>
            <a:lvl1pPr marL="898525" indent="-1588">
              <a:lnSpc>
                <a:spcPts val="3800"/>
              </a:lnSpc>
              <a:spcAft>
                <a:spcPts val="600"/>
              </a:spcAft>
              <a:defRPr sz="3200" b="1">
                <a:latin typeface="Century Gothic" panose="020B0502020202020204" pitchFamily="34" charset="0"/>
              </a:defRPr>
            </a:lvl1pPr>
            <a:lvl2pPr marL="900000" indent="0">
              <a:lnSpc>
                <a:spcPct val="100000"/>
              </a:lnSpc>
              <a:buNone/>
              <a:defRPr b="1">
                <a:solidFill>
                  <a:schemeClr val="tx2">
                    <a:lumMod val="50000"/>
                  </a:schemeClr>
                </a:solidFill>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noProof="0"/>
              <a:t>Insert large text quotation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pic>
        <p:nvPicPr>
          <p:cNvPr id="8" name="Picture 7">
            <a:extLst>
              <a:ext uri="{FF2B5EF4-FFF2-40B4-BE49-F238E27FC236}">
                <a16:creationId xmlns:a16="http://schemas.microsoft.com/office/drawing/2014/main" id="{41837F6F-9517-4DF4-AD6D-8921C4078EFE}"/>
              </a:ext>
            </a:extLst>
          </p:cNvPr>
          <p:cNvPicPr/>
          <p:nvPr userDrawn="1"/>
        </p:nvPicPr>
        <p:blipFill>
          <a:blip r:embed="rId3" cstate="print"/>
          <a:stretch>
            <a:fillRect/>
          </a:stretch>
        </p:blipFill>
        <p:spPr>
          <a:xfrm>
            <a:off x="65061" y="111309"/>
            <a:ext cx="1190625" cy="1438275"/>
          </a:xfrm>
          <a:prstGeom prst="rect">
            <a:avLst/>
          </a:prstGeom>
        </p:spPr>
      </p:pic>
      <p:pic>
        <p:nvPicPr>
          <p:cNvPr id="10" name="Picture 9">
            <a:extLst>
              <a:ext uri="{FF2B5EF4-FFF2-40B4-BE49-F238E27FC236}">
                <a16:creationId xmlns:a16="http://schemas.microsoft.com/office/drawing/2014/main" id="{D33FE119-15B9-4571-8DDF-86D7CA61B532}"/>
              </a:ext>
            </a:extLst>
          </p:cNvPr>
          <p:cNvPicPr/>
          <p:nvPr userDrawn="1"/>
        </p:nvPicPr>
        <p:blipFill>
          <a:blip r:embed="rId4" cstate="print"/>
          <a:stretch>
            <a:fillRect/>
          </a:stretch>
        </p:blipFill>
        <p:spPr>
          <a:xfrm>
            <a:off x="7902194" y="4581265"/>
            <a:ext cx="1190625" cy="143827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Big Content (Yellow)">
    <p:bg>
      <p:bgPr>
        <a:solidFill>
          <a:schemeClr val="accent3"/>
        </a:solidFill>
        <a:effectLst/>
      </p:bgPr>
    </p:bg>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3" name="Content Placeholder 2"/>
          <p:cNvSpPr>
            <a:spLocks noGrp="1"/>
          </p:cNvSpPr>
          <p:nvPr>
            <p:ph idx="1" hasCustomPrompt="1"/>
          </p:nvPr>
        </p:nvSpPr>
        <p:spPr>
          <a:xfrm>
            <a:off x="457200" y="663553"/>
            <a:ext cx="8208000" cy="5364000"/>
          </a:xfrm>
        </p:spPr>
        <p:txBody>
          <a:bodyPr/>
          <a:lstStyle>
            <a:lvl1pPr marL="900000" indent="0">
              <a:lnSpc>
                <a:spcPts val="3800"/>
              </a:lnSpc>
              <a:spcAft>
                <a:spcPts val="600"/>
              </a:spcAft>
              <a:defRPr sz="3200" b="1">
                <a:latin typeface="Century Gothic" panose="020B0502020202020204" pitchFamily="34" charset="0"/>
              </a:defRPr>
            </a:lvl1pPr>
            <a:lvl2pPr marL="900000" indent="0">
              <a:lnSpc>
                <a:spcPct val="100000"/>
              </a:lnSpc>
              <a:buNone/>
              <a:defRPr b="1">
                <a:solidFill>
                  <a:schemeClr val="tx2">
                    <a:lumMod val="50000"/>
                  </a:schemeClr>
                </a:solidFill>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noProof="0"/>
              <a:t>Insert large text quotation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pic>
        <p:nvPicPr>
          <p:cNvPr id="8" name="Picture 7">
            <a:extLst>
              <a:ext uri="{FF2B5EF4-FFF2-40B4-BE49-F238E27FC236}">
                <a16:creationId xmlns:a16="http://schemas.microsoft.com/office/drawing/2014/main" id="{64B8AF67-736E-4A0D-BECF-456F52D14052}"/>
              </a:ext>
            </a:extLst>
          </p:cNvPr>
          <p:cNvPicPr/>
          <p:nvPr userDrawn="1"/>
        </p:nvPicPr>
        <p:blipFill>
          <a:blip r:embed="rId3" cstate="print"/>
          <a:stretch>
            <a:fillRect/>
          </a:stretch>
        </p:blipFill>
        <p:spPr>
          <a:xfrm>
            <a:off x="7902194" y="4598533"/>
            <a:ext cx="1190625" cy="1438275"/>
          </a:xfrm>
          <a:prstGeom prst="rect">
            <a:avLst/>
          </a:prstGeom>
        </p:spPr>
      </p:pic>
      <p:pic>
        <p:nvPicPr>
          <p:cNvPr id="10" name="Picture 9">
            <a:extLst>
              <a:ext uri="{FF2B5EF4-FFF2-40B4-BE49-F238E27FC236}">
                <a16:creationId xmlns:a16="http://schemas.microsoft.com/office/drawing/2014/main" id="{EDA39CB0-52AD-47C0-8DC6-895F95CF3B08}"/>
              </a:ext>
            </a:extLst>
          </p:cNvPr>
          <p:cNvPicPr/>
          <p:nvPr userDrawn="1"/>
        </p:nvPicPr>
        <p:blipFill>
          <a:blip r:embed="rId4" cstate="print"/>
          <a:stretch>
            <a:fillRect/>
          </a:stretch>
        </p:blipFill>
        <p:spPr>
          <a:xfrm>
            <a:off x="65061" y="111309"/>
            <a:ext cx="1190625" cy="14382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pic>
        <p:nvPicPr>
          <p:cNvPr id="8" name="Picture 7" descr="P1031 HWE Brand project - PPT template - Slide 13.png"/>
          <p:cNvPicPr>
            <a:picLocks noChangeAspect="1"/>
          </p:cNvPicPr>
          <p:nvPr userDrawn="1"/>
        </p:nvPicPr>
        <p:blipFill>
          <a:blip r:embed="rId2" cstate="print"/>
          <a:stretch>
            <a:fillRect/>
          </a:stretch>
        </p:blipFill>
        <p:spPr>
          <a:xfrm>
            <a:off x="-1" y="0"/>
            <a:ext cx="9144000" cy="6858000"/>
          </a:xfrm>
          <a:prstGeom prst="rect">
            <a:avLst/>
          </a:prstGeom>
        </p:spPr>
      </p:pic>
      <p:sp>
        <p:nvSpPr>
          <p:cNvPr id="7" name="Text Placeholder 6"/>
          <p:cNvSpPr>
            <a:spLocks noGrp="1"/>
          </p:cNvSpPr>
          <p:nvPr>
            <p:ph type="body" sz="quarter" idx="10"/>
          </p:nvPr>
        </p:nvSpPr>
        <p:spPr>
          <a:xfrm>
            <a:off x="555630" y="492661"/>
            <a:ext cx="4143375" cy="2432284"/>
          </a:xfrm>
        </p:spPr>
        <p:txBody>
          <a:bodyPr/>
          <a:lstStyle>
            <a:lvl1pPr>
              <a:spcAft>
                <a:spcPts val="600"/>
              </a:spcAft>
              <a:defRPr sz="2800" b="1">
                <a:solidFill>
                  <a:schemeClr val="bg1"/>
                </a:solidFill>
                <a:latin typeface="Century Gothic" panose="020B0502020202020204" pitchFamily="34" charset="0"/>
              </a:defRPr>
            </a:lvl1pPr>
            <a:lvl2pPr marL="0" indent="0">
              <a:lnSpc>
                <a:spcPts val="1700"/>
              </a:lnSpc>
              <a:spcAft>
                <a:spcPts val="1000"/>
              </a:spcAft>
              <a:buNone/>
              <a:defRPr sz="1400">
                <a:solidFill>
                  <a:schemeClr val="bg1"/>
                </a:solidFill>
                <a:latin typeface="Century Gothic" panose="020B0502020202020204" pitchFamily="34" charset="0"/>
              </a:defRPr>
            </a:lvl2pPr>
            <a:lvl3pPr marL="0" indent="0" defTabSz="900000">
              <a:lnSpc>
                <a:spcPts val="1800"/>
              </a:lnSpc>
              <a:spcAft>
                <a:spcPts val="600"/>
              </a:spcAft>
              <a:buNone/>
              <a:tabLst>
                <a:tab pos="216000" algn="l"/>
              </a:tabLst>
              <a:defRPr sz="1400">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880317" y="5984822"/>
            <a:ext cx="3024000" cy="69958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17525"/>
            <a:ext cx="8208000" cy="468000"/>
          </a:xfrm>
          <a:prstGeom prst="rect">
            <a:avLst/>
          </a:prstGeom>
        </p:spPr>
        <p:txBody>
          <a:bodyPr vert="horz" lIns="0" tIns="0" rIns="0" bIns="0" rtlCol="0" anchor="t" anchorCtr="0">
            <a:noAutofit/>
          </a:bodyPr>
          <a:lstStyle/>
          <a:p>
            <a:r>
              <a:rPr lang="en-GB" noProof="0"/>
              <a:t>Click to add heading</a:t>
            </a:r>
          </a:p>
        </p:txBody>
      </p:sp>
      <p:sp>
        <p:nvSpPr>
          <p:cNvPr id="3" name="Text Placeholder 2"/>
          <p:cNvSpPr>
            <a:spLocks noGrp="1"/>
          </p:cNvSpPr>
          <p:nvPr>
            <p:ph type="body" idx="1"/>
          </p:nvPr>
        </p:nvSpPr>
        <p:spPr>
          <a:xfrm>
            <a:off x="457200" y="1642535"/>
            <a:ext cx="8208000" cy="4392000"/>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3"/>
          </p:nvPr>
        </p:nvSpPr>
        <p:spPr>
          <a:xfrm>
            <a:off x="368264" y="6328855"/>
            <a:ext cx="1774844" cy="360000"/>
          </a:xfrm>
          <a:prstGeom prst="rect">
            <a:avLst/>
          </a:prstGeom>
        </p:spPr>
        <p:txBody>
          <a:bodyPr vert="horz" lIns="0" tIns="0" rIns="0" bIns="0" rtlCol="0" anchor="t" anchorCtr="0">
            <a:noAutofit/>
          </a:bodyPr>
          <a:lstStyle>
            <a:lvl1pPr algn="l">
              <a:lnSpc>
                <a:spcPts val="1300"/>
              </a:lnSpc>
              <a:defRPr sz="1000" b="1">
                <a:solidFill>
                  <a:schemeClr val="bg1"/>
                </a:solidFill>
                <a:latin typeface="Century Gothic" panose="020B0502020202020204" pitchFamily="34" charset="0"/>
              </a:defRPr>
            </a:lvl1pPr>
          </a:lstStyle>
          <a:p>
            <a:r>
              <a:rPr lang="en-GB" err="1"/>
              <a:t>Presentn</a:t>
            </a:r>
            <a:r>
              <a:rPr lang="en-GB"/>
              <a:t> Title Name      XX-XX Month Year Location</a:t>
            </a:r>
          </a:p>
        </p:txBody>
      </p:sp>
      <p:sp>
        <p:nvSpPr>
          <p:cNvPr id="6" name="Slide Number Placeholder 5"/>
          <p:cNvSpPr>
            <a:spLocks noGrp="1"/>
          </p:cNvSpPr>
          <p:nvPr>
            <p:ph type="sldNum" sz="quarter" idx="4"/>
          </p:nvPr>
        </p:nvSpPr>
        <p:spPr>
          <a:xfrm>
            <a:off x="8227507" y="6339416"/>
            <a:ext cx="540000" cy="216000"/>
          </a:xfrm>
          <a:prstGeom prst="rect">
            <a:avLst/>
          </a:prstGeom>
        </p:spPr>
        <p:txBody>
          <a:bodyPr vert="horz" lIns="0" tIns="0" rIns="0" bIns="0" rtlCol="0" anchor="t" anchorCtr="0">
            <a:noAutofit/>
          </a:bodyPr>
          <a:lstStyle>
            <a:lvl1pPr algn="r">
              <a:defRPr sz="1000" b="1">
                <a:solidFill>
                  <a:schemeClr val="bg1"/>
                </a:solidFill>
              </a:defRPr>
            </a:lvl1pPr>
          </a:lstStyle>
          <a:p>
            <a:fld id="{9295DF58-4118-4551-8C61-1A7ED177FA2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53" r:id="rId1"/>
    <p:sldLayoutId id="2147483652" r:id="rId2"/>
    <p:sldLayoutId id="2147483660" r:id="rId3"/>
    <p:sldLayoutId id="2147483661" r:id="rId4"/>
    <p:sldLayoutId id="2147483662" r:id="rId5"/>
    <p:sldLayoutId id="2147483663" r:id="rId6"/>
    <p:sldLayoutId id="2147483664" r:id="rId7"/>
    <p:sldLayoutId id="2147483665" r:id="rId8"/>
    <p:sldLayoutId id="2147483658" r:id="rId9"/>
    <p:sldLayoutId id="2147483659" r:id="rId10"/>
    <p:sldLayoutId id="2147483666" r:id="rId11"/>
  </p:sldLayoutIdLst>
  <p:hf hdr="0" dt="0"/>
  <p:txStyles>
    <p:titleStyle>
      <a:lvl1pPr algn="l" defTabSz="914400" rtl="0" eaLnBrk="1" latinLnBrk="0" hangingPunct="1">
        <a:spcBef>
          <a:spcPct val="0"/>
        </a:spcBef>
        <a:buNone/>
        <a:defRPr sz="3200" b="1" kern="1200">
          <a:solidFill>
            <a:schemeClr val="accent1"/>
          </a:solidFill>
          <a:latin typeface="+mj-lt"/>
          <a:ea typeface="+mj-ea"/>
          <a:cs typeface="+mj-cs"/>
        </a:defRPr>
      </a:lvl1pPr>
    </p:titleStyle>
    <p:body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mn-lt"/>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mn-lt"/>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media" Target="../media/media6.m4a"/><Relationship Id="rId7" Type="http://schemas.openxmlformats.org/officeDocument/2006/relationships/image" Target="../media/image14.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notesSlide" Target="../notesSlides/notesSlide9.xml"/><Relationship Id="rId5" Type="http://schemas.openxmlformats.org/officeDocument/2006/relationships/slideLayout" Target="../slideLayouts/slideLayout1.xml"/><Relationship Id="rId4" Type="http://schemas.openxmlformats.org/officeDocument/2006/relationships/audio" Target="../media/media6.m4a"/></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4.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14.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14.png"/><Relationship Id="rId4"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sv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sv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hyperlink" Target="https://www.esdas.org.uk/" TargetMode="External"/><Relationship Id="rId7" Type="http://schemas.openxmlformats.org/officeDocument/2006/relationships/image" Target="../media/image34.jpeg"/><Relationship Id="rId2" Type="http://schemas.openxmlformats.org/officeDocument/2006/relationships/hyperlink" Target="mailto:support@esdas.org.uk" TargetMode="External"/><Relationship Id="rId1" Type="http://schemas.openxmlformats.org/officeDocument/2006/relationships/slideLayout" Target="../slideLayouts/slideLayout1.xml"/><Relationship Id="rId6" Type="http://schemas.openxmlformats.org/officeDocument/2006/relationships/hyperlink" Target="https://www.swsda.org.uk/" TargetMode="External"/><Relationship Id="rId5" Type="http://schemas.openxmlformats.org/officeDocument/2006/relationships/hyperlink" Target="https://www.nsdas.org.uk/" TargetMode="External"/><Relationship Id="rId4" Type="http://schemas.openxmlformats.org/officeDocument/2006/relationships/hyperlink" Target="mailto:nsdas@caew.org.uk"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healthysurrey.org.uk/domestic-abuse/professionals" TargetMode="External"/><Relationship Id="rId2" Type="http://schemas.openxmlformats.org/officeDocument/2006/relationships/hyperlink" Target="https://sdapartnership.org/" TargetMode="External"/><Relationship Id="rId1" Type="http://schemas.openxmlformats.org/officeDocument/2006/relationships/slideLayout" Target="../slideLayouts/slideLayout1.xml"/><Relationship Id="rId5" Type="http://schemas.openxmlformats.org/officeDocument/2006/relationships/hyperlink" Target="https://www.healthwatchsurrey.co.uk/report/2025-07-15/safe-hands-domestic-abuse-survivors-experiences-general-practice-july-2025" TargetMode="External"/><Relationship Id="rId4" Type="http://schemas.openxmlformats.org/officeDocument/2006/relationships/hyperlink" Target="https://www.surreysab.org.uk/information-for-residents-of-surrey/types-of-abus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healthysurrey.org.uk/domestic-abuse/professionals/surrey-against-domestic-abuse-strategy"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7.xml"/><Relationship Id="rId3" Type="http://schemas.microsoft.com/office/2007/relationships/media" Target="../media/media2.m4a"/><Relationship Id="rId7"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audio" Target="../media/media3.m4a"/><Relationship Id="rId5" Type="http://schemas.microsoft.com/office/2007/relationships/media" Target="../media/media3.m4a"/><Relationship Id="rId4" Type="http://schemas.openxmlformats.org/officeDocument/2006/relationships/audio" Target="../media/media2.m4a"/><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4.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5AD787B-0F47-29D6-27DB-38C0E5431887}"/>
              </a:ext>
            </a:extLst>
          </p:cNvPr>
          <p:cNvSpPr>
            <a:spLocks noGrp="1"/>
          </p:cNvSpPr>
          <p:nvPr>
            <p:ph idx="1"/>
          </p:nvPr>
        </p:nvSpPr>
        <p:spPr>
          <a:xfrm>
            <a:off x="384463" y="1163782"/>
            <a:ext cx="8208000" cy="4125190"/>
          </a:xfrm>
        </p:spPr>
        <p:txBody>
          <a:bodyPr/>
          <a:lstStyle/>
          <a:p>
            <a:pPr indent="-1270"/>
            <a:endParaRPr lang="en-US"/>
          </a:p>
          <a:p>
            <a:pPr indent="-1270"/>
            <a:r>
              <a:rPr lang="en-GB" sz="1800">
                <a:solidFill>
                  <a:srgbClr val="004F6B"/>
                </a:solidFill>
                <a:latin typeface="Poppins"/>
                <a:ea typeface="Calibri"/>
                <a:cs typeface="Poppins"/>
              </a:rPr>
              <a:t>“When you ring up the GP you have to talk to the receptionist first and they don’t know about domestic abuse and how to deal with it. When I first got help, I spoke to 10 different doctors over 16 appointments and had to tell my story each time. No one knew where to signpost me. I was told I looked nice, so people didn’t believe me.”</a:t>
            </a:r>
            <a:endParaRPr lang="en-GB" sz="1800">
              <a:solidFill>
                <a:srgbClr val="004F6B"/>
              </a:solidFill>
              <a:latin typeface="Poppins"/>
              <a:ea typeface="Calibri"/>
              <a:cs typeface="Arial"/>
            </a:endParaRPr>
          </a:p>
        </p:txBody>
      </p:sp>
    </p:spTree>
    <p:extLst>
      <p:ext uri="{BB962C8B-B14F-4D97-AF65-F5344CB8AC3E}">
        <p14:creationId xmlns:p14="http://schemas.microsoft.com/office/powerpoint/2010/main" val="269782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00F47-00FF-9D4A-3814-AE1720AE3B6C}"/>
              </a:ext>
            </a:extLst>
          </p:cNvPr>
          <p:cNvSpPr>
            <a:spLocks noGrp="1"/>
          </p:cNvSpPr>
          <p:nvPr>
            <p:ph type="title"/>
          </p:nvPr>
        </p:nvSpPr>
        <p:spPr>
          <a:xfrm>
            <a:off x="368264" y="442780"/>
            <a:ext cx="8208000" cy="468000"/>
          </a:xfrm>
        </p:spPr>
        <p:txBody>
          <a:bodyPr/>
          <a:lstStyle/>
          <a:p>
            <a:r>
              <a:rPr lang="en-GB" sz="3200">
                <a:latin typeface="+mj-lt"/>
                <a:cs typeface="Poppins"/>
              </a:rPr>
              <a:t>Experiences following disclosure or the decision to disclose</a:t>
            </a:r>
            <a:endParaRPr lang="en-GB"/>
          </a:p>
        </p:txBody>
      </p:sp>
      <p:sp>
        <p:nvSpPr>
          <p:cNvPr id="4" name="Content Placeholder 3">
            <a:extLst>
              <a:ext uri="{FF2B5EF4-FFF2-40B4-BE49-F238E27FC236}">
                <a16:creationId xmlns:a16="http://schemas.microsoft.com/office/drawing/2014/main" id="{57F28F64-B6EA-98C5-497C-4485A218D74C}"/>
              </a:ext>
            </a:extLst>
          </p:cNvPr>
          <p:cNvSpPr>
            <a:spLocks noGrp="1"/>
          </p:cNvSpPr>
          <p:nvPr>
            <p:ph idx="1"/>
          </p:nvPr>
        </p:nvSpPr>
        <p:spPr>
          <a:xfrm>
            <a:off x="468000" y="1703002"/>
            <a:ext cx="7529952" cy="3087207"/>
          </a:xfrm>
        </p:spPr>
        <p:txBody>
          <a:bodyPr/>
          <a:lstStyle/>
          <a:p>
            <a:r>
              <a:rPr lang="en-GB" sz="1800">
                <a:solidFill>
                  <a:srgbClr val="004F6B"/>
                </a:solidFill>
                <a:latin typeface="Poppins"/>
                <a:cs typeface="Poppins"/>
              </a:rPr>
              <a:t>Survivors told us that</a:t>
            </a:r>
            <a:r>
              <a:rPr lang="en-GB">
                <a:solidFill>
                  <a:srgbClr val="004F6B"/>
                </a:solidFill>
                <a:latin typeface="Poppins"/>
                <a:cs typeface="Poppins"/>
              </a:rPr>
              <a:t>, following disclosure, they were concerned that:</a:t>
            </a:r>
            <a:endParaRPr lang="en-GB" sz="1800">
              <a:solidFill>
                <a:srgbClr val="004F6B"/>
              </a:solidFill>
              <a:latin typeface="Poppins"/>
              <a:cs typeface="Poppins"/>
            </a:endParaRPr>
          </a:p>
          <a:p>
            <a:pPr marL="285750" indent="-285750">
              <a:buFont typeface="Arial" panose="020B0604020202020204" pitchFamily="34" charset="0"/>
              <a:buChar char="•"/>
            </a:pPr>
            <a:r>
              <a:rPr lang="en-GB" sz="1800" b="1" kern="1200" baseline="0">
                <a:solidFill>
                  <a:schemeClr val="tx1"/>
                </a:solidFill>
                <a:effectLst/>
                <a:latin typeface="Poppins" panose="00000500000000000000" pitchFamily="2" charset="0"/>
                <a:ea typeface="+mj-ea"/>
                <a:cs typeface="Poppins" panose="00000500000000000000" pitchFamily="2" charset="0"/>
              </a:rPr>
              <a:t>They would not be believed, </a:t>
            </a:r>
            <a:r>
              <a:rPr lang="en-GB" sz="1800" b="0" kern="1200" baseline="0">
                <a:solidFill>
                  <a:schemeClr val="tx1"/>
                </a:solidFill>
                <a:effectLst/>
                <a:latin typeface="Poppins" panose="00000500000000000000" pitchFamily="2" charset="0"/>
                <a:ea typeface="+mj-ea"/>
                <a:cs typeface="Poppins" panose="00000500000000000000" pitchFamily="2" charset="0"/>
              </a:rPr>
              <a:t>particularly if their abuse was non-physical, or that they were male or a parent.</a:t>
            </a:r>
            <a:endParaRPr lang="en-GB">
              <a:ea typeface="+mj-ea"/>
              <a:cs typeface="Poppins" panose="00000500000000000000" pitchFamily="2" charset="0"/>
            </a:endParaRPr>
          </a:p>
          <a:p>
            <a:pPr marL="285750" indent="-285750">
              <a:buFont typeface="Arial" panose="020B0604020202020204" pitchFamily="34" charset="0"/>
              <a:buChar char="•"/>
            </a:pPr>
            <a:r>
              <a:rPr lang="en-GB" sz="1800" b="1" kern="1200" baseline="0">
                <a:solidFill>
                  <a:schemeClr val="tx1"/>
                </a:solidFill>
                <a:effectLst/>
                <a:latin typeface="Poppins" panose="00000500000000000000" pitchFamily="2" charset="0"/>
                <a:ea typeface="+mj-ea"/>
                <a:cs typeface="Poppins" panose="00000500000000000000" pitchFamily="2" charset="0"/>
              </a:rPr>
              <a:t>They would be ‘problematised’ or labelled</a:t>
            </a:r>
            <a:r>
              <a:rPr lang="en-GB" sz="1800" b="0" kern="1200" baseline="0">
                <a:solidFill>
                  <a:schemeClr val="tx1"/>
                </a:solidFill>
                <a:effectLst/>
                <a:latin typeface="Poppins" panose="00000500000000000000" pitchFamily="2" charset="0"/>
                <a:ea typeface="+mj-ea"/>
                <a:cs typeface="Poppins" panose="00000500000000000000" pitchFamily="2" charset="0"/>
              </a:rPr>
              <a:t> with a specific medical condition or problem (and then treated for that problem not supported to deal with the abuse).</a:t>
            </a:r>
            <a:endParaRPr lang="en-GB">
              <a:ea typeface="+mj-ea"/>
              <a:cs typeface="Poppins" panose="00000500000000000000" pitchFamily="2" charset="0"/>
            </a:endParaRPr>
          </a:p>
          <a:p>
            <a:pPr marL="285750" indent="-285750">
              <a:buFont typeface="Arial" panose="020B0604020202020204" pitchFamily="34" charset="0"/>
              <a:buChar char="•"/>
            </a:pPr>
            <a:r>
              <a:rPr lang="en-GB" sz="1800" b="1" kern="1200" baseline="0">
                <a:solidFill>
                  <a:schemeClr val="tx1"/>
                </a:solidFill>
                <a:effectLst/>
                <a:latin typeface="Poppins" panose="00000500000000000000" pitchFamily="2" charset="0"/>
                <a:ea typeface="+mj-ea"/>
                <a:cs typeface="Poppins" panose="00000500000000000000" pitchFamily="2" charset="0"/>
              </a:rPr>
              <a:t>Members of the GP practice team did not have the domestic abuse knowledge to support them</a:t>
            </a:r>
            <a:r>
              <a:rPr lang="en-GB" sz="1800" b="0" kern="1200" baseline="0">
                <a:solidFill>
                  <a:schemeClr val="tx1"/>
                </a:solidFill>
                <a:effectLst/>
                <a:latin typeface="Poppins" panose="00000500000000000000" pitchFamily="2" charset="0"/>
                <a:ea typeface="+mj-ea"/>
                <a:cs typeface="Poppins" panose="00000500000000000000" pitchFamily="2" charset="0"/>
              </a:rPr>
              <a:t> going forward and, on occasion, provided harmful or unsafe advice. </a:t>
            </a:r>
            <a:endParaRPr lang="en-GB"/>
          </a:p>
        </p:txBody>
      </p:sp>
      <p:sp>
        <p:nvSpPr>
          <p:cNvPr id="3" name="Footer Placeholder 3">
            <a:extLst>
              <a:ext uri="{FF2B5EF4-FFF2-40B4-BE49-F238E27FC236}">
                <a16:creationId xmlns:a16="http://schemas.microsoft.com/office/drawing/2014/main" id="{7A7E1A85-1BFE-FC2E-D2E0-D1929581414A}"/>
              </a:ext>
            </a:extLst>
          </p:cNvPr>
          <p:cNvSpPr>
            <a:spLocks noGrp="1"/>
          </p:cNvSpPr>
          <p:nvPr>
            <p:ph type="ftr" sz="quarter" idx="11"/>
          </p:nvPr>
        </p:nvSpPr>
        <p:spPr>
          <a:xfrm>
            <a:off x="368264" y="6328855"/>
            <a:ext cx="2763576" cy="360000"/>
          </a:xfrm>
        </p:spPr>
        <p:txBody>
          <a:bodyPr/>
          <a:lstStyle/>
          <a:p>
            <a:r>
              <a:rPr lang="en-GB">
                <a:latin typeface="Century Gothic"/>
              </a:rPr>
              <a:t>DA/GP report findings May 2025</a:t>
            </a:r>
          </a:p>
          <a:p>
            <a:endParaRPr lang="en-GB" noProof="0"/>
          </a:p>
        </p:txBody>
      </p:sp>
      <p:sp>
        <p:nvSpPr>
          <p:cNvPr id="5" name="Slide Number Placeholder 15">
            <a:extLst>
              <a:ext uri="{FF2B5EF4-FFF2-40B4-BE49-F238E27FC236}">
                <a16:creationId xmlns:a16="http://schemas.microsoft.com/office/drawing/2014/main" id="{FC38673D-61E5-BEE0-B2EA-FFA0BB6BC1D3}"/>
              </a:ext>
            </a:extLst>
          </p:cNvPr>
          <p:cNvSpPr>
            <a:spLocks noGrp="1"/>
          </p:cNvSpPr>
          <p:nvPr>
            <p:ph type="sldNum" sz="quarter" idx="12"/>
          </p:nvPr>
        </p:nvSpPr>
        <p:spPr>
          <a:xfrm>
            <a:off x="8227507" y="6339416"/>
            <a:ext cx="540000" cy="216000"/>
          </a:xfrm>
        </p:spPr>
        <p:txBody>
          <a:bodyPr/>
          <a:lstStyle/>
          <a:p>
            <a:fld id="{9295DF58-4118-4551-8C61-1A7ED177FA2D}" type="slidenum">
              <a:rPr lang="en-GB" noProof="0" smtClean="0"/>
              <a:pPr/>
              <a:t>10</a:t>
            </a:fld>
            <a:endParaRPr lang="en-GB" noProof="0"/>
          </a:p>
        </p:txBody>
      </p:sp>
      <p:pic>
        <p:nvPicPr>
          <p:cNvPr id="6" name="DA audio for team meeting - slide 10">
            <a:hlinkClick r:id="" action="ppaction://media"/>
            <a:extLst>
              <a:ext uri="{FF2B5EF4-FFF2-40B4-BE49-F238E27FC236}">
                <a16:creationId xmlns:a16="http://schemas.microsoft.com/office/drawing/2014/main" id="{CB2ADA13-32BA-3D91-9C8B-224C2048C1D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983825" y="2452933"/>
            <a:ext cx="487363" cy="487363"/>
          </a:xfrm>
          <a:prstGeom prst="rect">
            <a:avLst/>
          </a:prstGeom>
        </p:spPr>
      </p:pic>
      <p:pic>
        <p:nvPicPr>
          <p:cNvPr id="7" name="DA audio - Slide 10 - poor advice">
            <a:hlinkClick r:id="" action="ppaction://media"/>
            <a:extLst>
              <a:ext uri="{FF2B5EF4-FFF2-40B4-BE49-F238E27FC236}">
                <a16:creationId xmlns:a16="http://schemas.microsoft.com/office/drawing/2014/main" id="{B27A578F-E4F8-C48F-DF04-D7B53D7D0738}"/>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7983825" y="4546528"/>
            <a:ext cx="487362" cy="487362"/>
          </a:xfrm>
          <a:prstGeom prst="rect">
            <a:avLst/>
          </a:prstGeom>
        </p:spPr>
      </p:pic>
    </p:spTree>
    <p:extLst>
      <p:ext uri="{BB962C8B-B14F-4D97-AF65-F5344CB8AC3E}">
        <p14:creationId xmlns:p14="http://schemas.microsoft.com/office/powerpoint/2010/main" val="16062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844"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316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6"/>
                </p:tgtEl>
              </p:cMediaNode>
            </p:audio>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78F3D-0AAA-CE06-BF84-ED5C0EA7939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3ABECA9-817D-4131-A69E-A15F44640665}"/>
              </a:ext>
            </a:extLst>
          </p:cNvPr>
          <p:cNvSpPr>
            <a:spLocks noGrp="1"/>
          </p:cNvSpPr>
          <p:nvPr>
            <p:ph type="title"/>
          </p:nvPr>
        </p:nvSpPr>
        <p:spPr>
          <a:xfrm>
            <a:off x="468000" y="529145"/>
            <a:ext cx="8208000" cy="468000"/>
          </a:xfrm>
        </p:spPr>
        <p:txBody>
          <a:bodyPr/>
          <a:lstStyle/>
          <a:p>
            <a:r>
              <a:rPr lang="en-GB" sz="2800">
                <a:latin typeface="+mj-lt"/>
                <a:cs typeface="Poppins"/>
              </a:rPr>
              <a:t>Signposting and referrals</a:t>
            </a:r>
          </a:p>
          <a:p>
            <a:br>
              <a:rPr lang="en-GB" sz="1400">
                <a:latin typeface="+mj-lt"/>
                <a:cs typeface="Poppins"/>
              </a:rPr>
            </a:br>
            <a:r>
              <a:rPr lang="en-GB" sz="2000">
                <a:solidFill>
                  <a:srgbClr val="004F6B"/>
                </a:solidFill>
                <a:latin typeface="+mj-lt"/>
                <a:cs typeface="Poppins"/>
              </a:rPr>
              <a:t> </a:t>
            </a:r>
            <a:br>
              <a:rPr lang="en-GB" sz="2000">
                <a:solidFill>
                  <a:srgbClr val="004F6B"/>
                </a:solidFill>
                <a:latin typeface="+mj-lt"/>
                <a:cs typeface="Poppins"/>
              </a:rPr>
            </a:br>
            <a:br>
              <a:rPr lang="en-GB" sz="1400">
                <a:latin typeface="+mj-lt"/>
                <a:cs typeface="Poppins"/>
              </a:rPr>
            </a:br>
            <a:endParaRPr lang="en-GB" sz="1800">
              <a:solidFill>
                <a:schemeClr val="tx1"/>
              </a:solidFill>
              <a:latin typeface="+mj-lt"/>
              <a:cs typeface="Poppins"/>
            </a:endParaRPr>
          </a:p>
          <a:p>
            <a:pPr marL="285750" indent="-285750">
              <a:buFont typeface="Arial"/>
              <a:buChar char="•"/>
            </a:pPr>
            <a:endParaRPr lang="en-US" sz="1400" b="0">
              <a:latin typeface="+mj-lt"/>
              <a:cs typeface="Poppins"/>
            </a:endParaRPr>
          </a:p>
          <a:p>
            <a:br>
              <a:rPr lang="en-US">
                <a:latin typeface="+mj-lt"/>
              </a:rPr>
            </a:br>
            <a:br>
              <a:rPr lang="en-US">
                <a:latin typeface="+mj-lt"/>
              </a:rPr>
            </a:br>
            <a:br>
              <a:rPr lang="en-US">
                <a:latin typeface="+mj-lt"/>
              </a:rPr>
            </a:br>
            <a:br>
              <a:rPr lang="en-US">
                <a:latin typeface="+mj-lt"/>
              </a:rPr>
            </a:br>
            <a:br>
              <a:rPr lang="en-US">
                <a:latin typeface="+mj-lt"/>
              </a:rPr>
            </a:br>
            <a:br>
              <a:rPr lang="en-US">
                <a:latin typeface="+mj-lt"/>
              </a:rPr>
            </a:br>
            <a:br>
              <a:rPr lang="en-US">
                <a:latin typeface="+mj-lt"/>
              </a:rPr>
            </a:br>
            <a:br>
              <a:rPr lang="en-US">
                <a:latin typeface="+mj-lt"/>
              </a:rPr>
            </a:br>
            <a:endParaRPr lang="en-US">
              <a:latin typeface="+mj-lt"/>
              <a:cs typeface="Poppins"/>
            </a:endParaRPr>
          </a:p>
        </p:txBody>
      </p:sp>
      <p:sp>
        <p:nvSpPr>
          <p:cNvPr id="5" name="TextBox 4">
            <a:extLst>
              <a:ext uri="{FF2B5EF4-FFF2-40B4-BE49-F238E27FC236}">
                <a16:creationId xmlns:a16="http://schemas.microsoft.com/office/drawing/2014/main" id="{1D8CBD61-B9DA-1E68-AB1F-BEE4853B301C}"/>
              </a:ext>
            </a:extLst>
          </p:cNvPr>
          <p:cNvSpPr txBox="1"/>
          <p:nvPr/>
        </p:nvSpPr>
        <p:spPr>
          <a:xfrm>
            <a:off x="301447" y="1443841"/>
            <a:ext cx="7367321" cy="4247317"/>
          </a:xfrm>
          <a:prstGeom prst="rect">
            <a:avLst/>
          </a:prstGeom>
          <a:noFill/>
        </p:spPr>
        <p:txBody>
          <a:bodyPr wrap="square" lIns="91440" tIns="45720" rIns="91440" bIns="45720" anchor="t">
            <a:spAutoFit/>
          </a:bodyPr>
          <a:lstStyle/>
          <a:p>
            <a:pPr marL="283464" indent="-283464" algn="l" rtl="0" eaLnBrk="1" latinLnBrk="0" hangingPunct="1">
              <a:buClrTx/>
              <a:buSzPts val="1800"/>
              <a:buFont typeface="Arial" panose="020B0604020202020204" pitchFamily="34" charset="0"/>
              <a:buChar char="•"/>
            </a:pPr>
            <a:r>
              <a:rPr lang="en-US" sz="1800" b="1" kern="1200" baseline="0" dirty="0">
                <a:solidFill>
                  <a:srgbClr val="004C6B"/>
                </a:solidFill>
                <a:effectLst/>
                <a:latin typeface="Poppins" panose="00000500000000000000" pitchFamily="2" charset="0"/>
                <a:ea typeface="+mj-ea"/>
                <a:cs typeface="Poppins" panose="00000500000000000000" pitchFamily="2" charset="0"/>
              </a:rPr>
              <a:t>68% of respondents to our survey said that they were not signposted</a:t>
            </a:r>
            <a:r>
              <a:rPr lang="en-US" sz="1800" b="0" kern="1200" baseline="0" dirty="0">
                <a:solidFill>
                  <a:srgbClr val="004C6B"/>
                </a:solidFill>
                <a:effectLst/>
                <a:latin typeface="Poppins" panose="00000500000000000000" pitchFamily="2" charset="0"/>
                <a:ea typeface="+mj-ea"/>
                <a:cs typeface="Poppins" panose="00000500000000000000" pitchFamily="2" charset="0"/>
              </a:rPr>
              <a:t> to specialist help from an independent domestic abuse and violence service once they had shared their domestic abuse experience with their GP.</a:t>
            </a:r>
            <a:endParaRPr lang="en-US" dirty="0">
              <a:solidFill>
                <a:srgbClr val="E73E97"/>
              </a:solidFill>
              <a:latin typeface="Poppins" panose="00000500000000000000" pitchFamily="2" charset="0"/>
              <a:ea typeface="+mj-ea"/>
              <a:cs typeface="Poppins" panose="00000500000000000000" pitchFamily="2" charset="0"/>
            </a:endParaRPr>
          </a:p>
          <a:p>
            <a:pPr algn="l" rtl="0" eaLnBrk="1" latinLnBrk="0" hangingPunct="1">
              <a:buClrTx/>
              <a:buSzPts val="1800"/>
            </a:pPr>
            <a:endParaRPr lang="en-US" sz="1800" b="1" kern="1200" baseline="0" dirty="0">
              <a:solidFill>
                <a:srgbClr val="E73E97"/>
              </a:solidFill>
              <a:effectLst/>
              <a:latin typeface="Poppins" panose="00000500000000000000" pitchFamily="2" charset="0"/>
              <a:ea typeface="+mj-ea"/>
              <a:cs typeface="Poppins" panose="00000500000000000000" pitchFamily="2" charset="0"/>
            </a:endParaRPr>
          </a:p>
          <a:p>
            <a:pPr marL="283464" indent="-283464" algn="l" rtl="0" eaLnBrk="1" latinLnBrk="0" hangingPunct="1">
              <a:buClrTx/>
              <a:buSzPts val="1800"/>
              <a:buFont typeface="Arial" panose="020B0604020202020204" pitchFamily="34" charset="0"/>
              <a:buChar char="•"/>
            </a:pPr>
            <a:r>
              <a:rPr lang="en-US" sz="1800" b="1" kern="1200" baseline="0" dirty="0">
                <a:solidFill>
                  <a:srgbClr val="004C6B"/>
                </a:solidFill>
                <a:effectLst/>
                <a:latin typeface="Poppins" panose="00000500000000000000" pitchFamily="2" charset="0"/>
                <a:ea typeface="+mj-ea"/>
                <a:cs typeface="Poppins" panose="00000500000000000000" pitchFamily="2" charset="0"/>
              </a:rPr>
              <a:t>89% of respondents said that a GP or another member of the practice team had not directly referred them</a:t>
            </a:r>
            <a:r>
              <a:rPr lang="en-US" sz="1800" b="0" kern="1200" baseline="0" dirty="0">
                <a:solidFill>
                  <a:srgbClr val="004C6B"/>
                </a:solidFill>
                <a:effectLst/>
                <a:latin typeface="Poppins" panose="00000500000000000000" pitchFamily="2" charset="0"/>
                <a:ea typeface="+mj-ea"/>
                <a:cs typeface="Poppins" panose="00000500000000000000" pitchFamily="2" charset="0"/>
              </a:rPr>
              <a:t> to receive specialist help.</a:t>
            </a:r>
            <a:endParaRPr lang="en-US" dirty="0">
              <a:solidFill>
                <a:srgbClr val="E73E97"/>
              </a:solidFill>
              <a:latin typeface="Poppins" panose="00000500000000000000" pitchFamily="2" charset="0"/>
              <a:ea typeface="+mj-ea"/>
              <a:cs typeface="Poppins" panose="00000500000000000000" pitchFamily="2" charset="0"/>
            </a:endParaRPr>
          </a:p>
          <a:p>
            <a:pPr algn="l" rtl="0" eaLnBrk="1" latinLnBrk="0" hangingPunct="1">
              <a:buClrTx/>
              <a:buSzPts val="1800"/>
            </a:pPr>
            <a:endParaRPr lang="en-US" sz="1800" b="0" kern="1200" baseline="0" dirty="0">
              <a:solidFill>
                <a:srgbClr val="E73E97"/>
              </a:solidFill>
              <a:effectLst/>
              <a:latin typeface="Poppins" panose="00000500000000000000" pitchFamily="2" charset="0"/>
              <a:ea typeface="+mj-ea"/>
              <a:cs typeface="Poppins" panose="00000500000000000000" pitchFamily="2" charset="0"/>
            </a:endParaRPr>
          </a:p>
          <a:p>
            <a:pPr marL="283464" indent="-283464" algn="l" rtl="0" eaLnBrk="1" latinLnBrk="0" hangingPunct="1">
              <a:buClrTx/>
              <a:buSzPts val="1800"/>
              <a:buFont typeface="Arial" panose="020B0604020202020204" pitchFamily="34" charset="0"/>
              <a:buChar char="•"/>
            </a:pPr>
            <a:r>
              <a:rPr lang="en-US" sz="1800" b="0" kern="1200" baseline="0" dirty="0">
                <a:solidFill>
                  <a:srgbClr val="004C6B"/>
                </a:solidFill>
                <a:effectLst/>
                <a:latin typeface="Poppins" panose="00000500000000000000" pitchFamily="2" charset="0"/>
                <a:ea typeface="+mj-ea"/>
                <a:cs typeface="Poppins" panose="00000500000000000000" pitchFamily="2" charset="0"/>
              </a:rPr>
              <a:t>Survivors identified a </a:t>
            </a:r>
            <a:r>
              <a:rPr lang="en-US" sz="1800" b="1" kern="1200" baseline="0" dirty="0">
                <a:solidFill>
                  <a:srgbClr val="004C6B"/>
                </a:solidFill>
                <a:effectLst/>
                <a:latin typeface="Poppins" panose="00000500000000000000" pitchFamily="2" charset="0"/>
                <a:ea typeface="+mj-ea"/>
                <a:cs typeface="Poppins" panose="00000500000000000000" pitchFamily="2" charset="0"/>
              </a:rPr>
              <a:t>lack of communication between GP practices and specialist domestic abuse services</a:t>
            </a:r>
            <a:r>
              <a:rPr lang="en-US" sz="1800" b="0" kern="1200" baseline="0" dirty="0">
                <a:solidFill>
                  <a:srgbClr val="004C6B"/>
                </a:solidFill>
                <a:effectLst/>
                <a:latin typeface="Poppins" panose="00000500000000000000" pitchFamily="2" charset="0"/>
                <a:ea typeface="+mj-ea"/>
                <a:cs typeface="Poppins" panose="00000500000000000000" pitchFamily="2" charset="0"/>
              </a:rPr>
              <a:t> as a key issue.</a:t>
            </a:r>
            <a:endParaRPr lang="en-US" dirty="0">
              <a:solidFill>
                <a:srgbClr val="004C6B"/>
              </a:solidFill>
              <a:latin typeface="Poppins" panose="00000500000000000000" pitchFamily="2" charset="0"/>
              <a:ea typeface="+mj-ea"/>
              <a:cs typeface="Poppins" panose="00000500000000000000" pitchFamily="2" charset="0"/>
            </a:endParaRPr>
          </a:p>
          <a:p>
            <a:pPr algn="l" rtl="0" eaLnBrk="1" latinLnBrk="0" hangingPunct="1">
              <a:buClrTx/>
              <a:buSzPts val="1800"/>
            </a:pPr>
            <a:endParaRPr lang="en-US" sz="1800" b="0" kern="1200" baseline="0" dirty="0">
              <a:solidFill>
                <a:srgbClr val="004C6B"/>
              </a:solidFill>
              <a:effectLst/>
              <a:latin typeface="Poppins" panose="00000500000000000000" pitchFamily="2" charset="0"/>
              <a:ea typeface="+mj-ea"/>
              <a:cs typeface="Poppins" panose="00000500000000000000" pitchFamily="2" charset="0"/>
            </a:endParaRPr>
          </a:p>
          <a:p>
            <a:pPr marL="283464" indent="-283464" algn="l" rtl="0" eaLnBrk="1" latinLnBrk="0" hangingPunct="1">
              <a:buClrTx/>
              <a:buSzPts val="1800"/>
              <a:buFont typeface="Arial" panose="020B0604020202020204" pitchFamily="34" charset="0"/>
              <a:buChar char="•"/>
            </a:pPr>
            <a:r>
              <a:rPr lang="en-US" sz="1800" b="0" kern="1200" baseline="0" dirty="0">
                <a:solidFill>
                  <a:srgbClr val="004C6B"/>
                </a:solidFill>
                <a:effectLst/>
                <a:latin typeface="Poppins" panose="00000500000000000000" pitchFamily="2" charset="0"/>
                <a:ea typeface="+mj-ea"/>
                <a:cs typeface="Poppins" panose="00000500000000000000" pitchFamily="2" charset="0"/>
              </a:rPr>
              <a:t>We also noted there was inconsistency in terms of systems for managing referrals and follow up.</a:t>
            </a:r>
            <a:endParaRPr lang="en-GB" dirty="0">
              <a:latin typeface="Poppins"/>
              <a:cs typeface="Poppins"/>
            </a:endParaRPr>
          </a:p>
        </p:txBody>
      </p:sp>
      <p:sp>
        <p:nvSpPr>
          <p:cNvPr id="2" name="Footer Placeholder 3">
            <a:extLst>
              <a:ext uri="{FF2B5EF4-FFF2-40B4-BE49-F238E27FC236}">
                <a16:creationId xmlns:a16="http://schemas.microsoft.com/office/drawing/2014/main" id="{2CA45DB1-34A9-AD3E-704D-D458F42C87F6}"/>
              </a:ext>
            </a:extLst>
          </p:cNvPr>
          <p:cNvSpPr>
            <a:spLocks noGrp="1"/>
          </p:cNvSpPr>
          <p:nvPr>
            <p:ph type="ftr" sz="quarter" idx="11"/>
          </p:nvPr>
        </p:nvSpPr>
        <p:spPr>
          <a:xfrm>
            <a:off x="368264" y="6328855"/>
            <a:ext cx="2763576" cy="360000"/>
          </a:xfrm>
        </p:spPr>
        <p:txBody>
          <a:bodyPr/>
          <a:lstStyle/>
          <a:p>
            <a:r>
              <a:rPr lang="en-GB">
                <a:latin typeface="Century Gothic"/>
              </a:rPr>
              <a:t>DA/GP report findings May 2025</a:t>
            </a:r>
          </a:p>
          <a:p>
            <a:endParaRPr lang="en-GB" noProof="0"/>
          </a:p>
        </p:txBody>
      </p:sp>
      <p:sp>
        <p:nvSpPr>
          <p:cNvPr id="16" name="Slide Number Placeholder 15">
            <a:extLst>
              <a:ext uri="{FF2B5EF4-FFF2-40B4-BE49-F238E27FC236}">
                <a16:creationId xmlns:a16="http://schemas.microsoft.com/office/drawing/2014/main" id="{5020D69F-78B8-07CC-393B-7F65C746BDE0}"/>
              </a:ext>
            </a:extLst>
          </p:cNvPr>
          <p:cNvSpPr>
            <a:spLocks noGrp="1"/>
          </p:cNvSpPr>
          <p:nvPr>
            <p:ph type="sldNum" sz="quarter" idx="12"/>
          </p:nvPr>
        </p:nvSpPr>
        <p:spPr/>
        <p:txBody>
          <a:bodyPr/>
          <a:lstStyle/>
          <a:p>
            <a:fld id="{9295DF58-4118-4551-8C61-1A7ED177FA2D}" type="slidenum">
              <a:rPr lang="en-GB" noProof="0" smtClean="0"/>
              <a:pPr/>
              <a:t>11</a:t>
            </a:fld>
            <a:endParaRPr lang="en-GB" noProof="0"/>
          </a:p>
        </p:txBody>
      </p:sp>
      <p:pic>
        <p:nvPicPr>
          <p:cNvPr id="3" name="DA audio - Slide 11 - advice and signposting">
            <a:hlinkClick r:id="" action="ppaction://media"/>
            <a:extLst>
              <a:ext uri="{FF2B5EF4-FFF2-40B4-BE49-F238E27FC236}">
                <a16:creationId xmlns:a16="http://schemas.microsoft.com/office/drawing/2014/main" id="{CD21F666-7563-3F4D-62C5-873B44B8B99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18488" y="1768475"/>
            <a:ext cx="487362" cy="487363"/>
          </a:xfrm>
          <a:prstGeom prst="rect">
            <a:avLst/>
          </a:prstGeom>
        </p:spPr>
      </p:pic>
    </p:spTree>
    <p:extLst>
      <p:ext uri="{BB962C8B-B14F-4D97-AF65-F5344CB8AC3E}">
        <p14:creationId xmlns:p14="http://schemas.microsoft.com/office/powerpoint/2010/main" val="189081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89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109B3-CC58-653A-96C6-E4AB34EDAD8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126EB98-4EE2-4B6D-87B8-2021B7E67A1D}"/>
              </a:ext>
            </a:extLst>
          </p:cNvPr>
          <p:cNvSpPr>
            <a:spLocks noGrp="1"/>
          </p:cNvSpPr>
          <p:nvPr>
            <p:ph type="title"/>
          </p:nvPr>
        </p:nvSpPr>
        <p:spPr>
          <a:xfrm>
            <a:off x="559506" y="363891"/>
            <a:ext cx="8208000" cy="468000"/>
          </a:xfrm>
        </p:spPr>
        <p:txBody>
          <a:bodyPr/>
          <a:lstStyle/>
          <a:p>
            <a:r>
              <a:rPr lang="en-GB" sz="2800">
                <a:latin typeface="+mj-lt"/>
                <a:cs typeface="Poppins"/>
              </a:rPr>
              <a:t>Signposting and referrals</a:t>
            </a:r>
          </a:p>
          <a:p>
            <a:br>
              <a:rPr lang="en-GB" sz="1400">
                <a:latin typeface="+mj-lt"/>
                <a:cs typeface="Poppins"/>
              </a:rPr>
            </a:br>
            <a:r>
              <a:rPr lang="en-GB" sz="2000">
                <a:solidFill>
                  <a:srgbClr val="004F6B"/>
                </a:solidFill>
                <a:latin typeface="+mj-lt"/>
                <a:cs typeface="Poppins"/>
              </a:rPr>
              <a:t> </a:t>
            </a:r>
            <a:endParaRPr lang="en-GB" sz="2000">
              <a:latin typeface="+mj-lt"/>
              <a:cs typeface="Poppins"/>
            </a:endParaRPr>
          </a:p>
          <a:p>
            <a:br>
              <a:rPr lang="en-US">
                <a:latin typeface="+mj-lt"/>
              </a:rPr>
            </a:br>
            <a:br>
              <a:rPr lang="en-US">
                <a:latin typeface="+mj-lt"/>
              </a:rPr>
            </a:br>
            <a:br>
              <a:rPr lang="en-US">
                <a:latin typeface="+mj-lt"/>
              </a:rPr>
            </a:br>
            <a:br>
              <a:rPr lang="en-US">
                <a:latin typeface="+mj-lt"/>
              </a:rPr>
            </a:br>
            <a:br>
              <a:rPr lang="en-US">
                <a:latin typeface="+mj-lt"/>
              </a:rPr>
            </a:br>
            <a:br>
              <a:rPr lang="en-US">
                <a:latin typeface="+mj-lt"/>
              </a:rPr>
            </a:br>
            <a:r>
              <a:rPr lang="en-US" sz="1000">
                <a:solidFill>
                  <a:srgbClr val="FFFFFF"/>
                </a:solidFill>
                <a:latin typeface="+mj-lt"/>
                <a:cs typeface="Poppins"/>
              </a:rPr>
              <a:t>SWSDA reported only 0.1% of all referrals came from GP practice in 2024.</a:t>
            </a:r>
            <a:endParaRPr lang="en-US">
              <a:latin typeface="+mj-lt"/>
              <a:cs typeface="Poppins"/>
            </a:endParaRPr>
          </a:p>
          <a:p>
            <a:r>
              <a:rPr lang="en-US" sz="1000">
                <a:solidFill>
                  <a:srgbClr val="FFFFFF"/>
                </a:solidFill>
                <a:latin typeface="+mj-lt"/>
                <a:cs typeface="Poppins"/>
              </a:rPr>
              <a:t>SWSDA reported only 0.1% of all referrals came from GP practice in 2024.</a:t>
            </a:r>
            <a:endParaRPr lang="en-US"/>
          </a:p>
          <a:p>
            <a:br>
              <a:rPr lang="en-US">
                <a:latin typeface="+mj-lt"/>
              </a:rPr>
            </a:br>
            <a:br>
              <a:rPr lang="en-US">
                <a:latin typeface="+mj-lt"/>
              </a:rPr>
            </a:br>
            <a:endParaRPr lang="en-US">
              <a:latin typeface="+mj-lt"/>
              <a:cs typeface="Poppins"/>
            </a:endParaRPr>
          </a:p>
        </p:txBody>
      </p:sp>
      <p:sp>
        <p:nvSpPr>
          <p:cNvPr id="2" name="Speech Bubble: Rectangle with Corners Rounded 1" descr="Pink speech bubble">
            <a:extLst>
              <a:ext uri="{FF2B5EF4-FFF2-40B4-BE49-F238E27FC236}">
                <a16:creationId xmlns:a16="http://schemas.microsoft.com/office/drawing/2014/main" id="{13214AB6-AFF5-D6A9-BCF3-4EC7F125963E}"/>
              </a:ext>
              <a:ext uri="{C183D7F6-B498-43B3-948B-1728B52AA6E4}">
                <adec:decorative xmlns:adec="http://schemas.microsoft.com/office/drawing/2017/decorative" val="0"/>
              </a:ext>
            </a:extLst>
          </p:cNvPr>
          <p:cNvSpPr/>
          <p:nvPr/>
        </p:nvSpPr>
        <p:spPr>
          <a:xfrm>
            <a:off x="559506" y="1081241"/>
            <a:ext cx="4301395" cy="3001124"/>
          </a:xfrm>
          <a:prstGeom prst="wedgeRoundRectCallou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1600">
              <a:cs typeface="Poppins"/>
            </a:endParaRPr>
          </a:p>
        </p:txBody>
      </p:sp>
      <p:sp>
        <p:nvSpPr>
          <p:cNvPr id="4" name="TextBox 3">
            <a:extLst>
              <a:ext uri="{FF2B5EF4-FFF2-40B4-BE49-F238E27FC236}">
                <a16:creationId xmlns:a16="http://schemas.microsoft.com/office/drawing/2014/main" id="{028A57DA-D971-340A-966B-5BA0A21B3A03}"/>
              </a:ext>
            </a:extLst>
          </p:cNvPr>
          <p:cNvSpPr txBox="1"/>
          <p:nvPr/>
        </p:nvSpPr>
        <p:spPr>
          <a:xfrm>
            <a:off x="847909" y="1219199"/>
            <a:ext cx="3647209" cy="2800767"/>
          </a:xfrm>
          <a:prstGeom prst="rect">
            <a:avLst/>
          </a:prstGeom>
          <a:noFill/>
        </p:spPr>
        <p:txBody>
          <a:bodyPr wrap="square" rtlCol="0">
            <a:spAutoFit/>
          </a:bodyPr>
          <a:lstStyle/>
          <a:p>
            <a:r>
              <a:rPr lang="en-GB" sz="1600" dirty="0">
                <a:solidFill>
                  <a:schemeClr val="bg2"/>
                </a:solidFill>
              </a:rPr>
              <a:t>“</a:t>
            </a:r>
            <a:r>
              <a:rPr lang="en-US" sz="1600" dirty="0">
                <a:solidFill>
                  <a:schemeClr val="bg2"/>
                </a:solidFill>
                <a:latin typeface="Poppins"/>
                <a:ea typeface="Calibri"/>
                <a:cs typeface="Calibri"/>
              </a:rPr>
              <a:t>When I went to see my GP, I was </a:t>
            </a:r>
            <a:r>
              <a:rPr lang="en-US" sz="1600" dirty="0" err="1">
                <a:solidFill>
                  <a:schemeClr val="bg2"/>
                </a:solidFill>
                <a:latin typeface="Poppins"/>
                <a:ea typeface="Calibri"/>
                <a:cs typeface="Calibri"/>
              </a:rPr>
              <a:t>recognised</a:t>
            </a:r>
            <a:r>
              <a:rPr lang="en-US" sz="1600" dirty="0">
                <a:solidFill>
                  <a:schemeClr val="bg2"/>
                </a:solidFill>
                <a:latin typeface="Poppins"/>
                <a:ea typeface="Calibri"/>
                <a:cs typeface="Calibri"/>
              </a:rPr>
              <a:t> as a victim and my perpetrator was named. But this was all I got.  I wasn’t referred to anyone else. GPs work in silos. It was the police who referred me for help, but I don’t think I had an expectation that the GP would do this. I would go to them for a sore throat or a cold but not for this.</a:t>
            </a:r>
            <a:r>
              <a:rPr lang="en-GB" sz="1600" dirty="0">
                <a:solidFill>
                  <a:schemeClr val="bg2"/>
                </a:solidFill>
                <a:latin typeface="Times New Roman"/>
                <a:cs typeface="Times New Roman"/>
              </a:rPr>
              <a:t>”</a:t>
            </a:r>
            <a:r>
              <a:rPr lang="en-GB" sz="1600" dirty="0">
                <a:solidFill>
                  <a:schemeClr val="bg2"/>
                </a:solidFill>
              </a:rPr>
              <a:t> Surrey survivor</a:t>
            </a:r>
            <a:endParaRPr lang="en-GB" sz="1600" dirty="0">
              <a:solidFill>
                <a:schemeClr val="bg2"/>
              </a:solidFill>
              <a:cs typeface="Poppins"/>
            </a:endParaRPr>
          </a:p>
        </p:txBody>
      </p:sp>
      <p:sp>
        <p:nvSpPr>
          <p:cNvPr id="3" name="Speech Bubble: Rectangle with Corners Rounded 2" descr="Pink speech bubble">
            <a:extLst>
              <a:ext uri="{FF2B5EF4-FFF2-40B4-BE49-F238E27FC236}">
                <a16:creationId xmlns:a16="http://schemas.microsoft.com/office/drawing/2014/main" id="{9893FFED-C7BB-8A25-0458-FD53231B8D70}"/>
              </a:ext>
            </a:extLst>
          </p:cNvPr>
          <p:cNvSpPr/>
          <p:nvPr/>
        </p:nvSpPr>
        <p:spPr>
          <a:xfrm>
            <a:off x="5301343" y="1105450"/>
            <a:ext cx="3352298" cy="3228622"/>
          </a:xfrm>
          <a:prstGeom prst="wedgeRoundRectCallou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cs typeface="Poppins"/>
            </a:endParaRPr>
          </a:p>
        </p:txBody>
      </p:sp>
      <p:sp>
        <p:nvSpPr>
          <p:cNvPr id="6" name="TextBox 5">
            <a:extLst>
              <a:ext uri="{FF2B5EF4-FFF2-40B4-BE49-F238E27FC236}">
                <a16:creationId xmlns:a16="http://schemas.microsoft.com/office/drawing/2014/main" id="{66F86B5F-CE74-7653-8342-FCB0BBB54CC2}"/>
              </a:ext>
            </a:extLst>
          </p:cNvPr>
          <p:cNvSpPr txBox="1"/>
          <p:nvPr/>
        </p:nvSpPr>
        <p:spPr>
          <a:xfrm>
            <a:off x="5658893" y="1244013"/>
            <a:ext cx="2637198" cy="3077766"/>
          </a:xfrm>
          <a:prstGeom prst="rect">
            <a:avLst/>
          </a:prstGeom>
          <a:noFill/>
        </p:spPr>
        <p:txBody>
          <a:bodyPr wrap="square" rtlCol="0">
            <a:spAutoFit/>
          </a:bodyPr>
          <a:lstStyle/>
          <a:p>
            <a:r>
              <a:rPr lang="en-GB" sz="1600" b="1">
                <a:solidFill>
                  <a:schemeClr val="bg2"/>
                </a:solidFill>
              </a:rPr>
              <a:t>“</a:t>
            </a:r>
            <a:r>
              <a:rPr lang="en-GB" sz="1600">
                <a:solidFill>
                  <a:schemeClr val="bg2"/>
                </a:solidFill>
              </a:rPr>
              <a:t>I always refer people, rather than signpost, but people decline as they don’t want it on their record and are worried that their perpetrator might find out. I suspect that people are signposted when they should be referred.” </a:t>
            </a:r>
          </a:p>
          <a:p>
            <a:r>
              <a:rPr lang="en-GB" sz="1800">
                <a:solidFill>
                  <a:schemeClr val="bg2"/>
                </a:solidFill>
              </a:rPr>
              <a:t>Surrey GP</a:t>
            </a:r>
            <a:endParaRPr lang="en-GB" sz="1800">
              <a:solidFill>
                <a:schemeClr val="bg2"/>
              </a:solidFill>
              <a:cs typeface="Poppins"/>
            </a:endParaRPr>
          </a:p>
        </p:txBody>
      </p:sp>
      <p:sp>
        <p:nvSpPr>
          <p:cNvPr id="5" name="Rectangle 4">
            <a:extLst>
              <a:ext uri="{FF2B5EF4-FFF2-40B4-BE49-F238E27FC236}">
                <a16:creationId xmlns:a16="http://schemas.microsoft.com/office/drawing/2014/main" id="{31FEF97E-FDA4-4501-1CA6-11B442B21482}"/>
              </a:ext>
            </a:extLst>
          </p:cNvPr>
          <p:cNvSpPr/>
          <p:nvPr/>
        </p:nvSpPr>
        <p:spPr>
          <a:xfrm>
            <a:off x="372378" y="5109855"/>
            <a:ext cx="8399243" cy="79717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rgbClr val="FFFFFF"/>
                </a:solidFill>
              </a:rPr>
              <a:t>SWSDAS reported only 0.1% of all referrals came from GP practice in 2024.</a:t>
            </a:r>
            <a:endParaRPr lang="en-GB" sz="1600">
              <a:solidFill>
                <a:schemeClr val="tx1"/>
              </a:solidFill>
              <a:cs typeface="Poppins"/>
            </a:endParaRPr>
          </a:p>
        </p:txBody>
      </p:sp>
      <p:sp>
        <p:nvSpPr>
          <p:cNvPr id="8" name="Footer Placeholder 3">
            <a:extLst>
              <a:ext uri="{FF2B5EF4-FFF2-40B4-BE49-F238E27FC236}">
                <a16:creationId xmlns:a16="http://schemas.microsoft.com/office/drawing/2014/main" id="{34688C5F-FFC0-80E6-1901-76EE860F7467}"/>
              </a:ext>
            </a:extLst>
          </p:cNvPr>
          <p:cNvSpPr>
            <a:spLocks noGrp="1"/>
          </p:cNvSpPr>
          <p:nvPr>
            <p:ph type="ftr" sz="quarter" idx="11"/>
          </p:nvPr>
        </p:nvSpPr>
        <p:spPr>
          <a:xfrm>
            <a:off x="368264" y="6328855"/>
            <a:ext cx="2763576" cy="360000"/>
          </a:xfrm>
        </p:spPr>
        <p:txBody>
          <a:bodyPr/>
          <a:lstStyle/>
          <a:p>
            <a:r>
              <a:rPr lang="en-GB">
                <a:latin typeface="Century Gothic"/>
              </a:rPr>
              <a:t>DA/GP report findings May 2025</a:t>
            </a:r>
          </a:p>
          <a:p>
            <a:endParaRPr lang="en-GB" noProof="0"/>
          </a:p>
        </p:txBody>
      </p:sp>
      <p:sp>
        <p:nvSpPr>
          <p:cNvPr id="16" name="Slide Number Placeholder 15">
            <a:extLst>
              <a:ext uri="{FF2B5EF4-FFF2-40B4-BE49-F238E27FC236}">
                <a16:creationId xmlns:a16="http://schemas.microsoft.com/office/drawing/2014/main" id="{BB7E0FBE-9BA3-56D4-0796-59517D0671CB}"/>
              </a:ext>
            </a:extLst>
          </p:cNvPr>
          <p:cNvSpPr>
            <a:spLocks noGrp="1"/>
          </p:cNvSpPr>
          <p:nvPr>
            <p:ph type="sldNum" sz="quarter" idx="12"/>
          </p:nvPr>
        </p:nvSpPr>
        <p:spPr/>
        <p:txBody>
          <a:bodyPr/>
          <a:lstStyle/>
          <a:p>
            <a:fld id="{9295DF58-4118-4551-8C61-1A7ED177FA2D}" type="slidenum">
              <a:rPr lang="en-GB" noProof="0" smtClean="0"/>
              <a:pPr/>
              <a:t>12</a:t>
            </a:fld>
            <a:endParaRPr lang="en-GB" noProof="0"/>
          </a:p>
        </p:txBody>
      </p:sp>
      <p:pic>
        <p:nvPicPr>
          <p:cNvPr id="9" name="DA audio - Slide 12 - blame">
            <a:hlinkClick r:id="" action="ppaction://media"/>
            <a:extLst>
              <a:ext uri="{FF2B5EF4-FFF2-40B4-BE49-F238E27FC236}">
                <a16:creationId xmlns:a16="http://schemas.microsoft.com/office/drawing/2014/main" id="{A3D77B0F-0EDC-F846-EC3E-3E82EF83D4F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829622" y="4352428"/>
            <a:ext cx="487362" cy="487363"/>
          </a:xfrm>
          <a:prstGeom prst="rect">
            <a:avLst/>
          </a:prstGeom>
        </p:spPr>
      </p:pic>
    </p:spTree>
    <p:extLst>
      <p:ext uri="{BB962C8B-B14F-4D97-AF65-F5344CB8AC3E}">
        <p14:creationId xmlns:p14="http://schemas.microsoft.com/office/powerpoint/2010/main" val="31992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23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B8D20-A95C-EF5E-1669-56993727AE3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54CFF45-0D27-F24B-521C-3608CD3F63A7}"/>
              </a:ext>
            </a:extLst>
          </p:cNvPr>
          <p:cNvSpPr>
            <a:spLocks noGrp="1"/>
          </p:cNvSpPr>
          <p:nvPr>
            <p:ph type="title"/>
          </p:nvPr>
        </p:nvSpPr>
        <p:spPr>
          <a:xfrm>
            <a:off x="427427" y="531305"/>
            <a:ext cx="8208000" cy="468000"/>
          </a:xfrm>
        </p:spPr>
        <p:txBody>
          <a:bodyPr/>
          <a:lstStyle/>
          <a:p>
            <a:r>
              <a:rPr lang="en-GB">
                <a:latin typeface="+mj-lt"/>
                <a:cs typeface="Poppins"/>
              </a:rPr>
              <a:t>Convening workshop – 14 May 2025</a:t>
            </a:r>
          </a:p>
          <a:p>
            <a:br>
              <a:rPr lang="en-GB" sz="1400">
                <a:latin typeface="+mj-lt"/>
                <a:cs typeface="Poppins"/>
              </a:rPr>
            </a:br>
            <a:r>
              <a:rPr lang="en-GB" sz="2000">
                <a:solidFill>
                  <a:srgbClr val="004F6B"/>
                </a:solidFill>
                <a:latin typeface="+mj-lt"/>
                <a:cs typeface="Poppins"/>
              </a:rPr>
              <a:t> </a:t>
            </a:r>
            <a:br>
              <a:rPr lang="en-GB" sz="2000">
                <a:solidFill>
                  <a:srgbClr val="004F6B"/>
                </a:solidFill>
                <a:latin typeface="+mj-lt"/>
                <a:cs typeface="Poppins"/>
              </a:rPr>
            </a:br>
            <a:br>
              <a:rPr lang="en-GB" sz="1400">
                <a:latin typeface="+mj-lt"/>
                <a:cs typeface="Poppins"/>
              </a:rPr>
            </a:br>
            <a:endParaRPr lang="en-GB" sz="1800">
              <a:solidFill>
                <a:schemeClr val="tx1"/>
              </a:solidFill>
              <a:latin typeface="+mj-lt"/>
              <a:cs typeface="Poppins"/>
            </a:endParaRPr>
          </a:p>
          <a:p>
            <a:pPr marL="285750" indent="-285750">
              <a:buFont typeface="Arial"/>
              <a:buChar char="•"/>
            </a:pPr>
            <a:endParaRPr lang="en-US" sz="1400" b="0">
              <a:latin typeface="+mj-lt"/>
              <a:cs typeface="Poppins"/>
            </a:endParaRPr>
          </a:p>
          <a:p>
            <a:br>
              <a:rPr lang="en-US">
                <a:latin typeface="+mj-lt"/>
              </a:rPr>
            </a:br>
            <a:br>
              <a:rPr lang="en-US">
                <a:latin typeface="+mj-lt"/>
              </a:rPr>
            </a:br>
            <a:br>
              <a:rPr lang="en-US">
                <a:latin typeface="+mj-lt"/>
              </a:rPr>
            </a:br>
            <a:br>
              <a:rPr lang="en-US">
                <a:latin typeface="+mj-lt"/>
              </a:rPr>
            </a:br>
            <a:br>
              <a:rPr lang="en-US">
                <a:latin typeface="+mj-lt"/>
              </a:rPr>
            </a:br>
            <a:br>
              <a:rPr lang="en-US">
                <a:latin typeface="+mj-lt"/>
              </a:rPr>
            </a:br>
            <a:br>
              <a:rPr lang="en-US">
                <a:latin typeface="+mj-lt"/>
              </a:rPr>
            </a:br>
            <a:br>
              <a:rPr lang="en-US">
                <a:latin typeface="+mj-lt"/>
              </a:rPr>
            </a:br>
            <a:endParaRPr lang="en-US">
              <a:latin typeface="+mj-lt"/>
              <a:cs typeface="Poppins"/>
            </a:endParaRPr>
          </a:p>
        </p:txBody>
      </p:sp>
      <p:sp>
        <p:nvSpPr>
          <p:cNvPr id="5" name="TextBox 4">
            <a:extLst>
              <a:ext uri="{FF2B5EF4-FFF2-40B4-BE49-F238E27FC236}">
                <a16:creationId xmlns:a16="http://schemas.microsoft.com/office/drawing/2014/main" id="{577B3CC3-232F-B326-1978-FC3F27A38C6B}"/>
              </a:ext>
            </a:extLst>
          </p:cNvPr>
          <p:cNvSpPr txBox="1"/>
          <p:nvPr/>
        </p:nvSpPr>
        <p:spPr>
          <a:xfrm>
            <a:off x="368264" y="1501356"/>
            <a:ext cx="5035011" cy="3847207"/>
          </a:xfrm>
          <a:prstGeom prst="rect">
            <a:avLst/>
          </a:prstGeom>
          <a:noFill/>
        </p:spPr>
        <p:txBody>
          <a:bodyPr wrap="square" lIns="91440" tIns="45720" rIns="91440" bIns="45720" anchor="t">
            <a:spAutoFit/>
          </a:bodyPr>
          <a:lstStyle/>
          <a:p>
            <a:r>
              <a:rPr lang="en-US" sz="2800" b="1">
                <a:solidFill>
                  <a:schemeClr val="accent1"/>
                </a:solidFill>
                <a:latin typeface="+mj-lt"/>
                <a:ea typeface="Calibri"/>
                <a:cs typeface="Calibri"/>
              </a:rPr>
              <a:t>Aim:</a:t>
            </a:r>
          </a:p>
          <a:p>
            <a:endParaRPr lang="en-US" b="1">
              <a:latin typeface="+mj-lt"/>
              <a:ea typeface="Calibri"/>
              <a:cs typeface="Calibri"/>
            </a:endParaRPr>
          </a:p>
          <a:p>
            <a:pPr marL="342900" indent="-342900">
              <a:buFont typeface="Arial" panose="020B0604020202020204" pitchFamily="34" charset="0"/>
              <a:buChar char="•"/>
            </a:pPr>
            <a:r>
              <a:rPr lang="en-US" sz="1800">
                <a:ea typeface="Calibri"/>
                <a:cs typeface="Calibri"/>
              </a:rPr>
              <a:t>To review the findings of our research looking at what people have told us about access to and experience of support</a:t>
            </a:r>
            <a:r>
              <a:rPr lang="en-US">
                <a:ea typeface="Calibri"/>
                <a:cs typeface="Calibri"/>
              </a:rPr>
              <a:t> from GP practice </a:t>
            </a:r>
            <a:r>
              <a:rPr lang="en-US" sz="1800">
                <a:ea typeface="Calibri"/>
                <a:cs typeface="Calibri"/>
              </a:rPr>
              <a:t>for domestic abuse.</a:t>
            </a:r>
          </a:p>
          <a:p>
            <a:endParaRPr lang="en-US" sz="1800">
              <a:solidFill>
                <a:schemeClr val="tx1"/>
              </a:solidFill>
              <a:ea typeface="Calibri"/>
              <a:cs typeface="Calibri"/>
            </a:endParaRPr>
          </a:p>
          <a:p>
            <a:pPr marL="342900" indent="-342900">
              <a:buFont typeface="Arial" panose="020B0604020202020204" pitchFamily="34" charset="0"/>
              <a:buChar char="•"/>
            </a:pPr>
            <a:r>
              <a:rPr lang="en-US" sz="1800">
                <a:solidFill>
                  <a:schemeClr val="tx1"/>
                </a:solidFill>
                <a:ea typeface="Calibri"/>
                <a:cs typeface="Calibri"/>
              </a:rPr>
              <a:t>To work collaboratively to develop pragmatic and practical solutions to improve access to support and the experience of survivors.</a:t>
            </a:r>
            <a:endParaRPr lang="en-GB" sz="1800"/>
          </a:p>
          <a:p>
            <a:pPr marL="283210" indent="-283210" algn="l" rtl="0" eaLnBrk="1" latinLnBrk="0" hangingPunct="1">
              <a:buClrTx/>
              <a:buSzPts val="1800"/>
              <a:buFont typeface="Arial" panose="020B0604020202020204" pitchFamily="34" charset="0"/>
              <a:buChar char="•"/>
            </a:pPr>
            <a:endParaRPr lang="en-GB">
              <a:latin typeface="Poppins"/>
              <a:cs typeface="Poppins"/>
            </a:endParaRPr>
          </a:p>
        </p:txBody>
      </p:sp>
      <p:sp>
        <p:nvSpPr>
          <p:cNvPr id="3" name="Rectangle 2">
            <a:extLst>
              <a:ext uri="{FF2B5EF4-FFF2-40B4-BE49-F238E27FC236}">
                <a16:creationId xmlns:a16="http://schemas.microsoft.com/office/drawing/2014/main" id="{5CD59119-FBCE-DCF6-8E15-02024287B6A5}"/>
              </a:ext>
            </a:extLst>
          </p:cNvPr>
          <p:cNvSpPr/>
          <p:nvPr/>
        </p:nvSpPr>
        <p:spPr>
          <a:xfrm>
            <a:off x="5633342" y="2059160"/>
            <a:ext cx="2870200" cy="2717700"/>
          </a:xfrm>
          <a:prstGeom prst="rect">
            <a:avLst/>
          </a:prstGeom>
          <a:solidFill>
            <a:schemeClr val="tx2">
              <a:lumMod val="20000"/>
              <a:lumOff val="80000"/>
            </a:schemeClr>
          </a:solidFill>
          <a:ln>
            <a:solidFill>
              <a:schemeClr val="bg2">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The workshop was attending 21 by people, including system partners, GPs and external stakeholders representing survivors including Good Company, Surrey Minority Ethic Forum and Surrey Police. </a:t>
            </a:r>
          </a:p>
        </p:txBody>
      </p:sp>
      <p:sp>
        <p:nvSpPr>
          <p:cNvPr id="2" name="Footer Placeholder 3">
            <a:extLst>
              <a:ext uri="{FF2B5EF4-FFF2-40B4-BE49-F238E27FC236}">
                <a16:creationId xmlns:a16="http://schemas.microsoft.com/office/drawing/2014/main" id="{23800B47-DC37-3B92-5ECB-5BE486CAEB87}"/>
              </a:ext>
            </a:extLst>
          </p:cNvPr>
          <p:cNvSpPr>
            <a:spLocks noGrp="1"/>
          </p:cNvSpPr>
          <p:nvPr>
            <p:ph type="ftr" sz="quarter" idx="11"/>
          </p:nvPr>
        </p:nvSpPr>
        <p:spPr>
          <a:xfrm>
            <a:off x="368264" y="6328855"/>
            <a:ext cx="2763576" cy="360000"/>
          </a:xfrm>
        </p:spPr>
        <p:txBody>
          <a:bodyPr/>
          <a:lstStyle/>
          <a:p>
            <a:r>
              <a:rPr lang="en-GB">
                <a:latin typeface="Century Gothic"/>
              </a:rPr>
              <a:t>DA/GP report findings May 2025</a:t>
            </a:r>
          </a:p>
          <a:p>
            <a:endParaRPr lang="en-GB" noProof="0"/>
          </a:p>
        </p:txBody>
      </p:sp>
      <p:sp>
        <p:nvSpPr>
          <p:cNvPr id="16" name="Slide Number Placeholder 15">
            <a:extLst>
              <a:ext uri="{FF2B5EF4-FFF2-40B4-BE49-F238E27FC236}">
                <a16:creationId xmlns:a16="http://schemas.microsoft.com/office/drawing/2014/main" id="{D789F8D6-EF33-DD3D-4CEF-BC041BDB0FF4}"/>
              </a:ext>
            </a:extLst>
          </p:cNvPr>
          <p:cNvSpPr>
            <a:spLocks noGrp="1"/>
          </p:cNvSpPr>
          <p:nvPr>
            <p:ph type="sldNum" sz="quarter" idx="12"/>
          </p:nvPr>
        </p:nvSpPr>
        <p:spPr/>
        <p:txBody>
          <a:bodyPr/>
          <a:lstStyle/>
          <a:p>
            <a:fld id="{9295DF58-4118-4551-8C61-1A7ED177FA2D}" type="slidenum">
              <a:rPr lang="en-GB" noProof="0" smtClean="0"/>
              <a:pPr/>
              <a:t>13</a:t>
            </a:fld>
            <a:endParaRPr lang="en-GB" noProof="0"/>
          </a:p>
        </p:txBody>
      </p:sp>
    </p:spTree>
    <p:extLst>
      <p:ext uri="{BB962C8B-B14F-4D97-AF65-F5344CB8AC3E}">
        <p14:creationId xmlns:p14="http://schemas.microsoft.com/office/powerpoint/2010/main" val="1972161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6">
            <a:extLst>
              <a:ext uri="{FF2B5EF4-FFF2-40B4-BE49-F238E27FC236}">
                <a16:creationId xmlns:a16="http://schemas.microsoft.com/office/drawing/2014/main" id="{DD73F4E3-1BDE-DF17-2458-5455A26E8E41}"/>
              </a:ext>
            </a:extLst>
          </p:cNvPr>
          <p:cNvSpPr txBox="1">
            <a:spLocks/>
          </p:cNvSpPr>
          <p:nvPr/>
        </p:nvSpPr>
        <p:spPr>
          <a:xfrm>
            <a:off x="275027" y="264712"/>
            <a:ext cx="8208000" cy="468000"/>
          </a:xfrm>
          <a:prstGeom prst="rect">
            <a:avLst/>
          </a:prstGeom>
        </p:spPr>
        <p:txBody>
          <a:bodyPr vert="horz" lIns="0" tIns="0" rIns="0" bIns="0" rtlCol="0" anchor="t" anchorCtr="0">
            <a:noAutofit/>
          </a:bodyPr>
          <a:lstStyle>
            <a:lvl1pPr algn="l" defTabSz="914400" rtl="0" eaLnBrk="1" latinLnBrk="0" hangingPunct="1">
              <a:spcBef>
                <a:spcPct val="0"/>
              </a:spcBef>
              <a:buNone/>
              <a:defRPr sz="3800" b="1" kern="1200">
                <a:solidFill>
                  <a:schemeClr val="bg1"/>
                </a:solidFill>
                <a:latin typeface="+mj-lt"/>
                <a:ea typeface="+mj-ea"/>
                <a:cs typeface="+mj-cs"/>
              </a:defRPr>
            </a:lvl1pPr>
          </a:lstStyle>
          <a:p>
            <a:r>
              <a:rPr lang="en-GB" sz="3200">
                <a:solidFill>
                  <a:schemeClr val="accent1"/>
                </a:solidFill>
                <a:cs typeface="Poppins"/>
              </a:rPr>
              <a:t>Convening workshop – 14 May </a:t>
            </a:r>
            <a:r>
              <a:rPr lang="en-GB">
                <a:cs typeface="Poppins"/>
              </a:rPr>
              <a:t>202</a:t>
            </a:r>
            <a:br>
              <a:rPr lang="en-US"/>
            </a:br>
            <a:br>
              <a:rPr lang="en-US"/>
            </a:br>
            <a:br>
              <a:rPr lang="en-US"/>
            </a:br>
            <a:endParaRPr lang="en-US">
              <a:cs typeface="Poppins"/>
            </a:endParaRPr>
          </a:p>
        </p:txBody>
      </p:sp>
      <p:sp>
        <p:nvSpPr>
          <p:cNvPr id="10" name="TextBox 9">
            <a:extLst>
              <a:ext uri="{FF2B5EF4-FFF2-40B4-BE49-F238E27FC236}">
                <a16:creationId xmlns:a16="http://schemas.microsoft.com/office/drawing/2014/main" id="{EA5EBB59-36EC-7CE5-D999-118A9A2FB964}"/>
              </a:ext>
            </a:extLst>
          </p:cNvPr>
          <p:cNvSpPr txBox="1"/>
          <p:nvPr/>
        </p:nvSpPr>
        <p:spPr>
          <a:xfrm>
            <a:off x="114300" y="1280975"/>
            <a:ext cx="4572000" cy="5355312"/>
          </a:xfrm>
          <a:prstGeom prst="rect">
            <a:avLst/>
          </a:prstGeom>
          <a:noFill/>
        </p:spPr>
        <p:txBody>
          <a:bodyPr wrap="square" lIns="91440" tIns="45720" rIns="91440" bIns="45720" anchor="t">
            <a:spAutoFit/>
          </a:bodyPr>
          <a:lstStyle/>
          <a:p>
            <a:r>
              <a:rPr lang="en-GB"/>
              <a:t>“T</a:t>
            </a:r>
            <a:r>
              <a:rPr lang="en-GB" sz="1800" i="0">
                <a:effectLst/>
              </a:rPr>
              <a:t>here was a great willingness in </a:t>
            </a:r>
            <a:r>
              <a:rPr lang="en-GB" sz="1800" i="0">
                <a:solidFill>
                  <a:schemeClr val="bg1"/>
                </a:solidFill>
                <a:effectLst/>
              </a:rPr>
              <a:t>the </a:t>
            </a:r>
            <a:r>
              <a:rPr lang="en-GB" sz="1800" i="0">
                <a:effectLst/>
              </a:rPr>
              <a:t>room to drive positive changes forward and good discussions around what is realistically achievable and how we can think about doing that.”</a:t>
            </a:r>
          </a:p>
          <a:p>
            <a:endParaRPr lang="en-GB"/>
          </a:p>
          <a:p>
            <a:endParaRPr lang="en-GB"/>
          </a:p>
          <a:p>
            <a:r>
              <a:rPr lang="en-GB" sz="1800" i="0">
                <a:effectLst/>
              </a:rPr>
              <a:t>“Highly valuable and insightful.” </a:t>
            </a:r>
            <a:endParaRPr lang="en-GB" sz="1800" i="0">
              <a:effectLst/>
              <a:cs typeface="Poppins"/>
            </a:endParaRPr>
          </a:p>
          <a:p>
            <a:endParaRPr lang="en-GB"/>
          </a:p>
          <a:p>
            <a:endParaRPr lang="en-GB"/>
          </a:p>
          <a:p>
            <a:r>
              <a:rPr lang="en-US"/>
              <a:t>“[The workshop provided a]detailed</a:t>
            </a:r>
            <a:r>
              <a:rPr lang="en-US" sz="1800" i="0">
                <a:effectLst/>
              </a:rPr>
              <a:t> assessment of various barriers and factors highlighted by the research</a:t>
            </a:r>
            <a:r>
              <a:rPr lang="en-US"/>
              <a:t>,</a:t>
            </a:r>
            <a:r>
              <a:rPr lang="en-US" sz="1800" i="0">
                <a:effectLst/>
              </a:rPr>
              <a:t> </a:t>
            </a:r>
            <a:r>
              <a:rPr lang="en-US" sz="1800" i="0" err="1">
                <a:effectLst/>
              </a:rPr>
              <a:t>utilising</a:t>
            </a:r>
            <a:r>
              <a:rPr lang="en-US" sz="1800" i="0">
                <a:effectLst/>
              </a:rPr>
              <a:t> the skill set in room to form pragmatic solutions.” </a:t>
            </a:r>
            <a:endParaRPr lang="en-US" sz="1800" i="0">
              <a:effectLst/>
              <a:cs typeface="Poppins"/>
            </a:endParaRPr>
          </a:p>
          <a:p>
            <a:endParaRPr lang="en-GB" sz="1800" b="0" i="0">
              <a:effectLst/>
            </a:endParaRPr>
          </a:p>
          <a:p>
            <a:endParaRPr lang="en-GB" sz="1800" b="0" i="0">
              <a:effectLst/>
            </a:endParaRPr>
          </a:p>
          <a:p>
            <a:endParaRPr lang="en-GB"/>
          </a:p>
          <a:p>
            <a:endParaRPr lang="en-GB" sz="1800" b="0" i="0">
              <a:effectLst/>
            </a:endParaRPr>
          </a:p>
        </p:txBody>
      </p:sp>
      <p:pic>
        <p:nvPicPr>
          <p:cNvPr id="5" name="Picture Placeholder 5" descr="Photo from the convening workshop - people are sitting round tables laid out in a horseshoe shape looking at Lou who is presenting - slides can be seen on a TV in the background.">
            <a:extLst>
              <a:ext uri="{FF2B5EF4-FFF2-40B4-BE49-F238E27FC236}">
                <a16:creationId xmlns:a16="http://schemas.microsoft.com/office/drawing/2014/main" id="{96138E7D-AEED-AFF1-CCA3-8439AD1AB76D}"/>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a:stretch>
            <a:fillRect/>
          </a:stretch>
        </p:blipFill>
        <p:spPr>
          <a:xfrm>
            <a:off x="4686841" y="952939"/>
            <a:ext cx="4172132" cy="2780561"/>
          </a:xfrm>
          <a:prstGeom prst="rect">
            <a:avLst/>
          </a:prstGeom>
          <a:ln>
            <a:noFill/>
          </a:ln>
          <a:effectLst>
            <a:outerShdw blurRad="292100" dist="139700" dir="2700000" algn="tl" rotWithShape="0">
              <a:srgbClr val="333333">
                <a:alpha val="65000"/>
              </a:srgbClr>
            </a:outerShdw>
          </a:effectLst>
        </p:spPr>
      </p:pic>
      <p:pic>
        <p:nvPicPr>
          <p:cNvPr id="2" name="Picture 1" descr="Photo from the convening workshop - people are sitting in small groups discussing the topics.">
            <a:extLst>
              <a:ext uri="{FF2B5EF4-FFF2-40B4-BE49-F238E27FC236}">
                <a16:creationId xmlns:a16="http://schemas.microsoft.com/office/drawing/2014/main" id="{00DB7E56-7F16-B50E-25B2-0451FD157539}"/>
              </a:ext>
            </a:extLst>
          </p:cNvPr>
          <p:cNvPicPr>
            <a:picLocks noChangeAspect="1"/>
          </p:cNvPicPr>
          <p:nvPr/>
        </p:nvPicPr>
        <p:blipFill>
          <a:blip r:embed="rId3"/>
          <a:stretch>
            <a:fillRect/>
          </a:stretch>
        </p:blipFill>
        <p:spPr>
          <a:xfrm>
            <a:off x="4684763" y="3956932"/>
            <a:ext cx="4172206" cy="25627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75135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C13F0-070A-1CCC-5F25-AC75B3E00D8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C26490A-8AFF-8BC3-0821-7F11542983D2}"/>
              </a:ext>
            </a:extLst>
          </p:cNvPr>
          <p:cNvSpPr>
            <a:spLocks noGrp="1"/>
          </p:cNvSpPr>
          <p:nvPr>
            <p:ph type="title"/>
          </p:nvPr>
        </p:nvSpPr>
        <p:spPr>
          <a:xfrm>
            <a:off x="464690" y="246170"/>
            <a:ext cx="8208000" cy="468000"/>
          </a:xfrm>
        </p:spPr>
        <p:txBody>
          <a:bodyPr/>
          <a:lstStyle/>
          <a:p>
            <a:r>
              <a:rPr lang="en-GB" sz="2800">
                <a:latin typeface="+mj-lt"/>
                <a:cs typeface="Poppins"/>
              </a:rPr>
              <a:t>Suggestions from the workshop</a:t>
            </a:r>
          </a:p>
          <a:p>
            <a:br>
              <a:rPr lang="en-GB" sz="1400">
                <a:latin typeface="+mj-lt"/>
                <a:cs typeface="Poppins"/>
              </a:rPr>
            </a:br>
            <a:r>
              <a:rPr lang="en-GB" sz="2000">
                <a:solidFill>
                  <a:srgbClr val="004F6B"/>
                </a:solidFill>
                <a:latin typeface="+mj-lt"/>
                <a:cs typeface="Poppins"/>
              </a:rPr>
              <a:t> </a:t>
            </a:r>
            <a:br>
              <a:rPr lang="en-GB" sz="2000">
                <a:latin typeface="+mj-lt"/>
                <a:cs typeface="Poppins"/>
              </a:rPr>
            </a:br>
            <a:br>
              <a:rPr lang="en-GB" sz="1400">
                <a:latin typeface="+mj-lt"/>
                <a:cs typeface="Poppins"/>
              </a:rPr>
            </a:br>
            <a:endParaRPr lang="en-GB" sz="1800">
              <a:solidFill>
                <a:schemeClr val="tx1"/>
              </a:solidFill>
              <a:latin typeface="+mj-lt"/>
              <a:cs typeface="Poppins"/>
            </a:endParaRPr>
          </a:p>
          <a:p>
            <a:pPr marL="285750" indent="-285750">
              <a:buFont typeface="Arial"/>
              <a:buChar char="•"/>
            </a:pPr>
            <a:endParaRPr lang="en-US" sz="1400" b="0">
              <a:latin typeface="+mj-lt"/>
              <a:cs typeface="Poppins"/>
            </a:endParaRPr>
          </a:p>
          <a:p>
            <a:br>
              <a:rPr lang="en-US">
                <a:latin typeface="+mj-lt"/>
              </a:rPr>
            </a:br>
            <a:br>
              <a:rPr lang="en-US">
                <a:latin typeface="+mj-lt"/>
              </a:rPr>
            </a:br>
            <a:br>
              <a:rPr lang="en-US">
                <a:latin typeface="+mj-lt"/>
              </a:rPr>
            </a:br>
            <a:br>
              <a:rPr lang="en-US">
                <a:latin typeface="+mj-lt"/>
              </a:rPr>
            </a:br>
            <a:br>
              <a:rPr lang="en-US">
                <a:latin typeface="+mj-lt"/>
              </a:rPr>
            </a:br>
            <a:br>
              <a:rPr lang="en-US">
                <a:latin typeface="+mj-lt"/>
              </a:rPr>
            </a:br>
            <a:br>
              <a:rPr lang="en-US">
                <a:latin typeface="+mj-lt"/>
              </a:rPr>
            </a:br>
            <a:br>
              <a:rPr lang="en-US">
                <a:latin typeface="+mj-lt"/>
              </a:rPr>
            </a:br>
            <a:endParaRPr lang="en-US">
              <a:latin typeface="+mj-lt"/>
              <a:cs typeface="Poppins"/>
            </a:endParaRPr>
          </a:p>
        </p:txBody>
      </p:sp>
      <p:sp>
        <p:nvSpPr>
          <p:cNvPr id="5" name="TextBox 4">
            <a:extLst>
              <a:ext uri="{FF2B5EF4-FFF2-40B4-BE49-F238E27FC236}">
                <a16:creationId xmlns:a16="http://schemas.microsoft.com/office/drawing/2014/main" id="{8065DB1D-B72C-0A35-A8D0-F8BFC1893B8A}"/>
              </a:ext>
            </a:extLst>
          </p:cNvPr>
          <p:cNvSpPr txBox="1"/>
          <p:nvPr/>
        </p:nvSpPr>
        <p:spPr>
          <a:xfrm>
            <a:off x="471310" y="714170"/>
            <a:ext cx="8341634" cy="5416868"/>
          </a:xfrm>
          <a:prstGeom prst="rect">
            <a:avLst/>
          </a:prstGeom>
          <a:noFill/>
        </p:spPr>
        <p:txBody>
          <a:bodyPr wrap="square" lIns="91440" tIns="45720" rIns="91440" bIns="45720" anchor="t">
            <a:spAutoFit/>
          </a:bodyPr>
          <a:lstStyle/>
          <a:p>
            <a:pPr fontAlgn="base"/>
            <a:r>
              <a:rPr lang="en-GB" b="1">
                <a:solidFill>
                  <a:schemeClr val="accent1"/>
                </a:solidFill>
              </a:rPr>
              <a:t>Barriers to disclosing</a:t>
            </a:r>
            <a:endParaRPr lang="en-US" b="1">
              <a:solidFill>
                <a:schemeClr val="accent1"/>
              </a:solidFill>
              <a:cs typeface="Poppins"/>
            </a:endParaRPr>
          </a:p>
          <a:p>
            <a:pPr marL="285750" indent="-285750">
              <a:spcAft>
                <a:spcPts val="1200"/>
              </a:spcAft>
              <a:buFont typeface="Arial"/>
              <a:buChar char="•"/>
            </a:pPr>
            <a:r>
              <a:rPr lang="en-GB">
                <a:cs typeface="Poppins"/>
              </a:rPr>
              <a:t>Develop a </a:t>
            </a:r>
            <a:r>
              <a:rPr lang="en-GB" b="1">
                <a:cs typeface="Poppins"/>
              </a:rPr>
              <a:t>“trojan horse” </a:t>
            </a:r>
            <a:r>
              <a:rPr lang="en-GB">
                <a:cs typeface="Poppins"/>
              </a:rPr>
              <a:t>which enables people experiencing domestic abuse to alert a GP practice that this is their situation and for signposting information to be shared discretely</a:t>
            </a:r>
            <a:endParaRPr lang="en-US">
              <a:cs typeface="Poppins"/>
            </a:endParaRPr>
          </a:p>
          <a:p>
            <a:pPr marL="285750" indent="-285750">
              <a:buFont typeface="Arial"/>
              <a:buChar char="•"/>
            </a:pPr>
            <a:r>
              <a:rPr lang="en-GB" b="1">
                <a:cs typeface="Poppins"/>
              </a:rPr>
              <a:t>Promote domestic abuse specialists </a:t>
            </a:r>
            <a:r>
              <a:rPr lang="en-GB">
                <a:cs typeface="Poppins"/>
              </a:rPr>
              <a:t>within a practice by agreeing a slogan/logo with survivors which demonstrates alliance against domestic abuse. </a:t>
            </a:r>
          </a:p>
          <a:p>
            <a:endParaRPr lang="en-GB">
              <a:cs typeface="Poppins"/>
            </a:endParaRPr>
          </a:p>
          <a:p>
            <a:r>
              <a:rPr lang="en-GB" b="1">
                <a:solidFill>
                  <a:schemeClr val="accent1"/>
                </a:solidFill>
                <a:cs typeface="Poppins"/>
              </a:rPr>
              <a:t>Experience following disclosure</a:t>
            </a:r>
          </a:p>
          <a:p>
            <a:pPr marL="285750" indent="-285750">
              <a:spcAft>
                <a:spcPts val="1200"/>
              </a:spcAft>
              <a:buFont typeface="Arial"/>
              <a:buChar char="•"/>
            </a:pPr>
            <a:r>
              <a:rPr lang="en-GB">
                <a:cs typeface="Poppins"/>
              </a:rPr>
              <a:t>Provide </a:t>
            </a:r>
            <a:r>
              <a:rPr lang="en-GB" b="1">
                <a:cs typeface="Poppins"/>
              </a:rPr>
              <a:t>ongoing education and training </a:t>
            </a:r>
            <a:r>
              <a:rPr lang="en-GB">
                <a:cs typeface="Poppins"/>
              </a:rPr>
              <a:t>to improve understanding of the different forms of domestic abuse, specifically coercive control, within general practice</a:t>
            </a:r>
          </a:p>
          <a:p>
            <a:pPr marL="285750" indent="-285750">
              <a:spcAft>
                <a:spcPts val="1200"/>
              </a:spcAft>
              <a:buFont typeface="Arial"/>
              <a:buChar char="•"/>
            </a:pPr>
            <a:r>
              <a:rPr lang="en-GB">
                <a:cs typeface="Poppins"/>
              </a:rPr>
              <a:t>Target front line staff in general practice to receive training in </a:t>
            </a:r>
            <a:r>
              <a:rPr lang="en-GB" b="1">
                <a:cs typeface="Poppins"/>
              </a:rPr>
              <a:t>trauma informed approaches </a:t>
            </a:r>
            <a:r>
              <a:rPr lang="en-GB">
                <a:cs typeface="Poppins"/>
              </a:rPr>
              <a:t>to care</a:t>
            </a:r>
          </a:p>
          <a:p>
            <a:pPr marL="285750" indent="-285750">
              <a:spcAft>
                <a:spcPts val="1200"/>
              </a:spcAft>
              <a:buFont typeface="Arial"/>
              <a:buChar char="•"/>
            </a:pPr>
            <a:r>
              <a:rPr lang="en-GB">
                <a:cs typeface="Poppins"/>
              </a:rPr>
              <a:t>Continue work on </a:t>
            </a:r>
            <a:r>
              <a:rPr lang="en-GB" b="1">
                <a:cs typeface="Poppins"/>
              </a:rPr>
              <a:t>health passports </a:t>
            </a:r>
            <a:r>
              <a:rPr lang="en-GB">
                <a:cs typeface="Poppins"/>
              </a:rPr>
              <a:t>for domestic abuse survivors </a:t>
            </a:r>
            <a:endParaRPr lang="en-GB" b="1">
              <a:cs typeface="Poppins"/>
            </a:endParaRPr>
          </a:p>
          <a:p>
            <a:pPr marL="285750" indent="-285750">
              <a:spcAft>
                <a:spcPts val="1200"/>
              </a:spcAft>
              <a:buFont typeface="Arial"/>
              <a:buChar char="•"/>
            </a:pPr>
            <a:r>
              <a:rPr lang="en-GB">
                <a:cs typeface="Poppins"/>
              </a:rPr>
              <a:t>Share examples of </a:t>
            </a:r>
            <a:r>
              <a:rPr lang="en-GB" b="1">
                <a:cs typeface="Poppins"/>
              </a:rPr>
              <a:t>best practice </a:t>
            </a:r>
            <a:r>
              <a:rPr lang="en-GB">
                <a:cs typeface="Poppins"/>
              </a:rPr>
              <a:t>in individual GP practices and ensure consistency across GP practice.</a:t>
            </a:r>
            <a:endParaRPr lang="en-GB" sz="1600">
              <a:latin typeface="Poppins"/>
              <a:cs typeface="Poppins"/>
            </a:endParaRPr>
          </a:p>
        </p:txBody>
      </p:sp>
      <p:sp>
        <p:nvSpPr>
          <p:cNvPr id="2" name="Footer Placeholder 3">
            <a:extLst>
              <a:ext uri="{FF2B5EF4-FFF2-40B4-BE49-F238E27FC236}">
                <a16:creationId xmlns:a16="http://schemas.microsoft.com/office/drawing/2014/main" id="{0CE08811-7804-5952-8541-75485D85C607}"/>
              </a:ext>
            </a:extLst>
          </p:cNvPr>
          <p:cNvSpPr>
            <a:spLocks noGrp="1"/>
          </p:cNvSpPr>
          <p:nvPr>
            <p:ph type="ftr" sz="quarter" idx="11"/>
          </p:nvPr>
        </p:nvSpPr>
        <p:spPr>
          <a:xfrm>
            <a:off x="368264" y="6328855"/>
            <a:ext cx="2763576" cy="360000"/>
          </a:xfrm>
        </p:spPr>
        <p:txBody>
          <a:bodyPr/>
          <a:lstStyle/>
          <a:p>
            <a:r>
              <a:rPr lang="en-GB">
                <a:latin typeface="Century Gothic"/>
              </a:rPr>
              <a:t>DA/GP report findings May 2025</a:t>
            </a:r>
          </a:p>
          <a:p>
            <a:endParaRPr lang="en-GB" noProof="0"/>
          </a:p>
        </p:txBody>
      </p:sp>
      <p:sp>
        <p:nvSpPr>
          <p:cNvPr id="16" name="Slide Number Placeholder 15">
            <a:extLst>
              <a:ext uri="{FF2B5EF4-FFF2-40B4-BE49-F238E27FC236}">
                <a16:creationId xmlns:a16="http://schemas.microsoft.com/office/drawing/2014/main" id="{192A9B80-1667-3836-DA41-34CC33B7F536}"/>
              </a:ext>
            </a:extLst>
          </p:cNvPr>
          <p:cNvSpPr>
            <a:spLocks noGrp="1"/>
          </p:cNvSpPr>
          <p:nvPr>
            <p:ph type="sldNum" sz="quarter" idx="12"/>
          </p:nvPr>
        </p:nvSpPr>
        <p:spPr/>
        <p:txBody>
          <a:bodyPr/>
          <a:lstStyle/>
          <a:p>
            <a:fld id="{9295DF58-4118-4551-8C61-1A7ED177FA2D}" type="slidenum">
              <a:rPr lang="en-GB" noProof="0" smtClean="0"/>
              <a:pPr/>
              <a:t>15</a:t>
            </a:fld>
            <a:endParaRPr lang="en-GB" noProof="0"/>
          </a:p>
        </p:txBody>
      </p:sp>
    </p:spTree>
    <p:extLst>
      <p:ext uri="{BB962C8B-B14F-4D97-AF65-F5344CB8AC3E}">
        <p14:creationId xmlns:p14="http://schemas.microsoft.com/office/powerpoint/2010/main" val="2272390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CA202-CE64-3B14-5E3E-72C90220DCE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33305A3-35FF-AB98-6C79-BCEAB371127B}"/>
              </a:ext>
            </a:extLst>
          </p:cNvPr>
          <p:cNvSpPr>
            <a:spLocks noGrp="1"/>
          </p:cNvSpPr>
          <p:nvPr>
            <p:ph type="title"/>
          </p:nvPr>
        </p:nvSpPr>
        <p:spPr>
          <a:xfrm>
            <a:off x="317719" y="436670"/>
            <a:ext cx="8208000" cy="468000"/>
          </a:xfrm>
        </p:spPr>
        <p:txBody>
          <a:bodyPr/>
          <a:lstStyle/>
          <a:p>
            <a:r>
              <a:rPr lang="en-GB" sz="2800">
                <a:latin typeface="+mj-lt"/>
                <a:cs typeface="Poppins"/>
              </a:rPr>
              <a:t>Suggestions from the workshop</a:t>
            </a:r>
          </a:p>
          <a:p>
            <a:br>
              <a:rPr lang="en-GB" sz="1400">
                <a:latin typeface="+mj-lt"/>
                <a:cs typeface="Poppins"/>
              </a:rPr>
            </a:br>
            <a:r>
              <a:rPr lang="en-GB" sz="2000">
                <a:solidFill>
                  <a:srgbClr val="004F6B"/>
                </a:solidFill>
                <a:latin typeface="+mj-lt"/>
                <a:cs typeface="Poppins"/>
              </a:rPr>
              <a:t> </a:t>
            </a:r>
            <a:br>
              <a:rPr lang="en-GB" sz="2000">
                <a:latin typeface="+mj-lt"/>
                <a:cs typeface="Poppins"/>
              </a:rPr>
            </a:br>
            <a:br>
              <a:rPr lang="en-GB" sz="1400">
                <a:latin typeface="+mj-lt"/>
                <a:cs typeface="Poppins"/>
              </a:rPr>
            </a:br>
            <a:endParaRPr lang="en-GB" sz="1800">
              <a:solidFill>
                <a:schemeClr val="tx1"/>
              </a:solidFill>
              <a:latin typeface="+mj-lt"/>
              <a:cs typeface="Poppins"/>
            </a:endParaRPr>
          </a:p>
          <a:p>
            <a:pPr marL="285750" indent="-285750">
              <a:buFont typeface="Arial"/>
              <a:buChar char="•"/>
            </a:pPr>
            <a:endParaRPr lang="en-US" sz="1400" b="0">
              <a:latin typeface="+mj-lt"/>
              <a:cs typeface="Poppins"/>
            </a:endParaRPr>
          </a:p>
          <a:p>
            <a:br>
              <a:rPr lang="en-US">
                <a:latin typeface="+mj-lt"/>
              </a:rPr>
            </a:br>
            <a:br>
              <a:rPr lang="en-US">
                <a:latin typeface="+mj-lt"/>
              </a:rPr>
            </a:br>
            <a:br>
              <a:rPr lang="en-US">
                <a:latin typeface="+mj-lt"/>
              </a:rPr>
            </a:br>
            <a:br>
              <a:rPr lang="en-US">
                <a:latin typeface="+mj-lt"/>
              </a:rPr>
            </a:br>
            <a:br>
              <a:rPr lang="en-US">
                <a:latin typeface="+mj-lt"/>
              </a:rPr>
            </a:br>
            <a:br>
              <a:rPr lang="en-US">
                <a:latin typeface="+mj-lt"/>
              </a:rPr>
            </a:br>
            <a:br>
              <a:rPr lang="en-US">
                <a:latin typeface="+mj-lt"/>
              </a:rPr>
            </a:br>
            <a:br>
              <a:rPr lang="en-US">
                <a:latin typeface="+mj-lt"/>
              </a:rPr>
            </a:br>
            <a:endParaRPr lang="en-US">
              <a:latin typeface="+mj-lt"/>
              <a:cs typeface="Poppins"/>
            </a:endParaRPr>
          </a:p>
        </p:txBody>
      </p:sp>
      <p:sp>
        <p:nvSpPr>
          <p:cNvPr id="5" name="TextBox 4">
            <a:extLst>
              <a:ext uri="{FF2B5EF4-FFF2-40B4-BE49-F238E27FC236}">
                <a16:creationId xmlns:a16="http://schemas.microsoft.com/office/drawing/2014/main" id="{F6CE0482-2F43-BE26-0758-21E998BAE9C2}"/>
              </a:ext>
            </a:extLst>
          </p:cNvPr>
          <p:cNvSpPr txBox="1"/>
          <p:nvPr/>
        </p:nvSpPr>
        <p:spPr>
          <a:xfrm>
            <a:off x="250902" y="1149088"/>
            <a:ext cx="7271562" cy="5047536"/>
          </a:xfrm>
          <a:prstGeom prst="rect">
            <a:avLst/>
          </a:prstGeom>
          <a:noFill/>
        </p:spPr>
        <p:txBody>
          <a:bodyPr wrap="square" lIns="91440" tIns="45720" rIns="91440" bIns="45720" anchor="t">
            <a:spAutoFit/>
          </a:bodyPr>
          <a:lstStyle/>
          <a:p>
            <a:pPr fontAlgn="base"/>
            <a:r>
              <a:rPr lang="en-GB" b="1" dirty="0">
                <a:solidFill>
                  <a:schemeClr val="accent1"/>
                </a:solidFill>
                <a:cs typeface="Poppins"/>
              </a:rPr>
              <a:t>Signposting/referrals</a:t>
            </a:r>
            <a:endParaRPr lang="en-GB" dirty="0">
              <a:cs typeface="Poppins"/>
            </a:endParaRPr>
          </a:p>
          <a:p>
            <a:pPr marL="285750" indent="-285750">
              <a:spcAft>
                <a:spcPts val="1200"/>
              </a:spcAft>
              <a:buFont typeface="Arial"/>
              <a:buChar char="•"/>
            </a:pPr>
            <a:r>
              <a:rPr lang="en-GB" dirty="0">
                <a:cs typeface="Poppins"/>
              </a:rPr>
              <a:t>Identify the </a:t>
            </a:r>
            <a:r>
              <a:rPr lang="en-GB" b="1" dirty="0">
                <a:cs typeface="Poppins"/>
              </a:rPr>
              <a:t>pathway for domestic abuse survivors </a:t>
            </a:r>
            <a:r>
              <a:rPr lang="en-GB" dirty="0">
                <a:cs typeface="Poppins"/>
              </a:rPr>
              <a:t>and scope the support available/required</a:t>
            </a:r>
          </a:p>
          <a:p>
            <a:pPr marL="285750" indent="-285750">
              <a:spcAft>
                <a:spcPts val="1200"/>
              </a:spcAft>
              <a:buFont typeface="Arial"/>
              <a:buChar char="•"/>
            </a:pPr>
            <a:r>
              <a:rPr lang="en-GB" dirty="0">
                <a:cs typeface="Poppins"/>
              </a:rPr>
              <a:t>Create a </a:t>
            </a:r>
            <a:r>
              <a:rPr lang="en-GB" b="1" dirty="0">
                <a:cs typeface="Poppins"/>
              </a:rPr>
              <a:t>standardised referral form </a:t>
            </a:r>
            <a:r>
              <a:rPr lang="en-GB" dirty="0">
                <a:cs typeface="Poppins"/>
              </a:rPr>
              <a:t>which is managed at a central point and embedded in GP practice computer systems</a:t>
            </a:r>
          </a:p>
          <a:p>
            <a:pPr marL="285750" indent="-285750">
              <a:spcAft>
                <a:spcPts val="1200"/>
              </a:spcAft>
              <a:buFont typeface="Arial"/>
              <a:buChar char="•"/>
            </a:pPr>
            <a:r>
              <a:rPr lang="en-GB" dirty="0">
                <a:cs typeface="Poppins"/>
              </a:rPr>
              <a:t>Develop </a:t>
            </a:r>
            <a:r>
              <a:rPr lang="en-GB" b="1" dirty="0">
                <a:cs typeface="Poppins"/>
              </a:rPr>
              <a:t>stronger links between outreach providers/link workers and local GP practices</a:t>
            </a:r>
            <a:endParaRPr lang="en-GB" dirty="0">
              <a:cs typeface="Poppins"/>
            </a:endParaRPr>
          </a:p>
          <a:p>
            <a:pPr marL="285750" indent="-285750">
              <a:buFont typeface="Arial"/>
              <a:buChar char="•"/>
            </a:pPr>
            <a:r>
              <a:rPr lang="en-GB" dirty="0">
                <a:cs typeface="Poppins"/>
              </a:rPr>
              <a:t>Create a </a:t>
            </a:r>
            <a:r>
              <a:rPr lang="en-GB" b="1" dirty="0">
                <a:cs typeface="Poppins"/>
              </a:rPr>
              <a:t>directory of services </a:t>
            </a:r>
            <a:r>
              <a:rPr lang="en-GB" dirty="0">
                <a:cs typeface="Poppins"/>
              </a:rPr>
              <a:t>for use within GP practices.</a:t>
            </a:r>
          </a:p>
          <a:p>
            <a:pPr algn="l">
              <a:spcAft>
                <a:spcPts val="1200"/>
              </a:spcAft>
            </a:pPr>
            <a:endParaRPr lang="en-GB" i="0" dirty="0">
              <a:effectLst/>
              <a:cs typeface="Poppins"/>
            </a:endParaRPr>
          </a:p>
          <a:p>
            <a:pPr>
              <a:spcAft>
                <a:spcPts val="1200"/>
              </a:spcAft>
            </a:pPr>
            <a:r>
              <a:rPr lang="en-GB" b="1" dirty="0">
                <a:solidFill>
                  <a:schemeClr val="accent1"/>
                </a:solidFill>
                <a:cs typeface="Poppins"/>
              </a:rPr>
              <a:t>Principles for action</a:t>
            </a:r>
            <a:endParaRPr lang="en-GB" b="1" dirty="0">
              <a:solidFill>
                <a:schemeClr val="accent1"/>
              </a:solidFill>
            </a:endParaRPr>
          </a:p>
          <a:p>
            <a:pPr marL="342900" indent="-342900" algn="l" rtl="0">
              <a:spcAft>
                <a:spcPts val="1200"/>
              </a:spcAft>
              <a:buFont typeface="Arial" panose="020B0604020202020204" pitchFamily="34" charset="0"/>
              <a:buChar char="•"/>
            </a:pPr>
            <a:r>
              <a:rPr lang="en-GB" i="0" dirty="0">
                <a:effectLst/>
              </a:rPr>
              <a:t>Ensure </a:t>
            </a:r>
            <a:r>
              <a:rPr lang="en-GB" dirty="0">
                <a:latin typeface="Poppins"/>
                <a:cs typeface="Poppins"/>
              </a:rPr>
              <a:t>consistency across general practice in Surrey</a:t>
            </a:r>
          </a:p>
          <a:p>
            <a:pPr marL="342900" indent="-342900">
              <a:spcAft>
                <a:spcPts val="1200"/>
              </a:spcAft>
              <a:buFont typeface="Arial" panose="020B0604020202020204" pitchFamily="34" charset="0"/>
              <a:buChar char="•"/>
            </a:pPr>
            <a:r>
              <a:rPr lang="en-GB" dirty="0">
                <a:latin typeface="Poppins"/>
                <a:cs typeface="Poppins"/>
              </a:rPr>
              <a:t>Ensure a survivor led approach to future improvements</a:t>
            </a:r>
          </a:p>
          <a:p>
            <a:pPr marL="342900" indent="-342900">
              <a:spcAft>
                <a:spcPts val="1200"/>
              </a:spcAft>
              <a:buFont typeface="Arial" panose="020B0604020202020204" pitchFamily="34" charset="0"/>
              <a:buChar char="•"/>
            </a:pPr>
            <a:r>
              <a:rPr lang="en-GB" dirty="0">
                <a:latin typeface="Poppins"/>
                <a:cs typeface="Poppins"/>
              </a:rPr>
              <a:t>Maintain momentum.</a:t>
            </a:r>
          </a:p>
        </p:txBody>
      </p:sp>
      <p:sp>
        <p:nvSpPr>
          <p:cNvPr id="2" name="Footer Placeholder 3">
            <a:extLst>
              <a:ext uri="{FF2B5EF4-FFF2-40B4-BE49-F238E27FC236}">
                <a16:creationId xmlns:a16="http://schemas.microsoft.com/office/drawing/2014/main" id="{AC1CC7CA-375D-9A00-14E6-11499065EE96}"/>
              </a:ext>
            </a:extLst>
          </p:cNvPr>
          <p:cNvSpPr>
            <a:spLocks noGrp="1"/>
          </p:cNvSpPr>
          <p:nvPr>
            <p:ph type="ftr" sz="quarter" idx="11"/>
          </p:nvPr>
        </p:nvSpPr>
        <p:spPr>
          <a:xfrm>
            <a:off x="368264" y="6328855"/>
            <a:ext cx="2763576" cy="360000"/>
          </a:xfrm>
        </p:spPr>
        <p:txBody>
          <a:bodyPr/>
          <a:lstStyle/>
          <a:p>
            <a:r>
              <a:rPr lang="en-GB">
                <a:latin typeface="Century Gothic"/>
              </a:rPr>
              <a:t>DA/GP report findings May 2025</a:t>
            </a:r>
          </a:p>
          <a:p>
            <a:endParaRPr lang="en-GB" noProof="0"/>
          </a:p>
        </p:txBody>
      </p:sp>
      <p:sp>
        <p:nvSpPr>
          <p:cNvPr id="16" name="Slide Number Placeholder 15">
            <a:extLst>
              <a:ext uri="{FF2B5EF4-FFF2-40B4-BE49-F238E27FC236}">
                <a16:creationId xmlns:a16="http://schemas.microsoft.com/office/drawing/2014/main" id="{FD3CAAC3-BA8C-5CDA-84F2-8BA12479E7B9}"/>
              </a:ext>
            </a:extLst>
          </p:cNvPr>
          <p:cNvSpPr>
            <a:spLocks noGrp="1"/>
          </p:cNvSpPr>
          <p:nvPr>
            <p:ph type="sldNum" sz="quarter" idx="12"/>
          </p:nvPr>
        </p:nvSpPr>
        <p:spPr/>
        <p:txBody>
          <a:bodyPr/>
          <a:lstStyle/>
          <a:p>
            <a:fld id="{9295DF58-4118-4551-8C61-1A7ED177FA2D}" type="slidenum">
              <a:rPr lang="en-GB" noProof="0" smtClean="0"/>
              <a:pPr/>
              <a:t>16</a:t>
            </a:fld>
            <a:endParaRPr lang="en-GB" noProof="0"/>
          </a:p>
        </p:txBody>
      </p:sp>
      <p:pic>
        <p:nvPicPr>
          <p:cNvPr id="3" name="DA audio - Slide 15 - magic wand">
            <a:hlinkClick r:id="" action="ppaction://media"/>
            <a:extLst>
              <a:ext uri="{FF2B5EF4-FFF2-40B4-BE49-F238E27FC236}">
                <a16:creationId xmlns:a16="http://schemas.microsoft.com/office/drawing/2014/main" id="{A8679264-421C-F42F-EEA5-84094018222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38356" y="5389563"/>
            <a:ext cx="487363" cy="487362"/>
          </a:xfrm>
          <a:prstGeom prst="rect">
            <a:avLst/>
          </a:prstGeom>
        </p:spPr>
      </p:pic>
    </p:spTree>
    <p:extLst>
      <p:ext uri="{BB962C8B-B14F-4D97-AF65-F5344CB8AC3E}">
        <p14:creationId xmlns:p14="http://schemas.microsoft.com/office/powerpoint/2010/main" val="137651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76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73139-2F32-C93C-2964-4C31489D479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31386D2-DF23-6DB9-4E41-AE5ED1CADFA4}"/>
              </a:ext>
            </a:extLst>
          </p:cNvPr>
          <p:cNvSpPr>
            <a:spLocks noGrp="1"/>
          </p:cNvSpPr>
          <p:nvPr>
            <p:ph type="title"/>
          </p:nvPr>
        </p:nvSpPr>
        <p:spPr>
          <a:xfrm>
            <a:off x="643420" y="737783"/>
            <a:ext cx="8208000" cy="468000"/>
          </a:xfrm>
        </p:spPr>
        <p:txBody>
          <a:bodyPr/>
          <a:lstStyle/>
          <a:p>
            <a:r>
              <a:rPr lang="en-GB" sz="2800">
                <a:latin typeface="+mj-lt"/>
                <a:cs typeface="Poppins"/>
              </a:rPr>
              <a:t>Next steps</a:t>
            </a:r>
          </a:p>
          <a:p>
            <a:br>
              <a:rPr lang="en-GB" sz="1400">
                <a:latin typeface="+mj-lt"/>
                <a:cs typeface="Poppins"/>
              </a:rPr>
            </a:br>
            <a:r>
              <a:rPr lang="en-GB" sz="2000">
                <a:solidFill>
                  <a:srgbClr val="004F6B"/>
                </a:solidFill>
                <a:latin typeface="+mj-lt"/>
                <a:cs typeface="Poppins"/>
              </a:rPr>
              <a:t> </a:t>
            </a:r>
            <a:br>
              <a:rPr lang="en-GB" sz="2000">
                <a:solidFill>
                  <a:srgbClr val="004F6B"/>
                </a:solidFill>
                <a:latin typeface="+mj-lt"/>
                <a:cs typeface="Poppins"/>
              </a:rPr>
            </a:br>
            <a:br>
              <a:rPr lang="en-GB" sz="1400">
                <a:latin typeface="+mj-lt"/>
                <a:cs typeface="Poppins"/>
              </a:rPr>
            </a:br>
            <a:br>
              <a:rPr lang="en-US">
                <a:latin typeface="+mj-lt"/>
              </a:rPr>
            </a:br>
            <a:br>
              <a:rPr lang="en-US">
                <a:latin typeface="+mj-lt"/>
              </a:rPr>
            </a:br>
            <a:endParaRPr lang="en-US">
              <a:latin typeface="+mj-lt"/>
              <a:cs typeface="Poppins"/>
            </a:endParaRPr>
          </a:p>
        </p:txBody>
      </p:sp>
      <p:sp>
        <p:nvSpPr>
          <p:cNvPr id="5" name="TextBox 4">
            <a:extLst>
              <a:ext uri="{FF2B5EF4-FFF2-40B4-BE49-F238E27FC236}">
                <a16:creationId xmlns:a16="http://schemas.microsoft.com/office/drawing/2014/main" id="{91CF5B52-45E9-917E-F04D-2B819AF05449}"/>
              </a:ext>
            </a:extLst>
          </p:cNvPr>
          <p:cNvSpPr txBox="1"/>
          <p:nvPr/>
        </p:nvSpPr>
        <p:spPr>
          <a:xfrm>
            <a:off x="425873" y="1566952"/>
            <a:ext cx="8341634" cy="1169551"/>
          </a:xfrm>
          <a:prstGeom prst="rect">
            <a:avLst/>
          </a:prstGeom>
          <a:noFill/>
        </p:spPr>
        <p:txBody>
          <a:bodyPr wrap="square" lIns="91440" tIns="45720" rIns="91440" bIns="45720" anchor="t">
            <a:spAutoFit/>
          </a:bodyPr>
          <a:lstStyle/>
          <a:p>
            <a:pPr marL="283210" indent="-283210" algn="l" rtl="0" eaLnBrk="1" latinLnBrk="0" hangingPunct="1">
              <a:spcAft>
                <a:spcPts val="1200"/>
              </a:spcAft>
              <a:buClrTx/>
              <a:buSzPts val="1800"/>
              <a:buFont typeface="Arial" panose="020B0604020202020204" pitchFamily="34" charset="0"/>
              <a:buChar char="•"/>
            </a:pPr>
            <a:r>
              <a:rPr lang="en-GB" sz="2000">
                <a:latin typeface="Poppins"/>
                <a:cs typeface="Poppins"/>
              </a:rPr>
              <a:t>Publish the research and share it widely</a:t>
            </a:r>
            <a:endParaRPr lang="en-US"/>
          </a:p>
          <a:p>
            <a:pPr marL="283210" indent="-283210" algn="l" rtl="0" eaLnBrk="1" latinLnBrk="0" hangingPunct="1">
              <a:spcAft>
                <a:spcPts val="1200"/>
              </a:spcAft>
              <a:buClrTx/>
              <a:buSzPts val="1800"/>
              <a:buFont typeface="Arial" panose="020B0604020202020204" pitchFamily="34" charset="0"/>
              <a:buChar char="•"/>
            </a:pPr>
            <a:r>
              <a:rPr lang="en-GB" sz="2000">
                <a:latin typeface="Poppins"/>
                <a:cs typeface="Poppins"/>
              </a:rPr>
              <a:t>Target key decision making forums and establish subsequent plans for action.</a:t>
            </a:r>
            <a:endParaRPr lang="en-GB">
              <a:latin typeface="Poppins"/>
              <a:cs typeface="Poppins"/>
            </a:endParaRPr>
          </a:p>
        </p:txBody>
      </p:sp>
      <p:pic>
        <p:nvPicPr>
          <p:cNvPr id="8" name="Graphic 7" descr="Icon of a report">
            <a:extLst>
              <a:ext uri="{FF2B5EF4-FFF2-40B4-BE49-F238E27FC236}">
                <a16:creationId xmlns:a16="http://schemas.microsoft.com/office/drawing/2014/main" id="{A8968B66-3D52-F255-B901-99C462C70F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69027" y="3231573"/>
            <a:ext cx="1454727" cy="1454727"/>
          </a:xfrm>
          <a:prstGeom prst="rect">
            <a:avLst/>
          </a:prstGeom>
        </p:spPr>
      </p:pic>
      <p:pic>
        <p:nvPicPr>
          <p:cNvPr id="4" name="Graphic 3" descr="Icon of a group of people with a magnifying glass highlighting one person.">
            <a:extLst>
              <a:ext uri="{FF2B5EF4-FFF2-40B4-BE49-F238E27FC236}">
                <a16:creationId xmlns:a16="http://schemas.microsoft.com/office/drawing/2014/main" id="{49FDFE1D-B029-D6C8-6658-F5C5774148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52653" y="2961408"/>
            <a:ext cx="1995055" cy="1995055"/>
          </a:xfrm>
          <a:prstGeom prst="rect">
            <a:avLst/>
          </a:prstGeom>
        </p:spPr>
      </p:pic>
      <p:sp>
        <p:nvSpPr>
          <p:cNvPr id="2" name="Footer Placeholder 3">
            <a:extLst>
              <a:ext uri="{FF2B5EF4-FFF2-40B4-BE49-F238E27FC236}">
                <a16:creationId xmlns:a16="http://schemas.microsoft.com/office/drawing/2014/main" id="{91F7EC1A-B5DC-7031-FB74-569961B91878}"/>
              </a:ext>
            </a:extLst>
          </p:cNvPr>
          <p:cNvSpPr>
            <a:spLocks noGrp="1"/>
          </p:cNvSpPr>
          <p:nvPr>
            <p:ph type="ftr" sz="quarter" idx="11"/>
          </p:nvPr>
        </p:nvSpPr>
        <p:spPr>
          <a:xfrm>
            <a:off x="368264" y="6328855"/>
            <a:ext cx="2763576" cy="360000"/>
          </a:xfrm>
        </p:spPr>
        <p:txBody>
          <a:bodyPr/>
          <a:lstStyle/>
          <a:p>
            <a:r>
              <a:rPr lang="en-GB">
                <a:latin typeface="Century Gothic"/>
              </a:rPr>
              <a:t>DA/GP report findings May 2025</a:t>
            </a:r>
          </a:p>
          <a:p>
            <a:endParaRPr lang="en-GB" noProof="0"/>
          </a:p>
        </p:txBody>
      </p:sp>
      <p:sp>
        <p:nvSpPr>
          <p:cNvPr id="16" name="Slide Number Placeholder 15">
            <a:extLst>
              <a:ext uri="{FF2B5EF4-FFF2-40B4-BE49-F238E27FC236}">
                <a16:creationId xmlns:a16="http://schemas.microsoft.com/office/drawing/2014/main" id="{E4E7DD11-72A6-A361-704E-DE97CC948429}"/>
              </a:ext>
            </a:extLst>
          </p:cNvPr>
          <p:cNvSpPr>
            <a:spLocks noGrp="1"/>
          </p:cNvSpPr>
          <p:nvPr>
            <p:ph type="sldNum" sz="quarter" idx="12"/>
          </p:nvPr>
        </p:nvSpPr>
        <p:spPr/>
        <p:txBody>
          <a:bodyPr/>
          <a:lstStyle/>
          <a:p>
            <a:fld id="{9295DF58-4118-4551-8C61-1A7ED177FA2D}" type="slidenum">
              <a:rPr lang="en-GB" noProof="0" smtClean="0"/>
              <a:pPr/>
              <a:t>17</a:t>
            </a:fld>
            <a:endParaRPr lang="en-GB" noProof="0"/>
          </a:p>
        </p:txBody>
      </p:sp>
    </p:spTree>
    <p:extLst>
      <p:ext uri="{BB962C8B-B14F-4D97-AF65-F5344CB8AC3E}">
        <p14:creationId xmlns:p14="http://schemas.microsoft.com/office/powerpoint/2010/main" val="4226253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E0274-DDA4-6C2F-7840-F383F298617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26ACAD9-EBA2-5511-F13A-3EF9EA6C0658}"/>
              </a:ext>
            </a:extLst>
          </p:cNvPr>
          <p:cNvSpPr>
            <a:spLocks noGrp="1"/>
          </p:cNvSpPr>
          <p:nvPr>
            <p:ph type="title"/>
          </p:nvPr>
        </p:nvSpPr>
        <p:spPr>
          <a:xfrm>
            <a:off x="317719" y="436670"/>
            <a:ext cx="8208000" cy="468000"/>
          </a:xfrm>
        </p:spPr>
        <p:txBody>
          <a:bodyPr/>
          <a:lstStyle/>
          <a:p>
            <a:r>
              <a:rPr lang="en-GB" sz="2800">
                <a:latin typeface="+mj-lt"/>
                <a:cs typeface="Poppins"/>
              </a:rPr>
              <a:t>Interim Impact Report</a:t>
            </a:r>
          </a:p>
          <a:p>
            <a:br>
              <a:rPr lang="en-GB" sz="1400">
                <a:latin typeface="+mj-lt"/>
                <a:cs typeface="Poppins"/>
              </a:rPr>
            </a:br>
            <a:r>
              <a:rPr lang="en-GB" sz="2000">
                <a:solidFill>
                  <a:srgbClr val="004F6B"/>
                </a:solidFill>
                <a:latin typeface="+mj-lt"/>
                <a:cs typeface="Poppins"/>
              </a:rPr>
              <a:t> </a:t>
            </a:r>
            <a:br>
              <a:rPr lang="en-GB" sz="2000">
                <a:latin typeface="+mj-lt"/>
                <a:cs typeface="Poppins"/>
              </a:rPr>
            </a:br>
            <a:br>
              <a:rPr lang="en-GB" sz="1400">
                <a:latin typeface="+mj-lt"/>
                <a:cs typeface="Poppins"/>
              </a:rPr>
            </a:br>
            <a:endParaRPr lang="en-GB" sz="1800">
              <a:solidFill>
                <a:schemeClr val="tx1"/>
              </a:solidFill>
              <a:latin typeface="+mj-lt"/>
              <a:cs typeface="Poppins"/>
            </a:endParaRPr>
          </a:p>
          <a:p>
            <a:pPr marL="285750" indent="-285750">
              <a:buFont typeface="Arial"/>
              <a:buChar char="•"/>
            </a:pPr>
            <a:endParaRPr lang="en-US" sz="1400" b="0">
              <a:latin typeface="+mj-lt"/>
              <a:cs typeface="Poppins"/>
            </a:endParaRPr>
          </a:p>
          <a:p>
            <a:br>
              <a:rPr lang="en-US">
                <a:latin typeface="+mj-lt"/>
              </a:rPr>
            </a:br>
            <a:br>
              <a:rPr lang="en-US">
                <a:latin typeface="+mj-lt"/>
              </a:rPr>
            </a:br>
            <a:br>
              <a:rPr lang="en-US">
                <a:latin typeface="+mj-lt"/>
              </a:rPr>
            </a:br>
            <a:br>
              <a:rPr lang="en-US">
                <a:latin typeface="+mj-lt"/>
              </a:rPr>
            </a:br>
            <a:br>
              <a:rPr lang="en-US">
                <a:latin typeface="+mj-lt"/>
              </a:rPr>
            </a:br>
            <a:br>
              <a:rPr lang="en-US">
                <a:latin typeface="+mj-lt"/>
              </a:rPr>
            </a:br>
            <a:br>
              <a:rPr lang="en-US">
                <a:latin typeface="+mj-lt"/>
              </a:rPr>
            </a:br>
            <a:br>
              <a:rPr lang="en-US">
                <a:latin typeface="+mj-lt"/>
              </a:rPr>
            </a:br>
            <a:endParaRPr lang="en-US">
              <a:latin typeface="+mj-lt"/>
              <a:cs typeface="Poppins"/>
            </a:endParaRPr>
          </a:p>
        </p:txBody>
      </p:sp>
      <p:sp>
        <p:nvSpPr>
          <p:cNvPr id="5" name="TextBox 4">
            <a:extLst>
              <a:ext uri="{FF2B5EF4-FFF2-40B4-BE49-F238E27FC236}">
                <a16:creationId xmlns:a16="http://schemas.microsoft.com/office/drawing/2014/main" id="{74265DF7-6D8E-B2AE-2310-AD5C929D3A60}"/>
              </a:ext>
            </a:extLst>
          </p:cNvPr>
          <p:cNvSpPr txBox="1"/>
          <p:nvPr/>
        </p:nvSpPr>
        <p:spPr>
          <a:xfrm>
            <a:off x="250902" y="1149088"/>
            <a:ext cx="8341634" cy="4985980"/>
          </a:xfrm>
          <a:prstGeom prst="rect">
            <a:avLst/>
          </a:prstGeom>
          <a:noFill/>
        </p:spPr>
        <p:txBody>
          <a:bodyPr wrap="square" lIns="91440" tIns="45720" rIns="91440" bIns="45720" anchor="t">
            <a:spAutoFit/>
          </a:bodyPr>
          <a:lstStyle/>
          <a:p>
            <a:pPr fontAlgn="base"/>
            <a:r>
              <a:rPr lang="en-GB" b="1">
                <a:solidFill>
                  <a:schemeClr val="accent1"/>
                </a:solidFill>
                <a:cs typeface="Poppins"/>
              </a:rPr>
              <a:t>Promotion</a:t>
            </a:r>
          </a:p>
          <a:p>
            <a:pPr marL="171450" indent="-171450">
              <a:buFont typeface="Arial"/>
              <a:buChar char="•"/>
            </a:pPr>
            <a:r>
              <a:rPr lang="en-GB" sz="1600">
                <a:cs typeface="Poppins"/>
              </a:rPr>
              <a:t>Shared with the lived experience lead at the Domestic Abuse Commissioner's Office who asked to share the report with NHS England’s domestic abuse and sexual violence team and with Standing Together Against Domestic Abuse (STADA) who host a policy working group on improving the response to domestic abuse within health settings </a:t>
            </a:r>
          </a:p>
          <a:p>
            <a:pPr marL="171450" indent="-171450">
              <a:buFont typeface="Arial"/>
              <a:buChar char="•"/>
            </a:pPr>
            <a:endParaRPr lang="en-GB" sz="1600">
              <a:cs typeface="Poppins"/>
            </a:endParaRPr>
          </a:p>
          <a:p>
            <a:pPr marL="171450" indent="-171450">
              <a:buFont typeface="Arial"/>
              <a:buChar char="•"/>
            </a:pPr>
            <a:r>
              <a:rPr lang="en-GB" sz="1600">
                <a:cs typeface="Poppins"/>
              </a:rPr>
              <a:t>Shared via Surrey Policy to AAFDA - Advocacy After Fatal Domestic Abuse.</a:t>
            </a:r>
          </a:p>
          <a:p>
            <a:endParaRPr lang="en-GB" sz="1600">
              <a:cs typeface="Poppins"/>
            </a:endParaRPr>
          </a:p>
          <a:p>
            <a:pPr marL="171450" indent="-171450">
              <a:spcAft>
                <a:spcPts val="1200"/>
              </a:spcAft>
              <a:buFont typeface="Arial"/>
              <a:buChar char="•"/>
            </a:pPr>
            <a:r>
              <a:rPr lang="en-GB" sz="1600">
                <a:cs typeface="Poppins"/>
              </a:rPr>
              <a:t>DA Executive and VAWG Steering Group</a:t>
            </a:r>
          </a:p>
          <a:p>
            <a:pPr marL="171450" indent="-171450">
              <a:spcAft>
                <a:spcPts val="1200"/>
              </a:spcAft>
              <a:buFont typeface="Arial"/>
              <a:buChar char="•"/>
            </a:pPr>
            <a:r>
              <a:rPr lang="en-GB" sz="1600">
                <a:cs typeface="Poppins"/>
              </a:rPr>
              <a:t>Surrey Safeguarding Adults Board have asked to incorporate the report in their Safeguarding Adults Week in the Autumn and for our involvement in the planning stages</a:t>
            </a:r>
            <a:endParaRPr lang="en-GB" sz="1600" i="0">
              <a:effectLst/>
              <a:cs typeface="Poppins"/>
            </a:endParaRPr>
          </a:p>
          <a:p>
            <a:pPr marL="171450" indent="-171450">
              <a:spcAft>
                <a:spcPts val="1200"/>
              </a:spcAft>
              <a:buFont typeface="Arial"/>
              <a:buChar char="•"/>
            </a:pPr>
            <a:r>
              <a:rPr lang="en-GB" sz="1600">
                <a:solidFill>
                  <a:srgbClr val="004C6B"/>
                </a:solidFill>
                <a:cs typeface="Poppins"/>
              </a:rPr>
              <a:t>Press release generated radio interviews with BBC Radio Surrey and Surrey Hills radio</a:t>
            </a:r>
          </a:p>
          <a:p>
            <a:pPr>
              <a:spcAft>
                <a:spcPts val="1200"/>
              </a:spcAft>
            </a:pPr>
            <a:r>
              <a:rPr lang="en-GB" b="1">
                <a:solidFill>
                  <a:schemeClr val="accent1"/>
                </a:solidFill>
                <a:cs typeface="Poppins"/>
              </a:rPr>
              <a:t>Commitment to action</a:t>
            </a:r>
          </a:p>
          <a:p>
            <a:pPr marL="342900" indent="-342900">
              <a:spcAft>
                <a:spcPts val="1200"/>
              </a:spcAft>
              <a:buFont typeface="Arial" panose="020B0604020202020204" pitchFamily="34" charset="0"/>
              <a:buChar char="•"/>
            </a:pPr>
            <a:r>
              <a:rPr lang="en-GB">
                <a:latin typeface="Poppins"/>
                <a:cs typeface="Poppins"/>
              </a:rPr>
              <a:t>Commitment made on the day through evaluation form </a:t>
            </a:r>
          </a:p>
        </p:txBody>
      </p:sp>
      <p:sp>
        <p:nvSpPr>
          <p:cNvPr id="2" name="Footer Placeholder 3">
            <a:extLst>
              <a:ext uri="{FF2B5EF4-FFF2-40B4-BE49-F238E27FC236}">
                <a16:creationId xmlns:a16="http://schemas.microsoft.com/office/drawing/2014/main" id="{C5610077-AA0B-474A-D756-A7AD5F7AEE0E}"/>
              </a:ext>
            </a:extLst>
          </p:cNvPr>
          <p:cNvSpPr>
            <a:spLocks noGrp="1"/>
          </p:cNvSpPr>
          <p:nvPr>
            <p:ph type="ftr" sz="quarter" idx="11"/>
          </p:nvPr>
        </p:nvSpPr>
        <p:spPr>
          <a:xfrm>
            <a:off x="368264" y="6328855"/>
            <a:ext cx="2763576" cy="360000"/>
          </a:xfrm>
        </p:spPr>
        <p:txBody>
          <a:bodyPr/>
          <a:lstStyle/>
          <a:p>
            <a:r>
              <a:rPr lang="en-GB">
                <a:latin typeface="Century Gothic"/>
              </a:rPr>
              <a:t>DA/GP report findings May 2025</a:t>
            </a:r>
          </a:p>
          <a:p>
            <a:endParaRPr lang="en-GB" noProof="0"/>
          </a:p>
        </p:txBody>
      </p:sp>
      <p:sp>
        <p:nvSpPr>
          <p:cNvPr id="16" name="Slide Number Placeholder 15">
            <a:extLst>
              <a:ext uri="{FF2B5EF4-FFF2-40B4-BE49-F238E27FC236}">
                <a16:creationId xmlns:a16="http://schemas.microsoft.com/office/drawing/2014/main" id="{A3B91C4C-1136-27F6-8ECB-C0D97DBE6C28}"/>
              </a:ext>
            </a:extLst>
          </p:cNvPr>
          <p:cNvSpPr>
            <a:spLocks noGrp="1"/>
          </p:cNvSpPr>
          <p:nvPr>
            <p:ph type="sldNum" sz="quarter" idx="12"/>
          </p:nvPr>
        </p:nvSpPr>
        <p:spPr/>
        <p:txBody>
          <a:bodyPr/>
          <a:lstStyle/>
          <a:p>
            <a:fld id="{9295DF58-4118-4551-8C61-1A7ED177FA2D}" type="slidenum">
              <a:rPr lang="en-GB" noProof="0" smtClean="0"/>
              <a:pPr/>
              <a:t>18</a:t>
            </a:fld>
            <a:endParaRPr lang="en-GB" noProof="0"/>
          </a:p>
        </p:txBody>
      </p:sp>
    </p:spTree>
    <p:extLst>
      <p:ext uri="{BB962C8B-B14F-4D97-AF65-F5344CB8AC3E}">
        <p14:creationId xmlns:p14="http://schemas.microsoft.com/office/powerpoint/2010/main" val="619563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66F79B4-0213-7698-2388-D70D1D10D3FD}"/>
              </a:ext>
            </a:extLst>
          </p:cNvPr>
          <p:cNvSpPr txBox="1">
            <a:spLocks/>
          </p:cNvSpPr>
          <p:nvPr/>
        </p:nvSpPr>
        <p:spPr>
          <a:xfrm>
            <a:off x="124010" y="164844"/>
            <a:ext cx="8208000" cy="542258"/>
          </a:xfrm>
          <a:prstGeom prst="rect">
            <a:avLst/>
          </a:prstGeom>
        </p:spPr>
        <p:txBody>
          <a:bodyPr/>
          <a:lstStyle>
            <a:lvl1pPr algn="l" defTabSz="914400" rtl="0" eaLnBrk="1" latinLnBrk="0" hangingPunct="1">
              <a:spcBef>
                <a:spcPct val="0"/>
              </a:spcBef>
              <a:buNone/>
              <a:defRPr sz="3200" b="1" kern="1200">
                <a:solidFill>
                  <a:schemeClr val="accent1"/>
                </a:solidFill>
                <a:latin typeface="+mj-lt"/>
                <a:ea typeface="+mj-ea"/>
                <a:cs typeface="+mj-cs"/>
              </a:defRPr>
            </a:lvl1pPr>
          </a:lstStyle>
          <a:p>
            <a:r>
              <a:rPr lang="en-GB" sz="2800">
                <a:solidFill>
                  <a:schemeClr val="bg2"/>
                </a:solidFill>
              </a:rPr>
              <a:t>How to contact us:</a:t>
            </a:r>
          </a:p>
        </p:txBody>
      </p:sp>
      <p:sp>
        <p:nvSpPr>
          <p:cNvPr id="2" name="Text Placeholder 1"/>
          <p:cNvSpPr>
            <a:spLocks noGrp="1"/>
          </p:cNvSpPr>
          <p:nvPr>
            <p:ph type="body" sz="quarter" idx="10"/>
          </p:nvPr>
        </p:nvSpPr>
        <p:spPr>
          <a:xfrm>
            <a:off x="955774" y="889548"/>
            <a:ext cx="6680666" cy="2020834"/>
          </a:xfrm>
        </p:spPr>
        <p:txBody>
          <a:bodyPr>
            <a:noAutofit/>
          </a:bodyPr>
          <a:lstStyle/>
          <a:p>
            <a:pPr marL="0" indent="0">
              <a:spcAft>
                <a:spcPts val="1200"/>
              </a:spcAft>
              <a:buNone/>
            </a:pPr>
            <a:r>
              <a:rPr lang="en-GB" sz="1800">
                <a:solidFill>
                  <a:schemeClr val="bg2"/>
                </a:solidFill>
                <a:latin typeface="+mn-lt"/>
              </a:rPr>
              <a:t>0303 303 0023 (local rate number)</a:t>
            </a:r>
          </a:p>
          <a:p>
            <a:pPr marL="0" indent="0">
              <a:spcAft>
                <a:spcPts val="1200"/>
              </a:spcAft>
              <a:buNone/>
            </a:pPr>
            <a:r>
              <a:rPr lang="en-GB" sz="1800">
                <a:solidFill>
                  <a:schemeClr val="bg2"/>
                </a:solidFill>
                <a:latin typeface="+mn-lt"/>
              </a:rPr>
              <a:t>07592 787533 (text only)</a:t>
            </a:r>
          </a:p>
          <a:p>
            <a:pPr marL="0" indent="0">
              <a:spcAft>
                <a:spcPts val="1200"/>
              </a:spcAft>
              <a:buNone/>
            </a:pPr>
            <a:r>
              <a:rPr lang="en-GB" sz="1800">
                <a:solidFill>
                  <a:schemeClr val="bg2"/>
                </a:solidFill>
                <a:latin typeface="+mn-lt"/>
              </a:rPr>
              <a:t>07592 787533 </a:t>
            </a:r>
          </a:p>
          <a:p>
            <a:pPr marL="0" indent="0">
              <a:spcAft>
                <a:spcPts val="1200"/>
              </a:spcAft>
              <a:buNone/>
            </a:pPr>
            <a:r>
              <a:rPr lang="en-GB" sz="1800">
                <a:solidFill>
                  <a:schemeClr val="bg2"/>
                </a:solidFill>
                <a:latin typeface="+mn-lt"/>
              </a:rPr>
              <a:t>enquiries@healthwatchsurrey.co.uk</a:t>
            </a:r>
          </a:p>
          <a:p>
            <a:pPr marL="0" indent="0">
              <a:spcAft>
                <a:spcPts val="1200"/>
              </a:spcAft>
              <a:buNone/>
            </a:pPr>
            <a:r>
              <a:rPr lang="en-GB" sz="1800">
                <a:solidFill>
                  <a:schemeClr val="bg2"/>
                </a:solidFill>
                <a:latin typeface="+mn-lt"/>
              </a:rPr>
              <a:t>www.healthwatchsurrey.co.uk</a:t>
            </a:r>
            <a:endParaRPr lang="en-GB" sz="1800">
              <a:solidFill>
                <a:schemeClr val="bg2"/>
              </a:solidFill>
              <a:latin typeface="+mj-lt"/>
            </a:endParaRPr>
          </a:p>
        </p:txBody>
      </p:sp>
      <p:grpSp>
        <p:nvGrpSpPr>
          <p:cNvPr id="28" name="Group 27">
            <a:extLst>
              <a:ext uri="{FF2B5EF4-FFF2-40B4-BE49-F238E27FC236}">
                <a16:creationId xmlns:a16="http://schemas.microsoft.com/office/drawing/2014/main" id="{34E330DE-6CEA-9A93-E69D-CA6832452445}"/>
              </a:ext>
            </a:extLst>
          </p:cNvPr>
          <p:cNvGrpSpPr/>
          <p:nvPr/>
        </p:nvGrpSpPr>
        <p:grpSpPr>
          <a:xfrm>
            <a:off x="569545" y="3031716"/>
            <a:ext cx="3415964" cy="996223"/>
            <a:chOff x="652522" y="2976586"/>
            <a:chExt cx="3415964" cy="996223"/>
          </a:xfrm>
        </p:grpSpPr>
        <p:pic>
          <p:nvPicPr>
            <p:cNvPr id="11" name="Picture 10" descr="LinkedIn logo">
              <a:extLst>
                <a:ext uri="{FF2B5EF4-FFF2-40B4-BE49-F238E27FC236}">
                  <a16:creationId xmlns:a16="http://schemas.microsoft.com/office/drawing/2014/main" id="{605F199A-8771-50E7-0B69-289F0C09FC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522" y="3629836"/>
              <a:ext cx="230846" cy="230846"/>
            </a:xfrm>
            <a:prstGeom prst="rect">
              <a:avLst/>
            </a:prstGeom>
          </p:spPr>
        </p:pic>
        <p:grpSp>
          <p:nvGrpSpPr>
            <p:cNvPr id="27" name="Group 26">
              <a:extLst>
                <a:ext uri="{FF2B5EF4-FFF2-40B4-BE49-F238E27FC236}">
                  <a16:creationId xmlns:a16="http://schemas.microsoft.com/office/drawing/2014/main" id="{347BADFE-1DB3-EAD8-410E-A82E20F85B2E}"/>
                </a:ext>
              </a:extLst>
            </p:cNvPr>
            <p:cNvGrpSpPr/>
            <p:nvPr/>
          </p:nvGrpSpPr>
          <p:grpSpPr>
            <a:xfrm>
              <a:off x="652522" y="2976586"/>
              <a:ext cx="3415964" cy="996223"/>
              <a:chOff x="652522" y="2970605"/>
              <a:chExt cx="3415964" cy="996223"/>
            </a:xfrm>
          </p:grpSpPr>
          <p:pic>
            <p:nvPicPr>
              <p:cNvPr id="13" name="Picture 12" descr="Facebook logo">
                <a:extLst>
                  <a:ext uri="{FF2B5EF4-FFF2-40B4-BE49-F238E27FC236}">
                    <a16:creationId xmlns:a16="http://schemas.microsoft.com/office/drawing/2014/main" id="{86A0E3B8-6320-3783-6236-7C721C5AF0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522" y="2980950"/>
                <a:ext cx="247214" cy="247214"/>
              </a:xfrm>
              <a:prstGeom prst="rect">
                <a:avLst/>
              </a:prstGeom>
            </p:spPr>
          </p:pic>
          <p:sp>
            <p:nvSpPr>
              <p:cNvPr id="6" name="TextBox 5">
                <a:extLst>
                  <a:ext uri="{FF2B5EF4-FFF2-40B4-BE49-F238E27FC236}">
                    <a16:creationId xmlns:a16="http://schemas.microsoft.com/office/drawing/2014/main" id="{783017D0-A7AF-507F-4178-E5DB7CD67114}"/>
                  </a:ext>
                </a:extLst>
              </p:cNvPr>
              <p:cNvSpPr txBox="1"/>
              <p:nvPr/>
            </p:nvSpPr>
            <p:spPr>
              <a:xfrm>
                <a:off x="972142" y="2970605"/>
                <a:ext cx="3096344" cy="369332"/>
              </a:xfrm>
              <a:prstGeom prst="rect">
                <a:avLst/>
              </a:prstGeom>
              <a:noFill/>
            </p:spPr>
            <p:txBody>
              <a:bodyPr wrap="square" rtlCol="0">
                <a:spAutoFit/>
              </a:bodyPr>
              <a:lstStyle/>
              <a:p>
                <a:r>
                  <a:rPr lang="en-GB" b="1">
                    <a:solidFill>
                      <a:schemeClr val="bg2"/>
                    </a:solidFill>
                  </a:rPr>
                  <a:t>Healthwatch Surrey</a:t>
                </a:r>
              </a:p>
            </p:txBody>
          </p:sp>
          <p:pic>
            <p:nvPicPr>
              <p:cNvPr id="5" name="Picture 4" descr="Instagram logo">
                <a:extLst>
                  <a:ext uri="{FF2B5EF4-FFF2-40B4-BE49-F238E27FC236}">
                    <a16:creationId xmlns:a16="http://schemas.microsoft.com/office/drawing/2014/main" id="{24537634-A155-8999-51CF-8E2849D359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522" y="3313577"/>
                <a:ext cx="230846" cy="230846"/>
              </a:xfrm>
              <a:prstGeom prst="rect">
                <a:avLst/>
              </a:prstGeom>
            </p:spPr>
          </p:pic>
          <p:sp>
            <p:nvSpPr>
              <p:cNvPr id="8" name="TextBox 7">
                <a:extLst>
                  <a:ext uri="{FF2B5EF4-FFF2-40B4-BE49-F238E27FC236}">
                    <a16:creationId xmlns:a16="http://schemas.microsoft.com/office/drawing/2014/main" id="{917C60AA-DBDF-CD64-176F-E6B207B5C74A}"/>
                  </a:ext>
                </a:extLst>
              </p:cNvPr>
              <p:cNvSpPr txBox="1"/>
              <p:nvPr/>
            </p:nvSpPr>
            <p:spPr>
              <a:xfrm>
                <a:off x="955774" y="3284051"/>
                <a:ext cx="3096344" cy="369332"/>
              </a:xfrm>
              <a:prstGeom prst="rect">
                <a:avLst/>
              </a:prstGeom>
              <a:noFill/>
            </p:spPr>
            <p:txBody>
              <a:bodyPr wrap="square" rtlCol="0">
                <a:spAutoFit/>
              </a:bodyPr>
              <a:lstStyle/>
              <a:p>
                <a:r>
                  <a:rPr lang="en-GB" b="1" err="1">
                    <a:solidFill>
                      <a:schemeClr val="bg2"/>
                    </a:solidFill>
                  </a:rPr>
                  <a:t>Healthwatch_surrey</a:t>
                </a:r>
                <a:endParaRPr lang="en-GB" b="1">
                  <a:solidFill>
                    <a:schemeClr val="bg2"/>
                  </a:solidFill>
                </a:endParaRPr>
              </a:p>
            </p:txBody>
          </p:sp>
          <p:sp>
            <p:nvSpPr>
              <p:cNvPr id="10" name="TextBox 9">
                <a:extLst>
                  <a:ext uri="{FF2B5EF4-FFF2-40B4-BE49-F238E27FC236}">
                    <a16:creationId xmlns:a16="http://schemas.microsoft.com/office/drawing/2014/main" id="{C09535CE-2957-177F-109B-FAC1D905413C}"/>
                  </a:ext>
                </a:extLst>
              </p:cNvPr>
              <p:cNvSpPr txBox="1"/>
              <p:nvPr/>
            </p:nvSpPr>
            <p:spPr>
              <a:xfrm>
                <a:off x="972142" y="3597496"/>
                <a:ext cx="3096344" cy="369332"/>
              </a:xfrm>
              <a:prstGeom prst="rect">
                <a:avLst/>
              </a:prstGeom>
              <a:noFill/>
            </p:spPr>
            <p:txBody>
              <a:bodyPr wrap="square" rtlCol="0">
                <a:spAutoFit/>
              </a:bodyPr>
              <a:lstStyle/>
              <a:p>
                <a:r>
                  <a:rPr lang="en-GB" b="1">
                    <a:solidFill>
                      <a:schemeClr val="bg2"/>
                    </a:solidFill>
                  </a:rPr>
                  <a:t>Healthwatch Surrey</a:t>
                </a:r>
              </a:p>
            </p:txBody>
          </p:sp>
        </p:grpSp>
      </p:grpSp>
      <p:sp>
        <p:nvSpPr>
          <p:cNvPr id="4" name="Text Placeholder 1">
            <a:extLst>
              <a:ext uri="{FF2B5EF4-FFF2-40B4-BE49-F238E27FC236}">
                <a16:creationId xmlns:a16="http://schemas.microsoft.com/office/drawing/2014/main" id="{E20A2097-35D8-5B2D-5EF8-CA97C2D4A519}"/>
              </a:ext>
            </a:extLst>
          </p:cNvPr>
          <p:cNvSpPr txBox="1">
            <a:spLocks/>
          </p:cNvSpPr>
          <p:nvPr/>
        </p:nvSpPr>
        <p:spPr>
          <a:xfrm>
            <a:off x="205713" y="4224387"/>
            <a:ext cx="6680666" cy="628708"/>
          </a:xfrm>
          <a:prstGeom prst="rect">
            <a:avLst/>
          </a:prstGeom>
        </p:spPr>
        <p:txBody>
          <a:bodyPr vert="horz" lIns="0" tIns="0" rIns="0" bIns="0" rtlCol="0" anchor="t" anchorCtr="0">
            <a:noAutofit/>
          </a:bodyPr>
          <a:lstStyle>
            <a:lvl1pPr marL="0" indent="0" algn="l" defTabSz="914400" rtl="0" eaLnBrk="1" latinLnBrk="0" hangingPunct="1">
              <a:spcBef>
                <a:spcPts val="0"/>
              </a:spcBef>
              <a:spcAft>
                <a:spcPts val="600"/>
              </a:spcAft>
              <a:buFont typeface="Arial" pitchFamily="34" charset="0"/>
              <a:buNone/>
              <a:defRPr sz="2800" b="1" kern="1200">
                <a:solidFill>
                  <a:schemeClr val="bg1"/>
                </a:solidFill>
                <a:latin typeface="Century Gothic" panose="020B0502020202020204" pitchFamily="34" charset="0"/>
                <a:ea typeface="+mn-ea"/>
                <a:cs typeface="+mn-cs"/>
              </a:defRPr>
            </a:lvl1pPr>
            <a:lvl2pPr marL="0" indent="0" algn="l" defTabSz="914400" rtl="0" eaLnBrk="1" latinLnBrk="0" hangingPunct="1">
              <a:lnSpc>
                <a:spcPts val="1700"/>
              </a:lnSpc>
              <a:spcBef>
                <a:spcPts val="0"/>
              </a:spcBef>
              <a:spcAft>
                <a:spcPts val="1000"/>
              </a:spcAft>
              <a:buClr>
                <a:schemeClr val="accent1"/>
              </a:buClr>
              <a:buSzPct val="100000"/>
              <a:buFont typeface="Arial" pitchFamily="34" charset="0"/>
              <a:buNone/>
              <a:defRPr sz="1400" kern="1200">
                <a:solidFill>
                  <a:schemeClr val="bg1"/>
                </a:solidFill>
                <a:latin typeface="Century Gothic" panose="020B0502020202020204" pitchFamily="34" charset="0"/>
                <a:ea typeface="+mn-ea"/>
                <a:cs typeface="+mn-cs"/>
              </a:defRPr>
            </a:lvl2pPr>
            <a:lvl3pPr marL="0" indent="0" algn="l" defTabSz="900000" rtl="0" eaLnBrk="1" latinLnBrk="0" hangingPunct="1">
              <a:lnSpc>
                <a:spcPts val="1800"/>
              </a:lnSpc>
              <a:spcBef>
                <a:spcPts val="0"/>
              </a:spcBef>
              <a:spcAft>
                <a:spcPts val="600"/>
              </a:spcAft>
              <a:buClr>
                <a:schemeClr val="accent1"/>
              </a:buClr>
              <a:buSzPct val="100000"/>
              <a:buFont typeface="Arial" pitchFamily="34" charset="0"/>
              <a:buNone/>
              <a:tabLst>
                <a:tab pos="216000" algn="l"/>
              </a:tabLst>
              <a:defRPr sz="1400" kern="1200">
                <a:solidFill>
                  <a:schemeClr val="bg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pPr>
            <a:r>
              <a:rPr lang="en-US" sz="1600" b="0">
                <a:solidFill>
                  <a:schemeClr val="bg2"/>
                </a:solidFill>
                <a:latin typeface="+mn-lt"/>
              </a:rPr>
              <a:t>The Healthwatch Surrey service is run by </a:t>
            </a:r>
          </a:p>
          <a:p>
            <a:pPr>
              <a:spcAft>
                <a:spcPts val="0"/>
              </a:spcAft>
            </a:pPr>
            <a:r>
              <a:rPr lang="en-US" sz="1600" b="0">
                <a:solidFill>
                  <a:schemeClr val="bg2"/>
                </a:solidFill>
                <a:latin typeface="+mn-lt"/>
              </a:rPr>
              <a:t>Luminus Insight CIC, known as Luminus.</a:t>
            </a:r>
          </a:p>
        </p:txBody>
      </p:sp>
      <p:pic>
        <p:nvPicPr>
          <p:cNvPr id="16" name="Picture 15" descr="A black background with white text&#10;&#10;Description automatically generated">
            <a:extLst>
              <a:ext uri="{FF2B5EF4-FFF2-40B4-BE49-F238E27FC236}">
                <a16:creationId xmlns:a16="http://schemas.microsoft.com/office/drawing/2014/main" id="{D32307FB-EB4D-90D3-A796-CF33A2B9569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010" y="5884488"/>
            <a:ext cx="1663528" cy="420306"/>
          </a:xfrm>
          <a:prstGeom prst="rect">
            <a:avLst/>
          </a:prstGeom>
        </p:spPr>
      </p:pic>
      <p:sp>
        <p:nvSpPr>
          <p:cNvPr id="17" name="TextBox 16">
            <a:extLst>
              <a:ext uri="{FF2B5EF4-FFF2-40B4-BE49-F238E27FC236}">
                <a16:creationId xmlns:a16="http://schemas.microsoft.com/office/drawing/2014/main" id="{794C8333-4377-A9A1-C463-87E650CBD48B}"/>
              </a:ext>
            </a:extLst>
          </p:cNvPr>
          <p:cNvSpPr txBox="1"/>
          <p:nvPr/>
        </p:nvSpPr>
        <p:spPr>
          <a:xfrm>
            <a:off x="1818429" y="5672143"/>
            <a:ext cx="3823835" cy="1077218"/>
          </a:xfrm>
          <a:prstGeom prst="rect">
            <a:avLst/>
          </a:prstGeom>
          <a:noFill/>
        </p:spPr>
        <p:txBody>
          <a:bodyPr wrap="square" rtlCol="0">
            <a:spAutoFit/>
          </a:bodyPr>
          <a:lstStyle/>
          <a:p>
            <a:r>
              <a:rPr lang="en-US" sz="1600">
                <a:solidFill>
                  <a:schemeClr val="bg2"/>
                </a:solidFill>
              </a:rPr>
              <a:t>We are committed to the quality of our information.  Every 3 years we perform an audit so that we can be certain of this.</a:t>
            </a:r>
          </a:p>
        </p:txBody>
      </p:sp>
      <p:grpSp>
        <p:nvGrpSpPr>
          <p:cNvPr id="38" name="Group 37">
            <a:extLst>
              <a:ext uri="{FF2B5EF4-FFF2-40B4-BE49-F238E27FC236}">
                <a16:creationId xmlns:a16="http://schemas.microsoft.com/office/drawing/2014/main" id="{23A41D01-7A32-4C73-583F-C1CDA6BE93CE}"/>
              </a:ext>
            </a:extLst>
          </p:cNvPr>
          <p:cNvGrpSpPr/>
          <p:nvPr/>
        </p:nvGrpSpPr>
        <p:grpSpPr>
          <a:xfrm>
            <a:off x="451002" y="852781"/>
            <a:ext cx="467932" cy="2043601"/>
            <a:chOff x="101613" y="864358"/>
            <a:chExt cx="467932" cy="2043601"/>
          </a:xfrm>
        </p:grpSpPr>
        <p:pic>
          <p:nvPicPr>
            <p:cNvPr id="20" name="Graphic 19" descr="Receiver with solid fill">
              <a:extLst>
                <a:ext uri="{FF2B5EF4-FFF2-40B4-BE49-F238E27FC236}">
                  <a16:creationId xmlns:a16="http://schemas.microsoft.com/office/drawing/2014/main" id="{7AB2492C-DE24-399B-536D-ACF1DB6989E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8763" y="864358"/>
              <a:ext cx="342900" cy="342900"/>
            </a:xfrm>
            <a:prstGeom prst="rect">
              <a:avLst/>
            </a:prstGeom>
          </p:spPr>
        </p:pic>
        <p:pic>
          <p:nvPicPr>
            <p:cNvPr id="22" name="Graphic 21" descr="Chat bubble with solid fill">
              <a:extLst>
                <a:ext uri="{FF2B5EF4-FFF2-40B4-BE49-F238E27FC236}">
                  <a16:creationId xmlns:a16="http://schemas.microsoft.com/office/drawing/2014/main" id="{8554C7CE-1CBD-DBAB-94BD-99BEA42D0E7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1613" y="1223739"/>
              <a:ext cx="457200" cy="457200"/>
            </a:xfrm>
            <a:prstGeom prst="rect">
              <a:avLst/>
            </a:prstGeom>
          </p:spPr>
        </p:pic>
        <p:pic>
          <p:nvPicPr>
            <p:cNvPr id="24" name="Graphic 23" descr="Envelope with solid fill">
              <a:extLst>
                <a:ext uri="{FF2B5EF4-FFF2-40B4-BE49-F238E27FC236}">
                  <a16:creationId xmlns:a16="http://schemas.microsoft.com/office/drawing/2014/main" id="{C308655B-2663-A4F6-8B6B-CEF38E43635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2345" y="2041235"/>
              <a:ext cx="457200" cy="457200"/>
            </a:xfrm>
            <a:prstGeom prst="rect">
              <a:avLst/>
            </a:prstGeom>
          </p:spPr>
        </p:pic>
        <p:pic>
          <p:nvPicPr>
            <p:cNvPr id="26" name="Graphic 25" descr="World with solid fill">
              <a:extLst>
                <a:ext uri="{FF2B5EF4-FFF2-40B4-BE49-F238E27FC236}">
                  <a16:creationId xmlns:a16="http://schemas.microsoft.com/office/drawing/2014/main" id="{90B6E2A2-A164-6A6E-411B-D04D50F4086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2345" y="2450759"/>
              <a:ext cx="457200" cy="457200"/>
            </a:xfrm>
            <a:prstGeom prst="rect">
              <a:avLst/>
            </a:prstGeom>
          </p:spPr>
        </p:pic>
        <p:pic>
          <p:nvPicPr>
            <p:cNvPr id="34" name="Picture 33" descr="A white phone in a circle&#10;&#10;Description automatically generated">
              <a:extLst>
                <a:ext uri="{FF2B5EF4-FFF2-40B4-BE49-F238E27FC236}">
                  <a16:creationId xmlns:a16="http://schemas.microsoft.com/office/drawing/2014/main" id="{4704D6C5-3AC2-0AAD-4611-2F21EE98292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43652" y="1660608"/>
              <a:ext cx="358011" cy="360000"/>
            </a:xfrm>
            <a:prstGeom prst="rect">
              <a:avLst/>
            </a:prstGeom>
          </p:spPr>
        </p:pic>
      </p:grpSp>
    </p:spTree>
    <p:extLst>
      <p:ext uri="{BB962C8B-B14F-4D97-AF65-F5344CB8AC3E}">
        <p14:creationId xmlns:p14="http://schemas.microsoft.com/office/powerpoint/2010/main" val="3068096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97B70-4D6D-4C7D-B372-C1960043E3F8}"/>
              </a:ext>
            </a:extLst>
          </p:cNvPr>
          <p:cNvSpPr>
            <a:spLocks noGrp="1"/>
          </p:cNvSpPr>
          <p:nvPr>
            <p:ph type="ctrTitle"/>
          </p:nvPr>
        </p:nvSpPr>
        <p:spPr>
          <a:xfrm>
            <a:off x="757828" y="5384656"/>
            <a:ext cx="7628280" cy="1286307"/>
          </a:xfrm>
        </p:spPr>
        <p:txBody>
          <a:bodyPr/>
          <a:lstStyle/>
          <a:p>
            <a:pPr algn="ctr"/>
            <a:r>
              <a:rPr lang="en-GB" sz="2800">
                <a:cs typeface="Poppins"/>
              </a:rPr>
              <a:t>Research into access to and experience of GP practice for people experiencing domestic abuse</a:t>
            </a:r>
            <a:endParaRPr lang="en-GB" sz="2800"/>
          </a:p>
        </p:txBody>
      </p:sp>
      <p:pic>
        <p:nvPicPr>
          <p:cNvPr id="8" name="Picture Placeholder 7" descr="Photo of a table at engagement - showing rectangular feedback cards with line drawings of facial expressions - happy, sad, worried etc).">
            <a:extLst>
              <a:ext uri="{FF2B5EF4-FFF2-40B4-BE49-F238E27FC236}">
                <a16:creationId xmlns:a16="http://schemas.microsoft.com/office/drawing/2014/main" id="{70DB9872-DC46-7951-BBDD-1F0BB16662AD}"/>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a:stretch/>
        </p:blipFill>
        <p:spPr/>
      </p:pic>
      <p:pic>
        <p:nvPicPr>
          <p:cNvPr id="6" name="Picture 5" descr="Layover of Healthwatch branding - blue curve at bottom of slide with a pink edge at the top of the curve."/>
          <p:cNvPicPr>
            <a:picLocks noChangeAspect="1"/>
          </p:cNvPicPr>
          <p:nvPr/>
        </p:nvPicPr>
        <p:blipFill>
          <a:blip r:embed="rId4" cstate="print"/>
          <a:stretch>
            <a:fillRect/>
          </a:stretch>
        </p:blipFill>
        <p:spPr>
          <a:xfrm>
            <a:off x="0" y="0"/>
            <a:ext cx="9144000" cy="6858000"/>
          </a:xfrm>
          <a:prstGeom prst="rect">
            <a:avLst/>
          </a:prstGeom>
        </p:spPr>
      </p:pic>
      <p:sp>
        <p:nvSpPr>
          <p:cNvPr id="3" name="Title 1">
            <a:extLst>
              <a:ext uri="{FF2B5EF4-FFF2-40B4-BE49-F238E27FC236}">
                <a16:creationId xmlns:a16="http://schemas.microsoft.com/office/drawing/2014/main" id="{0D3C9301-8E2F-7AD0-8633-2EFFA9B5D94F}"/>
              </a:ext>
            </a:extLst>
          </p:cNvPr>
          <p:cNvSpPr txBox="1">
            <a:spLocks/>
          </p:cNvSpPr>
          <p:nvPr/>
        </p:nvSpPr>
        <p:spPr>
          <a:xfrm>
            <a:off x="455163" y="5513744"/>
            <a:ext cx="8262810" cy="612000"/>
          </a:xfrm>
          <a:prstGeom prst="rect">
            <a:avLst/>
          </a:prstGeom>
        </p:spPr>
        <p:txBody>
          <a:bodyPr vert="horz" lIns="0" tIns="0" rIns="0" bIns="0" rtlCol="0" anchor="t" anchorCtr="0">
            <a:noAutofit/>
          </a:bodyPr>
          <a:lstStyle>
            <a:lvl1pPr algn="l" defTabSz="914400" rtl="0" eaLnBrk="1" latinLnBrk="0" hangingPunct="1">
              <a:spcBef>
                <a:spcPct val="0"/>
              </a:spcBef>
              <a:buNone/>
              <a:defRPr sz="3800" b="1" kern="1200">
                <a:solidFill>
                  <a:schemeClr val="bg1"/>
                </a:solidFill>
                <a:latin typeface="+mj-lt"/>
                <a:ea typeface="+mj-ea"/>
                <a:cs typeface="+mj-cs"/>
              </a:defRPr>
            </a:lvl1pPr>
          </a:lstStyle>
          <a:p>
            <a:pPr algn="ctr"/>
            <a:r>
              <a:rPr lang="en-US" sz="2800"/>
              <a:t>In Safe Hands?: Access and experience of GP practice for people experiencing domestic abuse </a:t>
            </a:r>
            <a:endParaRPr lang="en-GB"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912F0-63DA-329D-270B-3F1EFD5BC76B}"/>
              </a:ext>
            </a:extLst>
          </p:cNvPr>
          <p:cNvSpPr>
            <a:spLocks noGrp="1"/>
          </p:cNvSpPr>
          <p:nvPr>
            <p:ph type="title"/>
          </p:nvPr>
        </p:nvSpPr>
        <p:spPr>
          <a:xfrm>
            <a:off x="457200" y="295537"/>
            <a:ext cx="8208000" cy="468000"/>
          </a:xfrm>
        </p:spPr>
        <p:txBody>
          <a:bodyPr/>
          <a:lstStyle/>
          <a:p>
            <a:r>
              <a:rPr lang="en-GB" dirty="0"/>
              <a:t>Useful Contacts</a:t>
            </a:r>
          </a:p>
        </p:txBody>
      </p:sp>
      <p:sp>
        <p:nvSpPr>
          <p:cNvPr id="3" name="Text Placeholder 2">
            <a:extLst>
              <a:ext uri="{FF2B5EF4-FFF2-40B4-BE49-F238E27FC236}">
                <a16:creationId xmlns:a16="http://schemas.microsoft.com/office/drawing/2014/main" id="{496C19F0-500A-E546-F519-531786F0C1E0}"/>
              </a:ext>
            </a:extLst>
          </p:cNvPr>
          <p:cNvSpPr>
            <a:spLocks noGrp="1"/>
          </p:cNvSpPr>
          <p:nvPr>
            <p:ph type="body" sz="quarter" idx="13"/>
          </p:nvPr>
        </p:nvSpPr>
        <p:spPr>
          <a:xfrm>
            <a:off x="425137" y="887966"/>
            <a:ext cx="8143875" cy="285750"/>
          </a:xfrm>
        </p:spPr>
        <p:txBody>
          <a:bodyPr/>
          <a:lstStyle/>
          <a:p>
            <a:r>
              <a:rPr lang="en-GB" dirty="0"/>
              <a:t>Domestic Abuse Outreach Services in Surrey</a:t>
            </a:r>
          </a:p>
        </p:txBody>
      </p:sp>
      <p:sp>
        <p:nvSpPr>
          <p:cNvPr id="4" name="Content Placeholder 3">
            <a:extLst>
              <a:ext uri="{FF2B5EF4-FFF2-40B4-BE49-F238E27FC236}">
                <a16:creationId xmlns:a16="http://schemas.microsoft.com/office/drawing/2014/main" id="{430CCDF8-A46F-F000-434F-F15D195514C2}"/>
              </a:ext>
            </a:extLst>
          </p:cNvPr>
          <p:cNvSpPr>
            <a:spLocks noGrp="1"/>
          </p:cNvSpPr>
          <p:nvPr>
            <p:ph idx="1"/>
          </p:nvPr>
        </p:nvSpPr>
        <p:spPr>
          <a:xfrm>
            <a:off x="425137" y="1450379"/>
            <a:ext cx="8208000" cy="4392000"/>
          </a:xfrm>
        </p:spPr>
        <p:txBody>
          <a:bodyPr/>
          <a:lstStyle/>
          <a:p>
            <a:pPr>
              <a:spcAft>
                <a:spcPts val="0"/>
              </a:spcAft>
            </a:pPr>
            <a:r>
              <a:rPr lang="en-GB" sz="1600" b="1" dirty="0"/>
              <a:t>East Surrey Domestic Abuse Service (ESDAS)</a:t>
            </a:r>
          </a:p>
          <a:p>
            <a:pPr>
              <a:spcAft>
                <a:spcPts val="0"/>
              </a:spcAft>
            </a:pPr>
            <a:r>
              <a:rPr lang="en-GB" sz="1200" dirty="0"/>
              <a:t>Tel: 01737 771350, Hours: 9am - 4pm (Monday to Friday)</a:t>
            </a:r>
            <a:br>
              <a:rPr lang="en-GB" sz="1000" dirty="0"/>
            </a:br>
            <a:r>
              <a:rPr lang="en-GB" sz="1200" dirty="0"/>
              <a:t>Email: </a:t>
            </a:r>
            <a:r>
              <a:rPr lang="en-GB" sz="1200" dirty="0">
                <a:hlinkClick r:id="rId2"/>
              </a:rPr>
              <a:t>support@esdas.org.uk</a:t>
            </a:r>
            <a:r>
              <a:rPr lang="en-GB" sz="1200" dirty="0"/>
              <a:t>, Web: </a:t>
            </a:r>
            <a:r>
              <a:rPr lang="en-GB" sz="1200" dirty="0">
                <a:hlinkClick r:id="rId3"/>
              </a:rPr>
              <a:t>www.esdas.org.uk</a:t>
            </a:r>
            <a:endParaRPr lang="en-GB" sz="1000" b="1" dirty="0"/>
          </a:p>
          <a:p>
            <a:pPr>
              <a:spcAft>
                <a:spcPts val="600"/>
              </a:spcAft>
            </a:pPr>
            <a:r>
              <a:rPr lang="en-GB" sz="1200" dirty="0"/>
              <a:t>Covers – Mole Valley, Reigate &amp; Banstead, Tandridge</a:t>
            </a:r>
          </a:p>
          <a:p>
            <a:pPr>
              <a:spcAft>
                <a:spcPts val="0"/>
              </a:spcAft>
            </a:pPr>
            <a:r>
              <a:rPr lang="en-GB" sz="1600" b="1" dirty="0"/>
              <a:t>North Surrey Domestic Abuse Service (NSDAS)</a:t>
            </a:r>
          </a:p>
          <a:p>
            <a:pPr>
              <a:spcAft>
                <a:spcPts val="0"/>
              </a:spcAft>
            </a:pPr>
            <a:r>
              <a:rPr lang="en-GB" sz="1200" dirty="0"/>
              <a:t>Tel: 01932 260690, Hours: 9am - 4pm (Monday to Friday)</a:t>
            </a:r>
            <a:br>
              <a:rPr lang="en-GB" sz="1200" dirty="0"/>
            </a:br>
            <a:r>
              <a:rPr lang="en-GB" sz="1200" dirty="0"/>
              <a:t>Email: </a:t>
            </a:r>
            <a:r>
              <a:rPr lang="en-GB" sz="1200" dirty="0">
                <a:hlinkClick r:id="rId4"/>
              </a:rPr>
              <a:t>nsdas@caew.org.uk</a:t>
            </a:r>
            <a:r>
              <a:rPr lang="en-GB" sz="1200" dirty="0"/>
              <a:t>, Web: </a:t>
            </a:r>
            <a:r>
              <a:rPr lang="en-GB" sz="1200" dirty="0">
                <a:hlinkClick r:id="rId5"/>
              </a:rPr>
              <a:t>www.nsdas.org.uk</a:t>
            </a:r>
            <a:endParaRPr lang="en-GB" sz="1200" b="1" dirty="0"/>
          </a:p>
          <a:p>
            <a:pPr>
              <a:spcAft>
                <a:spcPts val="600"/>
              </a:spcAft>
            </a:pPr>
            <a:r>
              <a:rPr lang="en-GB" sz="1200" dirty="0"/>
              <a:t>Areas Covered – Elmbridge, Epsom &amp; Ewell, Spelthorne</a:t>
            </a:r>
          </a:p>
          <a:p>
            <a:pPr>
              <a:spcAft>
                <a:spcPts val="0"/>
              </a:spcAft>
            </a:pPr>
            <a:r>
              <a:rPr lang="en-GB" sz="1600" b="1" dirty="0"/>
              <a:t>South West Surrey Domestic Abuse Service (SWSDA)</a:t>
            </a:r>
          </a:p>
          <a:p>
            <a:pPr>
              <a:spcAft>
                <a:spcPts val="0"/>
              </a:spcAft>
            </a:pPr>
            <a:r>
              <a:rPr lang="en-GB" sz="1200" dirty="0"/>
              <a:t>Tel: 01483 898884, Hours: 9am - 4pm (Monday to Friday)</a:t>
            </a:r>
            <a:br>
              <a:rPr lang="en-GB" sz="1000" dirty="0"/>
            </a:br>
            <a:r>
              <a:rPr lang="en-GB" sz="1200" dirty="0"/>
              <a:t>Web: </a:t>
            </a:r>
            <a:r>
              <a:rPr lang="en-GB" sz="1200" dirty="0">
                <a:hlinkClick r:id="rId6"/>
              </a:rPr>
              <a:t>www.swsda.org.uk</a:t>
            </a:r>
            <a:endParaRPr lang="en-GB" sz="1000" b="1" dirty="0"/>
          </a:p>
          <a:p>
            <a:pPr>
              <a:spcAft>
                <a:spcPts val="600"/>
              </a:spcAft>
            </a:pPr>
            <a:r>
              <a:rPr lang="en-GB" sz="1200" dirty="0"/>
              <a:t>Areas Covered – Guildford, Waverley</a:t>
            </a:r>
          </a:p>
          <a:p>
            <a:pPr>
              <a:spcAft>
                <a:spcPts val="0"/>
              </a:spcAft>
            </a:pPr>
            <a:r>
              <a:rPr lang="en-GB" sz="1600" b="1" dirty="0"/>
              <a:t>Your Sanctuary</a:t>
            </a:r>
          </a:p>
          <a:p>
            <a:pPr>
              <a:spcAft>
                <a:spcPts val="0"/>
              </a:spcAft>
            </a:pPr>
            <a:r>
              <a:rPr lang="en-GB" sz="1200" dirty="0"/>
              <a:t>Tel: 01483 898884, Hours: 9am - 4pm (Monday to Friday)</a:t>
            </a:r>
            <a:br>
              <a:rPr lang="en-GB" sz="1000" dirty="0"/>
            </a:br>
            <a:r>
              <a:rPr lang="en-GB" sz="1200" dirty="0"/>
              <a:t>Web: </a:t>
            </a:r>
            <a:r>
              <a:rPr lang="en-GB" sz="1200" dirty="0">
                <a:hlinkClick r:id="rId6"/>
              </a:rPr>
              <a:t>www.swsda.org.uk</a:t>
            </a:r>
            <a:endParaRPr lang="en-GB" sz="1000" b="1" dirty="0"/>
          </a:p>
          <a:p>
            <a:r>
              <a:rPr lang="en-GB" sz="1200" dirty="0"/>
              <a:t>Areas Covered – Runnymede, Surrey Heath, Woking</a:t>
            </a:r>
          </a:p>
          <a:p>
            <a:endParaRPr lang="en-GB" sz="1200" dirty="0"/>
          </a:p>
          <a:p>
            <a:endParaRPr lang="en-GB" dirty="0"/>
          </a:p>
        </p:txBody>
      </p:sp>
      <p:sp>
        <p:nvSpPr>
          <p:cNvPr id="5" name="TextBox 4">
            <a:extLst>
              <a:ext uri="{FF2B5EF4-FFF2-40B4-BE49-F238E27FC236}">
                <a16:creationId xmlns:a16="http://schemas.microsoft.com/office/drawing/2014/main" id="{91D5E421-DB85-0F1A-195A-ED20564FAC2B}"/>
              </a:ext>
            </a:extLst>
          </p:cNvPr>
          <p:cNvSpPr txBox="1"/>
          <p:nvPr/>
        </p:nvSpPr>
        <p:spPr>
          <a:xfrm>
            <a:off x="4114799" y="2971799"/>
            <a:ext cx="4810539" cy="2870579"/>
          </a:xfrm>
          <a:prstGeom prst="rect">
            <a:avLst/>
          </a:prstGeom>
          <a:noFill/>
        </p:spPr>
        <p:txBody>
          <a:bodyPr wrap="square" rtlCol="0">
            <a:spAutoFit/>
          </a:bodyPr>
          <a:lstStyle/>
          <a:p>
            <a:endParaRPr lang="en-GB" dirty="0"/>
          </a:p>
        </p:txBody>
      </p:sp>
      <p:pic>
        <p:nvPicPr>
          <p:cNvPr id="7" name="Picture 6" descr="A map of the united states&#10;&#10;AI-generated content may be incorrect.">
            <a:extLst>
              <a:ext uri="{FF2B5EF4-FFF2-40B4-BE49-F238E27FC236}">
                <a16:creationId xmlns:a16="http://schemas.microsoft.com/office/drawing/2014/main" id="{8863468E-43AB-1E6A-500C-908AFD9B06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03913" y="3525125"/>
            <a:ext cx="4247321" cy="3004095"/>
          </a:xfrm>
          <a:prstGeom prst="rect">
            <a:avLst/>
          </a:prstGeom>
        </p:spPr>
      </p:pic>
    </p:spTree>
    <p:extLst>
      <p:ext uri="{BB962C8B-B14F-4D97-AF65-F5344CB8AC3E}">
        <p14:creationId xmlns:p14="http://schemas.microsoft.com/office/powerpoint/2010/main" val="853961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BBD44-CA29-0F1F-3CD2-5B9FD8090C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AB7920-9F5D-6B0A-BFD3-34F9E45D4F4D}"/>
              </a:ext>
            </a:extLst>
          </p:cNvPr>
          <p:cNvSpPr>
            <a:spLocks noGrp="1"/>
          </p:cNvSpPr>
          <p:nvPr>
            <p:ph type="title"/>
          </p:nvPr>
        </p:nvSpPr>
        <p:spPr>
          <a:xfrm>
            <a:off x="425137" y="221669"/>
            <a:ext cx="8208000" cy="468000"/>
          </a:xfrm>
        </p:spPr>
        <p:txBody>
          <a:bodyPr/>
          <a:lstStyle/>
          <a:p>
            <a:r>
              <a:rPr lang="en-GB" dirty="0"/>
              <a:t>Useful Resources</a:t>
            </a:r>
          </a:p>
        </p:txBody>
      </p:sp>
      <p:sp>
        <p:nvSpPr>
          <p:cNvPr id="4" name="Content Placeholder 3">
            <a:extLst>
              <a:ext uri="{FF2B5EF4-FFF2-40B4-BE49-F238E27FC236}">
                <a16:creationId xmlns:a16="http://schemas.microsoft.com/office/drawing/2014/main" id="{5BD44147-8827-80D3-1C6B-6D0BCE5EF36A}"/>
              </a:ext>
            </a:extLst>
          </p:cNvPr>
          <p:cNvSpPr>
            <a:spLocks noGrp="1"/>
          </p:cNvSpPr>
          <p:nvPr>
            <p:ph idx="1"/>
          </p:nvPr>
        </p:nvSpPr>
        <p:spPr>
          <a:xfrm>
            <a:off x="425137" y="1517373"/>
            <a:ext cx="8208000" cy="3067879"/>
          </a:xfrm>
        </p:spPr>
        <p:txBody>
          <a:bodyPr/>
          <a:lstStyle/>
          <a:p>
            <a:pPr>
              <a:spcAft>
                <a:spcPts val="0"/>
              </a:spcAft>
            </a:pPr>
            <a:r>
              <a:rPr lang="en-GB" sz="1600" b="1" dirty="0"/>
              <a:t>Surrey Domestic Abuse Partnership – </a:t>
            </a:r>
            <a:r>
              <a:rPr lang="en-GB" sz="1600" dirty="0">
                <a:hlinkClick r:id="rId2"/>
              </a:rPr>
              <a:t>www.sdapartnership.org</a:t>
            </a:r>
            <a:endParaRPr lang="en-GB" sz="1600" dirty="0"/>
          </a:p>
          <a:p>
            <a:pPr>
              <a:spcAft>
                <a:spcPts val="0"/>
              </a:spcAft>
            </a:pPr>
            <a:endParaRPr lang="en-GB" sz="1600" b="1" dirty="0"/>
          </a:p>
          <a:p>
            <a:pPr>
              <a:spcAft>
                <a:spcPts val="0"/>
              </a:spcAft>
            </a:pPr>
            <a:r>
              <a:rPr lang="en-GB" sz="1600" b="1" dirty="0"/>
              <a:t>Healthy Surrey - Domestic Abuse -</a:t>
            </a:r>
            <a:r>
              <a:rPr lang="en-GB" sz="1600" dirty="0"/>
              <a:t> </a:t>
            </a:r>
            <a:r>
              <a:rPr lang="en-GB" sz="1600" dirty="0">
                <a:hlinkClick r:id="rId3"/>
              </a:rPr>
              <a:t>www.healthysurrey.org.uk/domestic-abuse/professionals</a:t>
            </a:r>
            <a:endParaRPr lang="en-GB" sz="1600" dirty="0"/>
          </a:p>
          <a:p>
            <a:pPr>
              <a:spcAft>
                <a:spcPts val="0"/>
              </a:spcAft>
            </a:pPr>
            <a:endParaRPr lang="en-GB" sz="1600" b="1" dirty="0"/>
          </a:p>
          <a:p>
            <a:pPr>
              <a:spcAft>
                <a:spcPts val="0"/>
              </a:spcAft>
            </a:pPr>
            <a:r>
              <a:rPr lang="en-GB" sz="1600" b="1" dirty="0"/>
              <a:t>Surrey Safeguarding Adults Board - </a:t>
            </a:r>
            <a:r>
              <a:rPr lang="en-GB" sz="1600" dirty="0">
                <a:hlinkClick r:id="rId4"/>
              </a:rPr>
              <a:t>Types of Abuse - Surrey Safeguarding Adults Board</a:t>
            </a:r>
            <a:endParaRPr lang="en-GB" sz="1600" b="1" dirty="0"/>
          </a:p>
          <a:p>
            <a:pPr>
              <a:spcAft>
                <a:spcPts val="0"/>
              </a:spcAft>
            </a:pPr>
            <a:endParaRPr lang="en-GB" sz="1600" b="1" dirty="0"/>
          </a:p>
          <a:p>
            <a:pPr>
              <a:spcAft>
                <a:spcPts val="0"/>
              </a:spcAft>
            </a:pPr>
            <a:r>
              <a:rPr lang="en-GB" sz="1600" b="1" dirty="0"/>
              <a:t>Healthwatch Surrey -In Safe hands – Domestic Abuse Survivors Experience of General Practice Report - </a:t>
            </a:r>
            <a:r>
              <a:rPr lang="en-GB" sz="1600" dirty="0">
                <a:hlinkClick r:id="rId5"/>
              </a:rPr>
              <a:t>In safe hands- Domestic abuse survivors experiences of general practice - July 2025 | Healthwatch Surrey</a:t>
            </a:r>
            <a:endParaRPr lang="en-GB" sz="1600" b="1" dirty="0"/>
          </a:p>
          <a:p>
            <a:endParaRPr lang="en-GB" sz="1200" dirty="0"/>
          </a:p>
          <a:p>
            <a:endParaRPr lang="en-GB" dirty="0"/>
          </a:p>
        </p:txBody>
      </p:sp>
    </p:spTree>
    <p:extLst>
      <p:ext uri="{BB962C8B-B14F-4D97-AF65-F5344CB8AC3E}">
        <p14:creationId xmlns:p14="http://schemas.microsoft.com/office/powerpoint/2010/main" val="3816212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084630-717A-FCDE-AE8A-A9C8717199C8}"/>
              </a:ext>
            </a:extLst>
          </p:cNvPr>
          <p:cNvSpPr>
            <a:spLocks noGrp="1"/>
          </p:cNvSpPr>
          <p:nvPr>
            <p:ph type="title"/>
          </p:nvPr>
        </p:nvSpPr>
        <p:spPr/>
        <p:txBody>
          <a:bodyPr/>
          <a:lstStyle/>
          <a:p>
            <a:r>
              <a:rPr lang="en-US"/>
              <a:t>Context: defining domestic abuse </a:t>
            </a:r>
            <a:endParaRPr lang="en-GB"/>
          </a:p>
        </p:txBody>
      </p:sp>
      <p:sp>
        <p:nvSpPr>
          <p:cNvPr id="8" name="Rectangle 7">
            <a:extLst>
              <a:ext uri="{FF2B5EF4-FFF2-40B4-BE49-F238E27FC236}">
                <a16:creationId xmlns:a16="http://schemas.microsoft.com/office/drawing/2014/main" id="{9E1102EE-6212-5D98-4F00-F76CE61069C3}"/>
              </a:ext>
            </a:extLst>
          </p:cNvPr>
          <p:cNvSpPr/>
          <p:nvPr/>
        </p:nvSpPr>
        <p:spPr>
          <a:xfrm>
            <a:off x="368264" y="1642535"/>
            <a:ext cx="8399243" cy="3386665"/>
          </a:xfrm>
          <a:prstGeom prst="rect">
            <a:avLst/>
          </a:prstGeom>
          <a:solidFill>
            <a:schemeClr val="tx2">
              <a:lumMod val="20000"/>
              <a:lumOff val="80000"/>
            </a:schemeClr>
          </a:solidFill>
          <a:ln>
            <a:solidFill>
              <a:schemeClr val="bg2">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1270" algn="ctr"/>
            <a:r>
              <a:rPr lang="en-GB" sz="2400">
                <a:solidFill>
                  <a:schemeClr val="tx1"/>
                </a:solidFill>
                <a:latin typeface="Poppins"/>
                <a:ea typeface="Calibri"/>
                <a:cs typeface="Poppins"/>
              </a:rPr>
              <a:t>“Any incident or pattern of incidents of controlling, coercive, threatening behaviour, violence or abuse between those aged 16 or over who are or have been intimate partners or family members regardless of gender or sexuality.” </a:t>
            </a:r>
          </a:p>
          <a:p>
            <a:pPr indent="-1270" algn="ctr"/>
            <a:endParaRPr lang="en-GB" sz="2400">
              <a:solidFill>
                <a:schemeClr val="tx1"/>
              </a:solidFill>
              <a:latin typeface="Poppins"/>
              <a:ea typeface="Calibri"/>
              <a:cs typeface="Poppins"/>
            </a:endParaRPr>
          </a:p>
          <a:p>
            <a:pPr indent="-1270" algn="ctr"/>
            <a:r>
              <a:rPr lang="en-GB" sz="2400">
                <a:solidFill>
                  <a:schemeClr val="tx1"/>
                </a:solidFill>
                <a:latin typeface="Poppins"/>
                <a:ea typeface="Calibri"/>
                <a:cs typeface="Poppins"/>
              </a:rPr>
              <a:t>Domestic Abuse Act 2021</a:t>
            </a:r>
          </a:p>
        </p:txBody>
      </p:sp>
      <p:sp>
        <p:nvSpPr>
          <p:cNvPr id="9" name="Footer Placeholder 3">
            <a:extLst>
              <a:ext uri="{FF2B5EF4-FFF2-40B4-BE49-F238E27FC236}">
                <a16:creationId xmlns:a16="http://schemas.microsoft.com/office/drawing/2014/main" id="{5D95CE2F-F937-FA40-C89B-6B962D11A5A9}"/>
              </a:ext>
            </a:extLst>
          </p:cNvPr>
          <p:cNvSpPr>
            <a:spLocks noGrp="1"/>
          </p:cNvSpPr>
          <p:nvPr>
            <p:ph type="ftr" sz="quarter" idx="11"/>
          </p:nvPr>
        </p:nvSpPr>
        <p:spPr>
          <a:xfrm>
            <a:off x="368264" y="6328855"/>
            <a:ext cx="2763576" cy="360000"/>
          </a:xfrm>
        </p:spPr>
        <p:txBody>
          <a:bodyPr/>
          <a:lstStyle/>
          <a:p>
            <a:r>
              <a:rPr lang="en-GB">
                <a:latin typeface="Century Gothic"/>
              </a:rPr>
              <a:t>DA/GP report findings May 2025</a:t>
            </a:r>
          </a:p>
          <a:p>
            <a:endParaRPr lang="en-GB" noProof="0"/>
          </a:p>
        </p:txBody>
      </p:sp>
      <p:sp>
        <p:nvSpPr>
          <p:cNvPr id="4" name="Slide Number Placeholder 3">
            <a:extLst>
              <a:ext uri="{FF2B5EF4-FFF2-40B4-BE49-F238E27FC236}">
                <a16:creationId xmlns:a16="http://schemas.microsoft.com/office/drawing/2014/main" id="{31CAAF75-34EF-83DB-AF03-810A84ED8C98}"/>
              </a:ext>
            </a:extLst>
          </p:cNvPr>
          <p:cNvSpPr>
            <a:spLocks noGrp="1"/>
          </p:cNvSpPr>
          <p:nvPr>
            <p:ph type="sldNum" sz="quarter" idx="12"/>
          </p:nvPr>
        </p:nvSpPr>
        <p:spPr/>
        <p:txBody>
          <a:bodyPr/>
          <a:lstStyle/>
          <a:p>
            <a:fld id="{9295DF58-4118-4551-8C61-1A7ED177FA2D}" type="slidenum">
              <a:rPr lang="en-GB" noProof="0" smtClean="0"/>
              <a:pPr/>
              <a:t>3</a:t>
            </a:fld>
            <a:endParaRPr lang="en-GB" noProof="0"/>
          </a:p>
        </p:txBody>
      </p:sp>
    </p:spTree>
    <p:extLst>
      <p:ext uri="{BB962C8B-B14F-4D97-AF65-F5344CB8AC3E}">
        <p14:creationId xmlns:p14="http://schemas.microsoft.com/office/powerpoint/2010/main" val="1558584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4C667-8C89-8841-6525-BE4EF4E9CA7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C986BFC-5C22-6E98-1870-62AFB600572A}"/>
              </a:ext>
            </a:extLst>
          </p:cNvPr>
          <p:cNvSpPr>
            <a:spLocks noGrp="1"/>
          </p:cNvSpPr>
          <p:nvPr>
            <p:ph type="title"/>
          </p:nvPr>
        </p:nvSpPr>
        <p:spPr>
          <a:xfrm>
            <a:off x="464695" y="302584"/>
            <a:ext cx="8208000" cy="669361"/>
          </a:xfrm>
        </p:spPr>
        <p:txBody>
          <a:bodyPr/>
          <a:lstStyle/>
          <a:p>
            <a:r>
              <a:rPr lang="en-GB">
                <a:latin typeface="+mn-lt"/>
                <a:cs typeface="Poppins"/>
              </a:rPr>
              <a:t>Context: prevalence</a:t>
            </a:r>
            <a:endParaRPr lang="en-US">
              <a:latin typeface="+mn-lt"/>
              <a:cs typeface="Poppins"/>
            </a:endParaRPr>
          </a:p>
        </p:txBody>
      </p:sp>
      <p:sp>
        <p:nvSpPr>
          <p:cNvPr id="3" name="TextBox 2">
            <a:extLst>
              <a:ext uri="{FF2B5EF4-FFF2-40B4-BE49-F238E27FC236}">
                <a16:creationId xmlns:a16="http://schemas.microsoft.com/office/drawing/2014/main" id="{2E8AD98C-5CCC-37CE-758C-2EFCFE663C7A}"/>
              </a:ext>
            </a:extLst>
          </p:cNvPr>
          <p:cNvSpPr txBox="1"/>
          <p:nvPr/>
        </p:nvSpPr>
        <p:spPr>
          <a:xfrm>
            <a:off x="397878" y="1054890"/>
            <a:ext cx="8341634" cy="4278094"/>
          </a:xfrm>
          <a:prstGeom prst="rect">
            <a:avLst/>
          </a:prstGeom>
          <a:noFill/>
        </p:spPr>
        <p:txBody>
          <a:bodyPr wrap="square" lIns="91440" tIns="45720" rIns="91440" bIns="45720" anchor="t">
            <a:spAutoFit/>
          </a:bodyPr>
          <a:lstStyle/>
          <a:p>
            <a:r>
              <a:rPr lang="en-GB" b="1">
                <a:latin typeface="Poppins"/>
                <a:ea typeface="+mj-ea"/>
                <a:cs typeface="Poppins"/>
              </a:rPr>
              <a:t>Numbers</a:t>
            </a:r>
            <a:r>
              <a:rPr lang="en-GB" sz="1800" b="1" kern="1200" baseline="0">
                <a:effectLst/>
                <a:latin typeface="Poppins"/>
                <a:ea typeface="+mj-ea"/>
                <a:cs typeface="Poppins"/>
              </a:rPr>
              <a:t> of domestic abuse cases are rising nationally and within Surrey</a:t>
            </a:r>
            <a:r>
              <a:rPr lang="en-GB" b="1">
                <a:latin typeface="Poppins"/>
                <a:ea typeface="+mj-ea"/>
                <a:cs typeface="Poppins"/>
              </a:rPr>
              <a:t>:</a:t>
            </a:r>
            <a:r>
              <a:rPr lang="en-GB" sz="1800" b="1" kern="1200" baseline="0">
                <a:effectLst/>
                <a:latin typeface="Poppins"/>
                <a:ea typeface="+mj-ea"/>
                <a:cs typeface="Poppins"/>
              </a:rPr>
              <a:t> </a:t>
            </a:r>
            <a:endParaRPr lang="en-US" b="1">
              <a:latin typeface="Poppins"/>
              <a:ea typeface="+mj-ea"/>
              <a:cs typeface="Poppins"/>
            </a:endParaRPr>
          </a:p>
          <a:p>
            <a:pPr marL="171450" indent="-171450">
              <a:buFont typeface="Arial"/>
              <a:buChar char="•"/>
            </a:pPr>
            <a:endParaRPr lang="en-GB" sz="1800" b="0" kern="1200" baseline="0">
              <a:effectLst/>
              <a:latin typeface="Poppins" panose="00000500000000000000" pitchFamily="2" charset="0"/>
              <a:ea typeface="+mj-ea"/>
              <a:cs typeface="Poppins" panose="00000500000000000000" pitchFamily="2" charset="0"/>
            </a:endParaRPr>
          </a:p>
          <a:p>
            <a:pPr marL="285750" indent="-285750">
              <a:buFont typeface="Arial" panose="020B0604020202020204" pitchFamily="34" charset="0"/>
              <a:buChar char="•"/>
            </a:pPr>
            <a:r>
              <a:rPr lang="en-GB" sz="1600" b="1" kern="1200" baseline="0">
                <a:effectLst/>
                <a:latin typeface="Poppins"/>
                <a:ea typeface="+mj-ea"/>
                <a:cs typeface="Poppins"/>
              </a:rPr>
              <a:t>2.1 million people aged 16 years </a:t>
            </a:r>
            <a:r>
              <a:rPr lang="en-GB" sz="1600" b="0" kern="1200" baseline="0">
                <a:effectLst/>
                <a:latin typeface="Poppins"/>
                <a:ea typeface="+mj-ea"/>
                <a:cs typeface="Poppins"/>
              </a:rPr>
              <a:t>and over experienced domestic abuse in the year ending March 2023, equating to roughly </a:t>
            </a:r>
            <a:r>
              <a:rPr lang="en-GB" sz="1600" b="1" kern="1200" baseline="0">
                <a:effectLst/>
                <a:latin typeface="Poppins"/>
                <a:ea typeface="+mj-ea"/>
                <a:cs typeface="Poppins"/>
              </a:rPr>
              <a:t>5 in 100</a:t>
            </a:r>
            <a:r>
              <a:rPr lang="en-GB" sz="1600" b="0" kern="1200" baseline="0">
                <a:effectLst/>
                <a:latin typeface="Poppins"/>
                <a:ea typeface="+mj-ea"/>
                <a:cs typeface="Poppins"/>
              </a:rPr>
              <a:t> adults.</a:t>
            </a:r>
          </a:p>
          <a:p>
            <a:endParaRPr lang="en-GB" sz="1600">
              <a:latin typeface="Poppins"/>
              <a:ea typeface="+mj-ea"/>
              <a:cs typeface="Poppins"/>
            </a:endParaRPr>
          </a:p>
          <a:p>
            <a:pPr marL="285750" indent="-285750">
              <a:buFont typeface="Arial" panose="020B0604020202020204" pitchFamily="34" charset="0"/>
              <a:buChar char="•"/>
            </a:pPr>
            <a:r>
              <a:rPr lang="en-US" sz="1600" b="1" kern="1200" baseline="0">
                <a:effectLst/>
                <a:latin typeface="Poppins"/>
                <a:ea typeface="+mj-ea"/>
                <a:cs typeface="Poppins"/>
              </a:rPr>
              <a:t>5,224 calls</a:t>
            </a:r>
            <a:r>
              <a:rPr lang="en-US" sz="1600" b="0" kern="1200" baseline="0">
                <a:effectLst/>
                <a:latin typeface="Poppins"/>
                <a:ea typeface="+mj-ea"/>
                <a:cs typeface="Poppins"/>
              </a:rPr>
              <a:t> were made to the Surrey domestic abuse helpline in 2023, </a:t>
            </a:r>
            <a:r>
              <a:rPr lang="en-US" sz="1600" b="1" u="sng" kern="1200" baseline="0">
                <a:effectLst/>
                <a:latin typeface="Poppins"/>
                <a:ea typeface="+mj-ea"/>
                <a:cs typeface="Poppins"/>
                <a:hlinkClick r:id="rId3">
                  <a:extLst>
                    <a:ext uri="{A12FA001-AC4F-418D-AE19-62706E023703}">
                      <ahyp:hlinkClr xmlns:ahyp="http://schemas.microsoft.com/office/drawing/2018/hyperlinkcolor" val="tx"/>
                    </a:ext>
                  </a:extLst>
                </a:hlinkClick>
              </a:rPr>
              <a:t>up by 24% from 2022</a:t>
            </a:r>
            <a:r>
              <a:rPr lang="en-US" sz="1600" b="1" u="sng" kern="1200" baseline="0">
                <a:effectLst/>
                <a:latin typeface="Poppins"/>
                <a:ea typeface="+mj-ea"/>
                <a:cs typeface="Poppins"/>
              </a:rPr>
              <a:t>. </a:t>
            </a:r>
          </a:p>
          <a:p>
            <a:endParaRPr lang="en-US" sz="1600">
              <a:latin typeface="Poppins"/>
              <a:ea typeface="+mj-ea"/>
              <a:cs typeface="Poppins"/>
            </a:endParaRPr>
          </a:p>
          <a:p>
            <a:pPr marL="285750" indent="-285750">
              <a:buFont typeface="Arial" panose="020B0604020202020204" pitchFamily="34" charset="0"/>
              <a:buChar char="•"/>
            </a:pPr>
            <a:r>
              <a:rPr lang="en-GB" sz="1600" b="0" kern="1200" baseline="0">
                <a:effectLst/>
                <a:latin typeface="Poppins"/>
                <a:ea typeface="+mj-ea"/>
                <a:cs typeface="Poppins"/>
              </a:rPr>
              <a:t>People experiencing domestic abuse are recognised as a </a:t>
            </a:r>
            <a:r>
              <a:rPr lang="en-GB" sz="1600" b="1" kern="1200" baseline="0">
                <a:effectLst/>
                <a:latin typeface="Poppins"/>
                <a:ea typeface="+mj-ea"/>
                <a:cs typeface="Poppins"/>
              </a:rPr>
              <a:t>priority population</a:t>
            </a:r>
            <a:r>
              <a:rPr lang="en-GB" sz="1600" b="0" kern="1200" baseline="0">
                <a:effectLst/>
                <a:latin typeface="Poppins"/>
                <a:ea typeface="+mj-ea"/>
                <a:cs typeface="Poppins"/>
              </a:rPr>
              <a:t> within the Surrey Health and Wellbeing Strategy. </a:t>
            </a:r>
          </a:p>
          <a:p>
            <a:endParaRPr lang="en-GB" sz="1600">
              <a:latin typeface="Poppins"/>
              <a:ea typeface="+mj-ea"/>
              <a:cs typeface="Poppins"/>
            </a:endParaRPr>
          </a:p>
          <a:p>
            <a:pPr marL="285750" indent="-285750">
              <a:buFont typeface="Arial" panose="020B0604020202020204" pitchFamily="34" charset="0"/>
              <a:buChar char="•"/>
            </a:pPr>
            <a:r>
              <a:rPr lang="en-GB" sz="1600" b="0" kern="1200" baseline="0">
                <a:effectLst/>
                <a:latin typeface="Poppins" panose="00000500000000000000" pitchFamily="2" charset="0"/>
                <a:ea typeface="+mj-ea"/>
                <a:cs typeface="Poppins" panose="00000500000000000000" pitchFamily="2" charset="0"/>
              </a:rPr>
              <a:t>People had disclosed domestic abuse to us but not told us about their experience of support from their GP practice.</a:t>
            </a:r>
          </a:p>
          <a:p>
            <a:endParaRPr lang="en-GB" sz="1600">
              <a:latin typeface="Poppins" panose="00000500000000000000" pitchFamily="2" charset="0"/>
              <a:ea typeface="+mj-ea"/>
              <a:cs typeface="Poppins" panose="00000500000000000000" pitchFamily="2" charset="0"/>
            </a:endParaRPr>
          </a:p>
          <a:p>
            <a:pPr marL="285750" indent="-285750">
              <a:buFont typeface="Arial" panose="020B0604020202020204" pitchFamily="34" charset="0"/>
              <a:buChar char="•"/>
            </a:pPr>
            <a:r>
              <a:rPr lang="en-GB" sz="1600" b="0" kern="1200" baseline="0">
                <a:effectLst/>
                <a:latin typeface="Poppins"/>
                <a:ea typeface="+mj-ea"/>
                <a:cs typeface="Poppins"/>
              </a:rPr>
              <a:t>There is a </a:t>
            </a:r>
            <a:r>
              <a:rPr lang="en-GB" sz="1600" b="1" kern="1200" baseline="0">
                <a:effectLst/>
                <a:latin typeface="Poppins"/>
                <a:ea typeface="+mj-ea"/>
                <a:cs typeface="Poppins"/>
              </a:rPr>
              <a:t>lack of data</a:t>
            </a:r>
            <a:r>
              <a:rPr lang="en-GB" sz="1600" b="0" kern="1200" baseline="0">
                <a:effectLst/>
                <a:latin typeface="Poppins"/>
                <a:ea typeface="+mj-ea"/>
                <a:cs typeface="Poppins"/>
              </a:rPr>
              <a:t> on domestic abuse from within GP practices</a:t>
            </a:r>
            <a:r>
              <a:rPr lang="en-GB" sz="1800" b="0" kern="1200" baseline="0">
                <a:effectLst/>
                <a:latin typeface="Poppins"/>
                <a:ea typeface="+mj-ea"/>
                <a:cs typeface="Poppins"/>
              </a:rPr>
              <a:t>.</a:t>
            </a:r>
            <a:endParaRPr lang="en-GB">
              <a:latin typeface="Poppins"/>
              <a:cs typeface="Poppins"/>
            </a:endParaRPr>
          </a:p>
        </p:txBody>
      </p:sp>
      <p:sp>
        <p:nvSpPr>
          <p:cNvPr id="2" name="Footer Placeholder 3">
            <a:extLst>
              <a:ext uri="{FF2B5EF4-FFF2-40B4-BE49-F238E27FC236}">
                <a16:creationId xmlns:a16="http://schemas.microsoft.com/office/drawing/2014/main" id="{103B35CF-F796-F9B4-D27C-81835C21C67F}"/>
              </a:ext>
            </a:extLst>
          </p:cNvPr>
          <p:cNvSpPr>
            <a:spLocks noGrp="1"/>
          </p:cNvSpPr>
          <p:nvPr>
            <p:ph type="ftr" sz="quarter" idx="11"/>
          </p:nvPr>
        </p:nvSpPr>
        <p:spPr>
          <a:xfrm>
            <a:off x="368264" y="6328855"/>
            <a:ext cx="2763576" cy="360000"/>
          </a:xfrm>
        </p:spPr>
        <p:txBody>
          <a:bodyPr/>
          <a:lstStyle/>
          <a:p>
            <a:r>
              <a:rPr lang="en-GB">
                <a:latin typeface="Century Gothic"/>
              </a:rPr>
              <a:t>DA/GP report findings May 2025</a:t>
            </a:r>
          </a:p>
          <a:p>
            <a:endParaRPr lang="en-GB" noProof="0"/>
          </a:p>
        </p:txBody>
      </p:sp>
      <p:sp>
        <p:nvSpPr>
          <p:cNvPr id="16" name="Slide Number Placeholder 15">
            <a:extLst>
              <a:ext uri="{FF2B5EF4-FFF2-40B4-BE49-F238E27FC236}">
                <a16:creationId xmlns:a16="http://schemas.microsoft.com/office/drawing/2014/main" id="{5EE1ABA1-740D-CA54-35D4-E68D0A87DFD4}"/>
              </a:ext>
            </a:extLst>
          </p:cNvPr>
          <p:cNvSpPr>
            <a:spLocks noGrp="1"/>
          </p:cNvSpPr>
          <p:nvPr>
            <p:ph type="sldNum" sz="quarter" idx="12"/>
          </p:nvPr>
        </p:nvSpPr>
        <p:spPr/>
        <p:txBody>
          <a:bodyPr/>
          <a:lstStyle/>
          <a:p>
            <a:fld id="{9295DF58-4118-4551-8C61-1A7ED177FA2D}" type="slidenum">
              <a:rPr lang="en-GB" noProof="0" smtClean="0"/>
              <a:pPr/>
              <a:t>4</a:t>
            </a:fld>
            <a:endParaRPr lang="en-GB" noProof="0"/>
          </a:p>
        </p:txBody>
      </p:sp>
    </p:spTree>
    <p:extLst>
      <p:ext uri="{BB962C8B-B14F-4D97-AF65-F5344CB8AC3E}">
        <p14:creationId xmlns:p14="http://schemas.microsoft.com/office/powerpoint/2010/main" val="3315891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13635-579B-CED8-61D1-356631416FA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2B8460E-2CD8-02F1-59DE-A54C77036295}"/>
              </a:ext>
            </a:extLst>
          </p:cNvPr>
          <p:cNvSpPr>
            <a:spLocks noGrp="1"/>
          </p:cNvSpPr>
          <p:nvPr>
            <p:ph type="title"/>
          </p:nvPr>
        </p:nvSpPr>
        <p:spPr>
          <a:xfrm>
            <a:off x="559507" y="302584"/>
            <a:ext cx="8208000" cy="468000"/>
          </a:xfrm>
        </p:spPr>
        <p:txBody>
          <a:bodyPr/>
          <a:lstStyle/>
          <a:p>
            <a:r>
              <a:rPr lang="en-GB">
                <a:latin typeface="+mj-lt"/>
                <a:cs typeface="Poppins"/>
              </a:rPr>
              <a:t>Approach</a:t>
            </a:r>
          </a:p>
          <a:p>
            <a:pPr>
              <a:spcBef>
                <a:spcPts val="0"/>
              </a:spcBef>
            </a:pPr>
            <a:br>
              <a:rPr lang="en-GB" sz="1400">
                <a:latin typeface="+mj-lt"/>
                <a:cs typeface="Poppins"/>
              </a:rPr>
            </a:br>
            <a:endParaRPr lang="en-US" sz="1800"/>
          </a:p>
          <a:p>
            <a:br>
              <a:rPr lang="en-US">
                <a:latin typeface="+mj-lt"/>
              </a:rPr>
            </a:br>
            <a:br>
              <a:rPr lang="en-US">
                <a:latin typeface="+mj-lt"/>
              </a:rPr>
            </a:br>
            <a:br>
              <a:rPr lang="en-US">
                <a:latin typeface="+mj-lt"/>
              </a:rPr>
            </a:br>
            <a:br>
              <a:rPr lang="en-US">
                <a:latin typeface="+mj-lt"/>
              </a:rPr>
            </a:br>
            <a:br>
              <a:rPr lang="en-US">
                <a:latin typeface="+mj-lt"/>
              </a:rPr>
            </a:br>
            <a:br>
              <a:rPr lang="en-US">
                <a:latin typeface="+mj-lt"/>
              </a:rPr>
            </a:br>
            <a:br>
              <a:rPr lang="en-US">
                <a:latin typeface="+mj-lt"/>
              </a:rPr>
            </a:br>
            <a:br>
              <a:rPr lang="en-US">
                <a:latin typeface="+mj-lt"/>
              </a:rPr>
            </a:br>
            <a:br>
              <a:rPr lang="en-US">
                <a:latin typeface="+mj-lt"/>
              </a:rPr>
            </a:br>
            <a:br>
              <a:rPr lang="en-US">
                <a:latin typeface="+mj-lt"/>
              </a:rPr>
            </a:br>
            <a:br>
              <a:rPr lang="en-US">
                <a:latin typeface="+mj-lt"/>
              </a:rPr>
            </a:br>
            <a:endParaRPr lang="en-US">
              <a:latin typeface="+mj-lt"/>
              <a:cs typeface="Poppins"/>
            </a:endParaRPr>
          </a:p>
        </p:txBody>
      </p:sp>
      <p:sp>
        <p:nvSpPr>
          <p:cNvPr id="9" name="TextBox 8">
            <a:extLst>
              <a:ext uri="{FF2B5EF4-FFF2-40B4-BE49-F238E27FC236}">
                <a16:creationId xmlns:a16="http://schemas.microsoft.com/office/drawing/2014/main" id="{BC7DFA11-04C1-F7FD-DDED-0BB0D8E5A286}"/>
              </a:ext>
            </a:extLst>
          </p:cNvPr>
          <p:cNvSpPr txBox="1"/>
          <p:nvPr/>
        </p:nvSpPr>
        <p:spPr>
          <a:xfrm>
            <a:off x="467124" y="1001214"/>
            <a:ext cx="8209752" cy="1569660"/>
          </a:xfrm>
          <a:prstGeom prst="rect">
            <a:avLst/>
          </a:prstGeom>
          <a:noFill/>
        </p:spPr>
        <p:txBody>
          <a:bodyPr wrap="square" lIns="91440" tIns="45720" rIns="91440" bIns="45720" anchor="t">
            <a:spAutoFit/>
          </a:bodyPr>
          <a:lstStyle/>
          <a:p>
            <a:r>
              <a:rPr lang="en-US" sz="1800" b="0">
                <a:solidFill>
                  <a:srgbClr val="156082"/>
                </a:solidFill>
                <a:latin typeface="+mj-lt"/>
                <a:cs typeface="Poppins"/>
              </a:rPr>
              <a:t>In collaboration with local partners, we sought to gauge the views of both survivors and professionals, via an online survey and a series of focus groups and interviews. </a:t>
            </a:r>
            <a:br>
              <a:rPr lang="en-US" sz="1800" b="0">
                <a:solidFill>
                  <a:srgbClr val="156082"/>
                </a:solidFill>
                <a:latin typeface="+mj-lt"/>
                <a:cs typeface="Poppins"/>
              </a:rPr>
            </a:br>
            <a:br>
              <a:rPr lang="en-US" sz="1800" b="0">
                <a:solidFill>
                  <a:srgbClr val="156082"/>
                </a:solidFill>
                <a:latin typeface="+mj-lt"/>
                <a:cs typeface="Poppins"/>
              </a:rPr>
            </a:br>
            <a:r>
              <a:rPr lang="en-US" sz="1800" b="0">
                <a:solidFill>
                  <a:srgbClr val="156082"/>
                </a:solidFill>
                <a:latin typeface="+mj-lt"/>
                <a:cs typeface="Poppins"/>
              </a:rPr>
              <a:t>In total, we spoke to </a:t>
            </a:r>
            <a:r>
              <a:rPr lang="en-US" sz="2400" b="1">
                <a:solidFill>
                  <a:schemeClr val="accent1"/>
                </a:solidFill>
                <a:latin typeface="+mj-lt"/>
                <a:cs typeface="Poppins"/>
              </a:rPr>
              <a:t>64</a:t>
            </a:r>
            <a:r>
              <a:rPr lang="en-US" sz="1800" b="0">
                <a:solidFill>
                  <a:srgbClr val="156082"/>
                </a:solidFill>
                <a:latin typeface="+mj-lt"/>
                <a:cs typeface="Poppins"/>
              </a:rPr>
              <a:t> Surrey survivors and </a:t>
            </a:r>
            <a:r>
              <a:rPr lang="en-US" sz="2400" b="1">
                <a:solidFill>
                  <a:schemeClr val="accent1"/>
                </a:solidFill>
                <a:latin typeface="+mj-lt"/>
                <a:cs typeface="Poppins"/>
              </a:rPr>
              <a:t>8</a:t>
            </a:r>
            <a:r>
              <a:rPr lang="en-US" sz="1800" b="0">
                <a:solidFill>
                  <a:srgbClr val="156082"/>
                </a:solidFill>
                <a:latin typeface="+mj-lt"/>
                <a:cs typeface="Poppins"/>
              </a:rPr>
              <a:t> GP practices.</a:t>
            </a:r>
            <a:endParaRPr lang="en-US" sz="2800">
              <a:solidFill>
                <a:srgbClr val="156082"/>
              </a:solidFill>
              <a:cs typeface="Poppins"/>
            </a:endParaRPr>
          </a:p>
        </p:txBody>
      </p:sp>
      <p:pic>
        <p:nvPicPr>
          <p:cNvPr id="3" name="Picture 2" descr="SADP logo">
            <a:extLst>
              <a:ext uri="{FF2B5EF4-FFF2-40B4-BE49-F238E27FC236}">
                <a16:creationId xmlns:a16="http://schemas.microsoft.com/office/drawing/2014/main" id="{A606CD5A-2D84-F031-4175-8CACF97B03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939" y="3431640"/>
            <a:ext cx="2862573" cy="2353342"/>
          </a:xfrm>
          <a:prstGeom prst="rect">
            <a:avLst/>
          </a:prstGeom>
        </p:spPr>
      </p:pic>
      <p:pic>
        <p:nvPicPr>
          <p:cNvPr id="2" name="Picture 1" descr="NHS Surrey Heartlands ICB">
            <a:extLst>
              <a:ext uri="{FF2B5EF4-FFF2-40B4-BE49-F238E27FC236}">
                <a16:creationId xmlns:a16="http://schemas.microsoft.com/office/drawing/2014/main" id="{68F385DF-5108-7910-B014-9169DF2FFEE9}"/>
              </a:ext>
            </a:extLst>
          </p:cNvPr>
          <p:cNvPicPr>
            <a:picLocks noChangeAspect="1"/>
          </p:cNvPicPr>
          <p:nvPr/>
        </p:nvPicPr>
        <p:blipFill>
          <a:blip r:embed="rId4"/>
          <a:stretch>
            <a:fillRect/>
          </a:stretch>
        </p:blipFill>
        <p:spPr>
          <a:xfrm>
            <a:off x="3467512" y="3919617"/>
            <a:ext cx="2743199" cy="1377387"/>
          </a:xfrm>
          <a:prstGeom prst="rect">
            <a:avLst/>
          </a:prstGeom>
        </p:spPr>
      </p:pic>
      <p:pic>
        <p:nvPicPr>
          <p:cNvPr id="4" name="Picture 3" descr="DASEIN Academy of Art - Ranking, Fees &amp; Courses">
            <a:extLst>
              <a:ext uri="{FF2B5EF4-FFF2-40B4-BE49-F238E27FC236}">
                <a16:creationId xmlns:a16="http://schemas.microsoft.com/office/drawing/2014/main" id="{B6350415-5822-D50C-A060-FEB5816C1302}"/>
              </a:ext>
            </a:extLst>
          </p:cNvPr>
          <p:cNvPicPr>
            <a:picLocks noChangeAspect="1"/>
          </p:cNvPicPr>
          <p:nvPr/>
        </p:nvPicPr>
        <p:blipFill>
          <a:blip r:embed="rId5"/>
          <a:stretch>
            <a:fillRect/>
          </a:stretch>
        </p:blipFill>
        <p:spPr>
          <a:xfrm>
            <a:off x="6024307" y="3236710"/>
            <a:ext cx="2743200" cy="2743200"/>
          </a:xfrm>
          <a:prstGeom prst="rect">
            <a:avLst/>
          </a:prstGeom>
        </p:spPr>
      </p:pic>
      <p:sp>
        <p:nvSpPr>
          <p:cNvPr id="5" name="Footer Placeholder 3">
            <a:extLst>
              <a:ext uri="{FF2B5EF4-FFF2-40B4-BE49-F238E27FC236}">
                <a16:creationId xmlns:a16="http://schemas.microsoft.com/office/drawing/2014/main" id="{5CD76BBF-6A6D-6F82-BDD9-DDD96E8ADFF0}"/>
              </a:ext>
            </a:extLst>
          </p:cNvPr>
          <p:cNvSpPr>
            <a:spLocks noGrp="1"/>
          </p:cNvSpPr>
          <p:nvPr>
            <p:ph type="ftr" sz="quarter" idx="11"/>
          </p:nvPr>
        </p:nvSpPr>
        <p:spPr>
          <a:xfrm>
            <a:off x="368264" y="6328855"/>
            <a:ext cx="2763576" cy="360000"/>
          </a:xfrm>
        </p:spPr>
        <p:txBody>
          <a:bodyPr/>
          <a:lstStyle/>
          <a:p>
            <a:r>
              <a:rPr lang="en-GB">
                <a:latin typeface="Century Gothic"/>
              </a:rPr>
              <a:t>DA/GP report findings May 2025</a:t>
            </a:r>
          </a:p>
          <a:p>
            <a:endParaRPr lang="en-GB" noProof="0"/>
          </a:p>
        </p:txBody>
      </p:sp>
      <p:sp>
        <p:nvSpPr>
          <p:cNvPr id="16" name="Slide Number Placeholder 15">
            <a:extLst>
              <a:ext uri="{FF2B5EF4-FFF2-40B4-BE49-F238E27FC236}">
                <a16:creationId xmlns:a16="http://schemas.microsoft.com/office/drawing/2014/main" id="{9678DBC4-CE53-0FB5-33DB-840395661D2C}"/>
              </a:ext>
            </a:extLst>
          </p:cNvPr>
          <p:cNvSpPr>
            <a:spLocks noGrp="1"/>
          </p:cNvSpPr>
          <p:nvPr>
            <p:ph type="sldNum" sz="quarter" idx="12"/>
          </p:nvPr>
        </p:nvSpPr>
        <p:spPr/>
        <p:txBody>
          <a:bodyPr/>
          <a:lstStyle/>
          <a:p>
            <a:fld id="{9295DF58-4118-4551-8C61-1A7ED177FA2D}" type="slidenum">
              <a:rPr lang="en-GB" noProof="0" smtClean="0"/>
              <a:pPr/>
              <a:t>5</a:t>
            </a:fld>
            <a:endParaRPr lang="en-GB" noProof="0"/>
          </a:p>
        </p:txBody>
      </p:sp>
    </p:spTree>
    <p:extLst>
      <p:ext uri="{BB962C8B-B14F-4D97-AF65-F5344CB8AC3E}">
        <p14:creationId xmlns:p14="http://schemas.microsoft.com/office/powerpoint/2010/main" val="1944919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7B4B0-2C9E-C4B0-B18B-B1955BF61B5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A67C3A4-AD8D-3C7C-D50D-60D47553E577}"/>
              </a:ext>
            </a:extLst>
          </p:cNvPr>
          <p:cNvSpPr>
            <a:spLocks noGrp="1"/>
          </p:cNvSpPr>
          <p:nvPr>
            <p:ph type="title"/>
          </p:nvPr>
        </p:nvSpPr>
        <p:spPr>
          <a:xfrm>
            <a:off x="559507" y="302584"/>
            <a:ext cx="8208000" cy="468000"/>
          </a:xfrm>
        </p:spPr>
        <p:txBody>
          <a:bodyPr/>
          <a:lstStyle/>
          <a:p>
            <a:r>
              <a:rPr lang="en-GB">
                <a:latin typeface="+mj-lt"/>
                <a:cs typeface="Poppins"/>
              </a:rPr>
              <a:t>Aims of the research</a:t>
            </a:r>
          </a:p>
          <a:p>
            <a:br>
              <a:rPr lang="en-US">
                <a:latin typeface="+mj-lt"/>
              </a:rPr>
            </a:br>
            <a:br>
              <a:rPr lang="en-US">
                <a:latin typeface="+mj-lt"/>
              </a:rPr>
            </a:br>
            <a:br>
              <a:rPr lang="en-US">
                <a:latin typeface="+mj-lt"/>
              </a:rPr>
            </a:br>
            <a:br>
              <a:rPr lang="en-US">
                <a:latin typeface="+mj-lt"/>
              </a:rPr>
            </a:br>
            <a:br>
              <a:rPr lang="en-US">
                <a:latin typeface="+mj-lt"/>
              </a:rPr>
            </a:br>
            <a:endParaRPr lang="en-US">
              <a:latin typeface="+mj-lt"/>
              <a:cs typeface="Poppins"/>
            </a:endParaRPr>
          </a:p>
        </p:txBody>
      </p:sp>
      <p:sp>
        <p:nvSpPr>
          <p:cNvPr id="2" name="TextBox 1">
            <a:extLst>
              <a:ext uri="{FF2B5EF4-FFF2-40B4-BE49-F238E27FC236}">
                <a16:creationId xmlns:a16="http://schemas.microsoft.com/office/drawing/2014/main" id="{FF24A7F6-89FD-4103-4590-1BA4ECC67C40}"/>
              </a:ext>
            </a:extLst>
          </p:cNvPr>
          <p:cNvSpPr txBox="1"/>
          <p:nvPr/>
        </p:nvSpPr>
        <p:spPr>
          <a:xfrm>
            <a:off x="467124" y="1127906"/>
            <a:ext cx="8209752" cy="4739759"/>
          </a:xfrm>
          <a:prstGeom prst="rect">
            <a:avLst/>
          </a:prstGeom>
          <a:noFill/>
        </p:spPr>
        <p:txBody>
          <a:bodyPr wrap="square" lIns="91440" tIns="45720" rIns="91440" bIns="45720" anchor="t">
            <a:spAutoFit/>
          </a:bodyPr>
          <a:lstStyle/>
          <a:p>
            <a:r>
              <a:rPr lang="en-GB">
                <a:cs typeface="Poppins"/>
              </a:rPr>
              <a:t>To explore whether general practice is meeting the needs of people who are experiencing domestic abuse within Surrey, and what improvements can be made to better meet these needs.</a:t>
            </a:r>
            <a:endParaRPr lang="en-US">
              <a:cs typeface="Poppins"/>
            </a:endParaRPr>
          </a:p>
          <a:p>
            <a:endParaRPr lang="en-US">
              <a:latin typeface="+mj-lt"/>
              <a:cs typeface="Poppins"/>
            </a:endParaRPr>
          </a:p>
          <a:p>
            <a:pPr marL="285750" indent="-285750">
              <a:spcAft>
                <a:spcPts val="1200"/>
              </a:spcAft>
              <a:buFont typeface="Arial" panose="020B0604020202020204" pitchFamily="34" charset="0"/>
              <a:buChar char="•"/>
            </a:pPr>
            <a:r>
              <a:rPr lang="en-GB">
                <a:cs typeface="Poppins"/>
              </a:rPr>
              <a:t>What are the barriers those experiencing domestic abuse face in disclosing that they are experiencing abuse to a GP or a member of the team within their GP practice?</a:t>
            </a:r>
            <a:endParaRPr lang="en-US">
              <a:cs typeface="Poppins"/>
            </a:endParaRPr>
          </a:p>
          <a:p>
            <a:pPr marL="285750" indent="-285750">
              <a:spcAft>
                <a:spcPts val="1200"/>
              </a:spcAft>
              <a:buFont typeface="Arial" panose="020B0604020202020204" pitchFamily="34" charset="0"/>
              <a:buChar char="•"/>
            </a:pPr>
            <a:r>
              <a:rPr lang="en-GB">
                <a:cs typeface="Poppins"/>
              </a:rPr>
              <a:t>What would make it easier for someone to disclose that they are experiencing domestic abuse? </a:t>
            </a:r>
            <a:endParaRPr lang="en-US">
              <a:cs typeface="Poppins"/>
            </a:endParaRPr>
          </a:p>
          <a:p>
            <a:pPr marL="285750" indent="-285750">
              <a:spcAft>
                <a:spcPts val="1200"/>
              </a:spcAft>
              <a:buFont typeface="Arial" panose="020B0604020202020204" pitchFamily="34" charset="0"/>
              <a:buChar char="•"/>
            </a:pPr>
            <a:r>
              <a:rPr lang="en-GB">
                <a:cs typeface="Poppins"/>
              </a:rPr>
              <a:t>Are GPs referring people experiencing domestic abuse to specialist services as much as they should be? If not, why not? </a:t>
            </a:r>
          </a:p>
          <a:p>
            <a:pPr marL="285750" indent="-285750">
              <a:spcAft>
                <a:spcPts val="1200"/>
              </a:spcAft>
              <a:buFont typeface="Arial" panose="020B0604020202020204" pitchFamily="34" charset="0"/>
              <a:buChar char="•"/>
            </a:pPr>
            <a:r>
              <a:rPr lang="en-GB">
                <a:cs typeface="Poppins"/>
              </a:rPr>
              <a:t>How can the experience of people experiencing domestic abuse accessing healthcare from their general practice be improved?</a:t>
            </a:r>
            <a:endParaRPr lang="en-US">
              <a:cs typeface="Poppins"/>
            </a:endParaRPr>
          </a:p>
          <a:p>
            <a:pPr>
              <a:spcBef>
                <a:spcPts val="0"/>
              </a:spcBef>
            </a:pPr>
            <a:endParaRPr lang="en-US" sz="2800">
              <a:solidFill>
                <a:srgbClr val="156082"/>
              </a:solidFill>
              <a:cs typeface="Poppins"/>
            </a:endParaRPr>
          </a:p>
        </p:txBody>
      </p:sp>
      <p:sp>
        <p:nvSpPr>
          <p:cNvPr id="5" name="Footer Placeholder 3">
            <a:extLst>
              <a:ext uri="{FF2B5EF4-FFF2-40B4-BE49-F238E27FC236}">
                <a16:creationId xmlns:a16="http://schemas.microsoft.com/office/drawing/2014/main" id="{192658F8-D6E4-7BE2-9431-FE955A51838E}"/>
              </a:ext>
            </a:extLst>
          </p:cNvPr>
          <p:cNvSpPr>
            <a:spLocks noGrp="1"/>
          </p:cNvSpPr>
          <p:nvPr>
            <p:ph type="ftr" sz="quarter" idx="11"/>
          </p:nvPr>
        </p:nvSpPr>
        <p:spPr>
          <a:xfrm>
            <a:off x="368264" y="6328855"/>
            <a:ext cx="2763576" cy="360000"/>
          </a:xfrm>
        </p:spPr>
        <p:txBody>
          <a:bodyPr/>
          <a:lstStyle/>
          <a:p>
            <a:r>
              <a:rPr lang="en-GB">
                <a:latin typeface="Century Gothic"/>
              </a:rPr>
              <a:t>DA/GP report findings May 2025</a:t>
            </a:r>
          </a:p>
          <a:p>
            <a:endParaRPr lang="en-GB" noProof="0"/>
          </a:p>
        </p:txBody>
      </p:sp>
      <p:sp>
        <p:nvSpPr>
          <p:cNvPr id="16" name="Slide Number Placeholder 15">
            <a:extLst>
              <a:ext uri="{FF2B5EF4-FFF2-40B4-BE49-F238E27FC236}">
                <a16:creationId xmlns:a16="http://schemas.microsoft.com/office/drawing/2014/main" id="{37AE5117-075B-F4AB-B91A-DD80A6C9F439}"/>
              </a:ext>
            </a:extLst>
          </p:cNvPr>
          <p:cNvSpPr>
            <a:spLocks noGrp="1"/>
          </p:cNvSpPr>
          <p:nvPr>
            <p:ph type="sldNum" sz="quarter" idx="12"/>
          </p:nvPr>
        </p:nvSpPr>
        <p:spPr/>
        <p:txBody>
          <a:bodyPr/>
          <a:lstStyle/>
          <a:p>
            <a:fld id="{9295DF58-4118-4551-8C61-1A7ED177FA2D}" type="slidenum">
              <a:rPr lang="en-GB" noProof="0" smtClean="0"/>
              <a:pPr/>
              <a:t>6</a:t>
            </a:fld>
            <a:endParaRPr lang="en-GB" noProof="0"/>
          </a:p>
        </p:txBody>
      </p:sp>
    </p:spTree>
    <p:extLst>
      <p:ext uri="{BB962C8B-B14F-4D97-AF65-F5344CB8AC3E}">
        <p14:creationId xmlns:p14="http://schemas.microsoft.com/office/powerpoint/2010/main" val="3057771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6F079-7143-4B95-4FFE-A720EC21AFE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AB14666-EE19-0EAE-C4CB-7D22988D6ED2}"/>
              </a:ext>
            </a:extLst>
          </p:cNvPr>
          <p:cNvSpPr>
            <a:spLocks noGrp="1"/>
          </p:cNvSpPr>
          <p:nvPr>
            <p:ph type="title"/>
          </p:nvPr>
        </p:nvSpPr>
        <p:spPr>
          <a:xfrm>
            <a:off x="559507" y="362266"/>
            <a:ext cx="8208000" cy="468000"/>
          </a:xfrm>
        </p:spPr>
        <p:txBody>
          <a:bodyPr/>
          <a:lstStyle/>
          <a:p>
            <a:r>
              <a:rPr lang="en-GB">
                <a:latin typeface="+mj-lt"/>
                <a:cs typeface="Poppins"/>
              </a:rPr>
              <a:t>Findings: all stages of the primary care journey </a:t>
            </a:r>
          </a:p>
          <a:p>
            <a:pPr>
              <a:spcBef>
                <a:spcPts val="0"/>
              </a:spcBef>
            </a:pPr>
            <a:br>
              <a:rPr lang="en-GB" sz="1400">
                <a:latin typeface="+mj-lt"/>
                <a:cs typeface="Poppins"/>
              </a:rPr>
            </a:br>
            <a:br>
              <a:rPr lang="en-GB" sz="1400">
                <a:latin typeface="+mj-lt"/>
              </a:rPr>
            </a:br>
            <a:br>
              <a:rPr lang="en-GB" sz="1400">
                <a:latin typeface="+mj-lt"/>
              </a:rPr>
            </a:br>
            <a:br>
              <a:rPr lang="en-US" sz="2000">
                <a:solidFill>
                  <a:schemeClr val="tx1"/>
                </a:solidFill>
                <a:latin typeface="+mj-lt"/>
                <a:cs typeface="Poppins"/>
              </a:rPr>
            </a:br>
            <a:br>
              <a:rPr lang="en-US" sz="2000">
                <a:solidFill>
                  <a:schemeClr val="tx1"/>
                </a:solidFill>
                <a:latin typeface="+mj-lt"/>
                <a:cs typeface="Poppins"/>
              </a:rPr>
            </a:br>
            <a:br>
              <a:rPr lang="en-US">
                <a:latin typeface="+mj-lt"/>
                <a:cs typeface="Poppins"/>
              </a:rPr>
            </a:br>
            <a:r>
              <a:rPr lang="en-US">
                <a:latin typeface="+mj-lt"/>
                <a:cs typeface="Poppins"/>
              </a:rPr>
              <a:t> </a:t>
            </a:r>
            <a:br>
              <a:rPr lang="en-US">
                <a:latin typeface="+mj-lt"/>
              </a:rPr>
            </a:br>
            <a:br>
              <a:rPr lang="en-US">
                <a:latin typeface="+mj-lt"/>
              </a:rPr>
            </a:br>
            <a:br>
              <a:rPr lang="en-US">
                <a:latin typeface="+mj-lt"/>
              </a:rPr>
            </a:br>
            <a:br>
              <a:rPr lang="en-US">
                <a:latin typeface="+mj-lt"/>
              </a:rPr>
            </a:br>
            <a:br>
              <a:rPr lang="en-US">
                <a:latin typeface="+mj-lt"/>
              </a:rPr>
            </a:br>
            <a:br>
              <a:rPr lang="en-US">
                <a:latin typeface="+mj-lt"/>
              </a:rPr>
            </a:br>
            <a:br>
              <a:rPr lang="en-US">
                <a:latin typeface="+mj-lt"/>
              </a:rPr>
            </a:br>
            <a:br>
              <a:rPr lang="en-US">
                <a:latin typeface="+mj-lt"/>
              </a:rPr>
            </a:br>
            <a:br>
              <a:rPr lang="en-US">
                <a:latin typeface="+mj-lt"/>
              </a:rPr>
            </a:br>
            <a:br>
              <a:rPr lang="en-US">
                <a:latin typeface="+mj-lt"/>
              </a:rPr>
            </a:br>
            <a:endParaRPr lang="en-US">
              <a:latin typeface="+mj-lt"/>
              <a:cs typeface="Poppins"/>
            </a:endParaRPr>
          </a:p>
        </p:txBody>
      </p:sp>
      <p:graphicFrame>
        <p:nvGraphicFramePr>
          <p:cNvPr id="3" name="Diagram 2" descr="An arrow is in the background pointing to the right, there are 3 boxes on top of the arrow which contain the following text - box on the left: Barriers to disclosing domestic abuse (6 x institutional, 3 x survivor perceptions); middle box: Experiences following disclosure or the decision to disclose; Box on right: Signposting and referrals.">
            <a:extLst>
              <a:ext uri="{FF2B5EF4-FFF2-40B4-BE49-F238E27FC236}">
                <a16:creationId xmlns:a16="http://schemas.microsoft.com/office/drawing/2014/main" id="{ADEBDE76-A14A-2BEA-C6D9-4C2673746383}"/>
              </a:ext>
            </a:extLst>
          </p:cNvPr>
          <p:cNvGraphicFramePr/>
          <p:nvPr>
            <p:extLst>
              <p:ext uri="{D42A27DB-BD31-4B8C-83A1-F6EECF244321}">
                <p14:modId xmlns:p14="http://schemas.microsoft.com/office/powerpoint/2010/main" val="478852063"/>
              </p:ext>
            </p:extLst>
          </p:nvPr>
        </p:nvGraphicFramePr>
        <p:xfrm>
          <a:off x="169571" y="1282700"/>
          <a:ext cx="8597936" cy="486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D04DC391-0E47-9D07-76AB-C3C3808C8898}"/>
              </a:ext>
            </a:extLst>
          </p:cNvPr>
          <p:cNvSpPr>
            <a:spLocks noGrp="1"/>
          </p:cNvSpPr>
          <p:nvPr>
            <p:ph type="ftr" sz="quarter" idx="11"/>
          </p:nvPr>
        </p:nvSpPr>
        <p:spPr>
          <a:xfrm>
            <a:off x="368264" y="6328855"/>
            <a:ext cx="2763576" cy="360000"/>
          </a:xfrm>
        </p:spPr>
        <p:txBody>
          <a:bodyPr/>
          <a:lstStyle/>
          <a:p>
            <a:r>
              <a:rPr lang="en-GB">
                <a:latin typeface="Century Gothic"/>
              </a:rPr>
              <a:t>DA/GP report findings May 2025</a:t>
            </a:r>
          </a:p>
          <a:p>
            <a:endParaRPr lang="en-GB" noProof="0"/>
          </a:p>
        </p:txBody>
      </p:sp>
      <p:sp>
        <p:nvSpPr>
          <p:cNvPr id="16" name="Slide Number Placeholder 15">
            <a:extLst>
              <a:ext uri="{FF2B5EF4-FFF2-40B4-BE49-F238E27FC236}">
                <a16:creationId xmlns:a16="http://schemas.microsoft.com/office/drawing/2014/main" id="{C258C813-BD80-0561-E938-617B2F763DBB}"/>
              </a:ext>
            </a:extLst>
          </p:cNvPr>
          <p:cNvSpPr>
            <a:spLocks noGrp="1"/>
          </p:cNvSpPr>
          <p:nvPr>
            <p:ph type="sldNum" sz="quarter" idx="12"/>
          </p:nvPr>
        </p:nvSpPr>
        <p:spPr/>
        <p:txBody>
          <a:bodyPr/>
          <a:lstStyle/>
          <a:p>
            <a:fld id="{9295DF58-4118-4551-8C61-1A7ED177FA2D}" type="slidenum">
              <a:rPr lang="en-GB" noProof="0" smtClean="0"/>
              <a:pPr/>
              <a:t>7</a:t>
            </a:fld>
            <a:endParaRPr lang="en-GB" noProof="0"/>
          </a:p>
        </p:txBody>
      </p:sp>
    </p:spTree>
    <p:extLst>
      <p:ext uri="{BB962C8B-B14F-4D97-AF65-F5344CB8AC3E}">
        <p14:creationId xmlns:p14="http://schemas.microsoft.com/office/powerpoint/2010/main" val="4081853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CE32F-AF05-135F-12D7-2048890CA2D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632AF25-0BAD-5924-D59E-7A8A308902E2}"/>
              </a:ext>
            </a:extLst>
          </p:cNvPr>
          <p:cNvSpPr>
            <a:spLocks noGrp="1"/>
          </p:cNvSpPr>
          <p:nvPr>
            <p:ph type="title"/>
          </p:nvPr>
        </p:nvSpPr>
        <p:spPr>
          <a:xfrm>
            <a:off x="468000" y="497810"/>
            <a:ext cx="8208000" cy="468000"/>
          </a:xfrm>
        </p:spPr>
        <p:txBody>
          <a:bodyPr/>
          <a:lstStyle/>
          <a:p>
            <a:r>
              <a:rPr lang="en-GB" sz="2800">
                <a:latin typeface="+mj-lt"/>
                <a:cs typeface="Poppins"/>
              </a:rPr>
              <a:t>Barriers to disclosing domestic abuse</a:t>
            </a:r>
          </a:p>
          <a:p>
            <a:br>
              <a:rPr lang="en-GB" sz="1400">
                <a:latin typeface="+mj-lt"/>
                <a:cs typeface="Poppins"/>
              </a:rPr>
            </a:br>
            <a:br>
              <a:rPr lang="en-US">
                <a:latin typeface="+mj-lt"/>
              </a:rPr>
            </a:br>
            <a:br>
              <a:rPr lang="en-US">
                <a:latin typeface="+mj-lt"/>
              </a:rPr>
            </a:br>
            <a:br>
              <a:rPr lang="en-US">
                <a:latin typeface="+mj-lt"/>
              </a:rPr>
            </a:br>
            <a:br>
              <a:rPr lang="en-US">
                <a:latin typeface="+mj-lt"/>
              </a:rPr>
            </a:br>
            <a:br>
              <a:rPr lang="en-US">
                <a:latin typeface="+mj-lt"/>
              </a:rPr>
            </a:br>
            <a:br>
              <a:rPr lang="en-US">
                <a:latin typeface="+mj-lt"/>
              </a:rPr>
            </a:br>
            <a:br>
              <a:rPr lang="en-US">
                <a:latin typeface="+mj-lt"/>
              </a:rPr>
            </a:br>
            <a:endParaRPr lang="en-US">
              <a:latin typeface="+mj-lt"/>
              <a:cs typeface="Poppins"/>
            </a:endParaRPr>
          </a:p>
        </p:txBody>
      </p:sp>
      <p:sp>
        <p:nvSpPr>
          <p:cNvPr id="5" name="TextBox 4">
            <a:extLst>
              <a:ext uri="{FF2B5EF4-FFF2-40B4-BE49-F238E27FC236}">
                <a16:creationId xmlns:a16="http://schemas.microsoft.com/office/drawing/2014/main" id="{2AD28EA2-2674-FF01-AF3C-12A08D0176B4}"/>
              </a:ext>
            </a:extLst>
          </p:cNvPr>
          <p:cNvSpPr txBox="1"/>
          <p:nvPr/>
        </p:nvSpPr>
        <p:spPr>
          <a:xfrm>
            <a:off x="368264" y="1043731"/>
            <a:ext cx="7722390" cy="5109091"/>
          </a:xfrm>
          <a:prstGeom prst="rect">
            <a:avLst/>
          </a:prstGeom>
          <a:noFill/>
        </p:spPr>
        <p:txBody>
          <a:bodyPr wrap="square" lIns="91440" tIns="45720" rIns="91440" bIns="45720" anchor="t">
            <a:spAutoFit/>
          </a:bodyPr>
          <a:lstStyle/>
          <a:p>
            <a:pPr algn="l" rtl="0" eaLnBrk="1" latinLnBrk="0" hangingPunct="1">
              <a:spcAft>
                <a:spcPts val="1200"/>
              </a:spcAft>
              <a:buClrTx/>
              <a:buSzPts val="1600"/>
            </a:pPr>
            <a:r>
              <a:rPr lang="en-GB" sz="2000" b="1" dirty="0">
                <a:solidFill>
                  <a:schemeClr val="accent1"/>
                </a:solidFill>
                <a:latin typeface="+mj-lt"/>
                <a:cs typeface="Poppins"/>
              </a:rPr>
              <a:t>Institutional factors and processes</a:t>
            </a:r>
            <a:endParaRPr lang="en-GB" sz="2000" b="1" kern="1200" baseline="0" dirty="0">
              <a:solidFill>
                <a:schemeClr val="accent1"/>
              </a:solidFill>
              <a:effectLst/>
              <a:ea typeface="+mj-ea"/>
              <a:cs typeface="Poppins" panose="00000500000000000000" pitchFamily="2" charset="0"/>
            </a:endParaRPr>
          </a:p>
          <a:p>
            <a:pPr marL="285750" indent="-285750" algn="l" rtl="0" eaLnBrk="1" latinLnBrk="0" hangingPunct="1">
              <a:spcAft>
                <a:spcPts val="1200"/>
              </a:spcAft>
              <a:buClrTx/>
              <a:buSzPts val="1600"/>
              <a:buFont typeface="Arial" panose="020B0604020202020204" pitchFamily="34" charset="0"/>
              <a:buChar char="•"/>
            </a:pPr>
            <a:r>
              <a:rPr lang="en-GB" sz="1600" b="1" kern="1200" baseline="0" dirty="0">
                <a:solidFill>
                  <a:srgbClr val="004C6B"/>
                </a:solidFill>
                <a:effectLst/>
                <a:ea typeface="+mj-ea"/>
                <a:cs typeface="Poppins" panose="00000500000000000000" pitchFamily="2" charset="0"/>
              </a:rPr>
              <a:t>Lack of professional curiosity </a:t>
            </a:r>
            <a:r>
              <a:rPr lang="en-GB" sz="1600" b="0" kern="1200" baseline="0" dirty="0">
                <a:solidFill>
                  <a:srgbClr val="004C6B"/>
                </a:solidFill>
                <a:effectLst/>
                <a:ea typeface="+mj-ea"/>
                <a:cs typeface="Poppins" panose="00000500000000000000" pitchFamily="2" charset="0"/>
              </a:rPr>
              <a:t>–</a:t>
            </a:r>
            <a:r>
              <a:rPr lang="en-US" sz="1600" b="0" kern="1200" baseline="0" dirty="0">
                <a:solidFill>
                  <a:srgbClr val="004C6B"/>
                </a:solidFill>
                <a:effectLst/>
                <a:ea typeface="+mj-ea"/>
                <a:cs typeface="Poppins" panose="00000500000000000000" pitchFamily="2" charset="0"/>
              </a:rPr>
              <a:t> GPs not questioning the reason behind presentations and a tendency to prescribe medication as the only solution.</a:t>
            </a:r>
            <a:endParaRPr lang="en-GB" sz="1600" dirty="0">
              <a:effectLst/>
            </a:endParaRPr>
          </a:p>
          <a:p>
            <a:pPr marL="285750" indent="-285750" algn="l" rtl="0" eaLnBrk="1" latinLnBrk="0" hangingPunct="1">
              <a:spcAft>
                <a:spcPts val="1200"/>
              </a:spcAft>
              <a:buFont typeface="Arial" panose="020B0604020202020204" pitchFamily="34" charset="0"/>
              <a:buChar char="•"/>
            </a:pPr>
            <a:r>
              <a:rPr lang="en-GB" sz="1600" b="1" kern="1200" baseline="0" dirty="0">
                <a:solidFill>
                  <a:srgbClr val="004C6B"/>
                </a:solidFill>
                <a:effectLst/>
                <a:ea typeface="+mj-ea"/>
                <a:cs typeface="Poppins" panose="00000500000000000000" pitchFamily="2" charset="0"/>
              </a:rPr>
              <a:t>Appointment booking and confidentiality</a:t>
            </a:r>
            <a:r>
              <a:rPr lang="en-GB" sz="1600" b="0" kern="1200" baseline="0" dirty="0">
                <a:solidFill>
                  <a:srgbClr val="004C6B"/>
                </a:solidFill>
                <a:effectLst/>
                <a:ea typeface="+mj-ea"/>
                <a:cs typeface="Poppins" panose="00000500000000000000" pitchFamily="2" charset="0"/>
              </a:rPr>
              <a:t> – lack of </a:t>
            </a:r>
            <a:r>
              <a:rPr lang="en-US" sz="1600" b="0" kern="1200" baseline="0" dirty="0">
                <a:solidFill>
                  <a:srgbClr val="004C6B"/>
                </a:solidFill>
                <a:effectLst/>
                <a:ea typeface="+mj-ea"/>
                <a:cs typeface="Poppins" panose="00000500000000000000" pitchFamily="2" charset="0"/>
              </a:rPr>
              <a:t>confidential space and discretion from reception staff, concerns about the digital trail left by on-line booking systems and lack of timely and unhurried face-to-face appointments with a preferred GP.</a:t>
            </a:r>
            <a:endParaRPr lang="en-GB" sz="1600" dirty="0">
              <a:effectLst/>
            </a:endParaRPr>
          </a:p>
          <a:p>
            <a:pPr marL="285750" indent="-285750" algn="l" rtl="0" eaLnBrk="1" latinLnBrk="0" hangingPunct="1">
              <a:spcAft>
                <a:spcPts val="1200"/>
              </a:spcAft>
              <a:buFont typeface="Arial" panose="020B0604020202020204" pitchFamily="34" charset="0"/>
              <a:buChar char="•"/>
            </a:pPr>
            <a:r>
              <a:rPr lang="en-GB" sz="1600" b="1" kern="1200" baseline="0" dirty="0">
                <a:solidFill>
                  <a:srgbClr val="004C6B"/>
                </a:solidFill>
                <a:effectLst/>
                <a:ea typeface="+mj-ea"/>
                <a:cs typeface="Poppins" panose="00000500000000000000" pitchFamily="2" charset="0"/>
              </a:rPr>
              <a:t>Perceived lack of understanding</a:t>
            </a:r>
            <a:r>
              <a:rPr lang="en-GB" sz="1600" b="0" kern="1200" baseline="0" dirty="0">
                <a:solidFill>
                  <a:srgbClr val="004C6B"/>
                </a:solidFill>
                <a:effectLst/>
                <a:ea typeface="+mj-ea"/>
                <a:cs typeface="Poppins" panose="00000500000000000000" pitchFamily="2" charset="0"/>
              </a:rPr>
              <a:t> – an underlying fear of not being believed and a perception of a lack of GP understanding of all forms of abuse. </a:t>
            </a:r>
            <a:endParaRPr lang="en-GB" sz="1600" dirty="0">
              <a:effectLst/>
            </a:endParaRPr>
          </a:p>
          <a:p>
            <a:pPr marL="285750" indent="-285750" algn="l" rtl="0" eaLnBrk="1" latinLnBrk="0" hangingPunct="1">
              <a:spcAft>
                <a:spcPts val="1200"/>
              </a:spcAft>
              <a:buFont typeface="Arial" panose="020B0604020202020204" pitchFamily="34" charset="0"/>
              <a:buChar char="•"/>
            </a:pPr>
            <a:r>
              <a:rPr lang="en-GB" sz="1600" b="1" kern="1200" baseline="0" dirty="0">
                <a:solidFill>
                  <a:srgbClr val="004C6B"/>
                </a:solidFill>
                <a:effectLst/>
                <a:ea typeface="+mj-ea"/>
                <a:cs typeface="Poppins" panose="00000500000000000000" pitchFamily="2" charset="0"/>
              </a:rPr>
              <a:t>Fear of authority</a:t>
            </a:r>
            <a:r>
              <a:rPr lang="en-GB" sz="1600" b="0" kern="1200" baseline="0" dirty="0">
                <a:solidFill>
                  <a:srgbClr val="004C6B"/>
                </a:solidFill>
                <a:effectLst/>
                <a:ea typeface="+mj-ea"/>
                <a:cs typeface="Poppins" panose="00000500000000000000" pitchFamily="2" charset="0"/>
              </a:rPr>
              <a:t> – feelings of intimidation around GPs.</a:t>
            </a:r>
            <a:endParaRPr lang="en-GB" sz="1600" dirty="0">
              <a:effectLst/>
            </a:endParaRPr>
          </a:p>
          <a:p>
            <a:pPr marL="285750" indent="-285750">
              <a:buFont typeface="Arial" panose="020B0604020202020204" pitchFamily="34" charset="0"/>
              <a:buChar char="•"/>
            </a:pPr>
            <a:r>
              <a:rPr lang="en-US" sz="1600" b="1" kern="1200" baseline="0" dirty="0">
                <a:solidFill>
                  <a:srgbClr val="004C6B"/>
                </a:solidFill>
                <a:effectLst/>
                <a:ea typeface="+mj-ea"/>
                <a:cs typeface="Poppins" panose="00000500000000000000" pitchFamily="2" charset="0"/>
              </a:rPr>
              <a:t>Perpetrator’s presence</a:t>
            </a:r>
            <a:r>
              <a:rPr lang="en-US" sz="1600" b="0" kern="1200" baseline="0" dirty="0">
                <a:solidFill>
                  <a:srgbClr val="004C6B"/>
                </a:solidFill>
                <a:effectLst/>
                <a:ea typeface="+mj-ea"/>
                <a:cs typeface="Poppins" panose="00000500000000000000" pitchFamily="2" charset="0"/>
              </a:rPr>
              <a:t> – not being able to disclose with their perpetrator physically present or inhibited by their perpetrator being registered at their GP practice or with the same GP.</a:t>
            </a:r>
          </a:p>
          <a:p>
            <a:endParaRPr lang="en-US" sz="1600" b="0" kern="1200" baseline="0" dirty="0">
              <a:solidFill>
                <a:srgbClr val="004C6B"/>
              </a:solidFill>
              <a:effectLst/>
              <a:ea typeface="+mj-ea"/>
              <a:cs typeface="Poppins" panose="00000500000000000000" pitchFamily="2" charset="0"/>
            </a:endParaRPr>
          </a:p>
          <a:p>
            <a:pPr marL="285750" indent="-285750">
              <a:buFont typeface="Arial" panose="020B0604020202020204" pitchFamily="34" charset="0"/>
              <a:buChar char="•"/>
            </a:pPr>
            <a:r>
              <a:rPr lang="en-US" sz="1600" b="1" dirty="0">
                <a:solidFill>
                  <a:srgbClr val="004C6B"/>
                </a:solidFill>
                <a:ea typeface="+mj-ea"/>
                <a:cs typeface="Poppins" panose="00000500000000000000" pitchFamily="2" charset="0"/>
              </a:rPr>
              <a:t>Positive experience</a:t>
            </a:r>
            <a:endParaRPr lang="en-US" sz="1600" b="1" dirty="0">
              <a:solidFill>
                <a:srgbClr val="156082"/>
              </a:solidFill>
              <a:cs typeface="Poppins"/>
            </a:endParaRPr>
          </a:p>
        </p:txBody>
      </p:sp>
      <p:sp>
        <p:nvSpPr>
          <p:cNvPr id="2" name="Footer Placeholder 3">
            <a:extLst>
              <a:ext uri="{FF2B5EF4-FFF2-40B4-BE49-F238E27FC236}">
                <a16:creationId xmlns:a16="http://schemas.microsoft.com/office/drawing/2014/main" id="{6A8BDB38-DEC9-2455-6D48-20EA4B0E4E07}"/>
              </a:ext>
            </a:extLst>
          </p:cNvPr>
          <p:cNvSpPr>
            <a:spLocks noGrp="1"/>
          </p:cNvSpPr>
          <p:nvPr>
            <p:ph type="ftr" sz="quarter" idx="11"/>
          </p:nvPr>
        </p:nvSpPr>
        <p:spPr>
          <a:xfrm>
            <a:off x="368264" y="6328855"/>
            <a:ext cx="2763576" cy="360000"/>
          </a:xfrm>
        </p:spPr>
        <p:txBody>
          <a:bodyPr/>
          <a:lstStyle/>
          <a:p>
            <a:r>
              <a:rPr lang="en-GB">
                <a:latin typeface="Century Gothic"/>
              </a:rPr>
              <a:t>DA/GP report findings May 2025</a:t>
            </a:r>
          </a:p>
          <a:p>
            <a:endParaRPr lang="en-GB" noProof="0"/>
          </a:p>
        </p:txBody>
      </p:sp>
      <p:sp>
        <p:nvSpPr>
          <p:cNvPr id="16" name="Slide Number Placeholder 15">
            <a:extLst>
              <a:ext uri="{FF2B5EF4-FFF2-40B4-BE49-F238E27FC236}">
                <a16:creationId xmlns:a16="http://schemas.microsoft.com/office/drawing/2014/main" id="{AC3A6B89-BB87-46C0-DAA1-9314849658FE}"/>
              </a:ext>
            </a:extLst>
          </p:cNvPr>
          <p:cNvSpPr>
            <a:spLocks noGrp="1"/>
          </p:cNvSpPr>
          <p:nvPr>
            <p:ph type="sldNum" sz="quarter" idx="12"/>
          </p:nvPr>
        </p:nvSpPr>
        <p:spPr/>
        <p:txBody>
          <a:bodyPr/>
          <a:lstStyle/>
          <a:p>
            <a:fld id="{9295DF58-4118-4551-8C61-1A7ED177FA2D}" type="slidenum">
              <a:rPr lang="en-GB" noProof="0" smtClean="0"/>
              <a:pPr/>
              <a:t>8</a:t>
            </a:fld>
            <a:endParaRPr lang="en-GB" noProof="0"/>
          </a:p>
        </p:txBody>
      </p:sp>
      <p:pic>
        <p:nvPicPr>
          <p:cNvPr id="3" name="Just to be believed">
            <a:hlinkClick r:id="" action="ppaction://media"/>
            <a:extLst>
              <a:ext uri="{FF2B5EF4-FFF2-40B4-BE49-F238E27FC236}">
                <a16:creationId xmlns:a16="http://schemas.microsoft.com/office/drawing/2014/main" id="{B8E34FF2-6B7A-FF0C-581C-C657191C9E99}"/>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253826" y="3586782"/>
            <a:ext cx="487363" cy="487363"/>
          </a:xfrm>
          <a:prstGeom prst="rect">
            <a:avLst/>
          </a:prstGeom>
        </p:spPr>
      </p:pic>
      <p:pic>
        <p:nvPicPr>
          <p:cNvPr id="4" name="DA audio - private - slide 8">
            <a:hlinkClick r:id="" action="ppaction://media"/>
            <a:extLst>
              <a:ext uri="{FF2B5EF4-FFF2-40B4-BE49-F238E27FC236}">
                <a16:creationId xmlns:a16="http://schemas.microsoft.com/office/drawing/2014/main" id="{56F915B3-F667-191E-0D16-AA5F74181A35}"/>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8253826" y="2540174"/>
            <a:ext cx="487362" cy="487363"/>
          </a:xfrm>
          <a:prstGeom prst="rect">
            <a:avLst/>
          </a:prstGeom>
        </p:spPr>
      </p:pic>
      <p:pic>
        <p:nvPicPr>
          <p:cNvPr id="6" name="DA audio - positive - slide 8">
            <a:hlinkClick r:id="" action="ppaction://media"/>
            <a:extLst>
              <a:ext uri="{FF2B5EF4-FFF2-40B4-BE49-F238E27FC236}">
                <a16:creationId xmlns:a16="http://schemas.microsoft.com/office/drawing/2014/main" id="{72D341E8-33B1-CCF9-5442-23D30EC0E87B}"/>
              </a:ext>
            </a:extLst>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8288373" y="5550969"/>
            <a:ext cx="487363" cy="487362"/>
          </a:xfrm>
          <a:prstGeom prst="rect">
            <a:avLst/>
          </a:prstGeom>
        </p:spPr>
      </p:pic>
    </p:spTree>
    <p:extLst>
      <p:ext uri="{BB962C8B-B14F-4D97-AF65-F5344CB8AC3E}">
        <p14:creationId xmlns:p14="http://schemas.microsoft.com/office/powerpoint/2010/main" val="341976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106"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3856" fill="hold"/>
                                        <p:tgtEl>
                                          <p:spTgt spid="4"/>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385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3"/>
                </p:tgtEl>
              </p:cMediaNode>
            </p:audio>
            <p:audio>
              <p:cMediaNode vol="80000">
                <p:cTn id="16" fill="hold" display="0">
                  <p:stCondLst>
                    <p:cond delay="indefinite"/>
                  </p:stCondLst>
                  <p:endCondLst>
                    <p:cond evt="onStopAudio" delay="0">
                      <p:tgtEl>
                        <p:sldTgt/>
                      </p:tgtEl>
                    </p:cond>
                  </p:endCondLst>
                </p:cTn>
                <p:tgtEl>
                  <p:spTgt spid="4"/>
                </p:tgtEl>
              </p:cMediaNode>
            </p:audio>
            <p:audio>
              <p:cMediaNode vol="80000">
                <p:cTn id="1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BD7B5-0145-519F-99CD-37309E0FBF2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B5E5342-B93E-E02A-92AF-9CF5C6785BF3}"/>
              </a:ext>
            </a:extLst>
          </p:cNvPr>
          <p:cNvSpPr>
            <a:spLocks noGrp="1"/>
          </p:cNvSpPr>
          <p:nvPr>
            <p:ph type="title"/>
          </p:nvPr>
        </p:nvSpPr>
        <p:spPr>
          <a:xfrm>
            <a:off x="368264" y="454984"/>
            <a:ext cx="8208000" cy="468000"/>
          </a:xfrm>
        </p:spPr>
        <p:txBody>
          <a:bodyPr/>
          <a:lstStyle/>
          <a:p>
            <a:r>
              <a:rPr lang="en-GB" sz="2800">
                <a:latin typeface="+mj-lt"/>
                <a:cs typeface="Poppins"/>
              </a:rPr>
              <a:t>Barriers to disclosing domestic abuse</a:t>
            </a:r>
          </a:p>
          <a:p>
            <a:br>
              <a:rPr lang="en-GB" sz="2000">
                <a:latin typeface="+mj-lt"/>
                <a:cs typeface="Poppins"/>
              </a:rPr>
            </a:br>
            <a:br>
              <a:rPr lang="en-US">
                <a:latin typeface="+mj-lt"/>
              </a:rPr>
            </a:br>
            <a:br>
              <a:rPr lang="en-US">
                <a:latin typeface="+mj-lt"/>
              </a:rPr>
            </a:br>
            <a:br>
              <a:rPr lang="en-US">
                <a:latin typeface="+mj-lt"/>
              </a:rPr>
            </a:br>
            <a:br>
              <a:rPr lang="en-US">
                <a:latin typeface="+mj-lt"/>
              </a:rPr>
            </a:br>
            <a:br>
              <a:rPr lang="en-US">
                <a:latin typeface="+mj-lt"/>
              </a:rPr>
            </a:br>
            <a:br>
              <a:rPr lang="en-US">
                <a:latin typeface="+mj-lt"/>
              </a:rPr>
            </a:br>
            <a:br>
              <a:rPr lang="en-US">
                <a:latin typeface="+mj-lt"/>
              </a:rPr>
            </a:br>
            <a:endParaRPr lang="en-US">
              <a:latin typeface="+mj-lt"/>
              <a:cs typeface="Poppins"/>
            </a:endParaRPr>
          </a:p>
        </p:txBody>
      </p:sp>
      <p:sp>
        <p:nvSpPr>
          <p:cNvPr id="5" name="Content Placeholder 3">
            <a:extLst>
              <a:ext uri="{FF2B5EF4-FFF2-40B4-BE49-F238E27FC236}">
                <a16:creationId xmlns:a16="http://schemas.microsoft.com/office/drawing/2014/main" id="{91A5342A-E466-2358-3A84-6621A064716A}"/>
              </a:ext>
            </a:extLst>
          </p:cNvPr>
          <p:cNvSpPr>
            <a:spLocks noGrp="1"/>
          </p:cNvSpPr>
          <p:nvPr>
            <p:ph idx="1"/>
          </p:nvPr>
        </p:nvSpPr>
        <p:spPr>
          <a:xfrm>
            <a:off x="399437" y="1271648"/>
            <a:ext cx="7598515" cy="1856016"/>
          </a:xfrm>
        </p:spPr>
        <p:txBody>
          <a:bodyPr/>
          <a:lstStyle/>
          <a:p>
            <a:pPr>
              <a:spcBef>
                <a:spcPts val="0"/>
              </a:spcBef>
              <a:spcAft>
                <a:spcPts val="1200"/>
              </a:spcAft>
            </a:pPr>
            <a:r>
              <a:rPr lang="en-GB" sz="2000" b="1" dirty="0">
                <a:solidFill>
                  <a:schemeClr val="accent1"/>
                </a:solidFill>
                <a:latin typeface="Poppins"/>
                <a:cs typeface="Poppins"/>
              </a:rPr>
              <a:t>Survivor perception and beliefs </a:t>
            </a:r>
          </a:p>
          <a:p>
            <a:pPr marL="285750" indent="-285750">
              <a:spcBef>
                <a:spcPts val="0"/>
              </a:spcBef>
              <a:spcAft>
                <a:spcPts val="1200"/>
              </a:spcAft>
              <a:buFont typeface="Arial" panose="020B0604020202020204" pitchFamily="34" charset="0"/>
              <a:buChar char="•"/>
            </a:pPr>
            <a:r>
              <a:rPr lang="en-GB" sz="1800" b="1" dirty="0">
                <a:solidFill>
                  <a:schemeClr val="tx1"/>
                </a:solidFill>
                <a:latin typeface="Poppins"/>
                <a:cs typeface="Poppins"/>
              </a:rPr>
              <a:t>Generational and cultural attitudes </a:t>
            </a:r>
            <a:r>
              <a:rPr lang="en-GB" sz="1800" b="0" dirty="0">
                <a:solidFill>
                  <a:schemeClr val="tx1"/>
                </a:solidFill>
                <a:latin typeface="Poppins"/>
                <a:cs typeface="Poppins"/>
              </a:rPr>
              <a:t>– beliefs around not discussing domestic matters outside the home</a:t>
            </a:r>
            <a:endParaRPr lang="en-US" sz="1800" b="0" dirty="0">
              <a:solidFill>
                <a:schemeClr val="tx1"/>
              </a:solidFill>
              <a:latin typeface="Poppins"/>
              <a:cs typeface="Poppins"/>
            </a:endParaRPr>
          </a:p>
          <a:p>
            <a:pPr marL="285750" indent="-285750">
              <a:spcBef>
                <a:spcPts val="0"/>
              </a:spcBef>
              <a:spcAft>
                <a:spcPts val="1200"/>
              </a:spcAft>
              <a:buFont typeface="Arial" panose="020B0604020202020204" pitchFamily="34" charset="0"/>
              <a:buChar char="•"/>
            </a:pPr>
            <a:r>
              <a:rPr lang="en-GB" sz="1800" b="1" dirty="0">
                <a:solidFill>
                  <a:schemeClr val="tx1"/>
                </a:solidFill>
                <a:latin typeface="Poppins"/>
                <a:cs typeface="Poppins"/>
              </a:rPr>
              <a:t>Recognition of domestic abuse </a:t>
            </a:r>
            <a:r>
              <a:rPr lang="en-GB" sz="1800" b="0" dirty="0">
                <a:solidFill>
                  <a:schemeClr val="tx1"/>
                </a:solidFill>
                <a:latin typeface="Poppins"/>
                <a:cs typeface="Poppins"/>
              </a:rPr>
              <a:t>– lack of awareness that what was being experienced was domestic abuse. </a:t>
            </a:r>
            <a:endParaRPr lang="en-US" sz="1800" b="0" dirty="0">
              <a:solidFill>
                <a:schemeClr val="tx1"/>
              </a:solidFill>
              <a:latin typeface="Poppins"/>
              <a:cs typeface="Poppins"/>
            </a:endParaRPr>
          </a:p>
          <a:p>
            <a:br>
              <a:rPr lang="en-GB" sz="1800" dirty="0">
                <a:latin typeface="+mj-lt"/>
                <a:cs typeface="Poppins"/>
              </a:rPr>
            </a:br>
            <a:endParaRPr lang="en-GB" sz="1800" dirty="0">
              <a:latin typeface="+mj-lt"/>
              <a:cs typeface="Poppins"/>
            </a:endParaRPr>
          </a:p>
          <a:p>
            <a:br>
              <a:rPr lang="en-US" dirty="0">
                <a:latin typeface="+mj-lt"/>
              </a:rPr>
            </a:br>
            <a:endParaRPr lang="en-GB" dirty="0"/>
          </a:p>
        </p:txBody>
      </p:sp>
      <p:sp>
        <p:nvSpPr>
          <p:cNvPr id="17" name="Speech Bubble: Rectangle with Corners Rounded 16" descr="Pink speech bubble">
            <a:extLst>
              <a:ext uri="{FF2B5EF4-FFF2-40B4-BE49-F238E27FC236}">
                <a16:creationId xmlns:a16="http://schemas.microsoft.com/office/drawing/2014/main" id="{460DA46C-1D84-0FEE-8F4F-BDB67CF51B61}"/>
              </a:ext>
            </a:extLst>
          </p:cNvPr>
          <p:cNvSpPr/>
          <p:nvPr/>
        </p:nvSpPr>
        <p:spPr>
          <a:xfrm>
            <a:off x="234463" y="3429000"/>
            <a:ext cx="4601448" cy="2237558"/>
          </a:xfrm>
          <a:prstGeom prst="wedgeRoundRectCallou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cs typeface="Poppins"/>
            </a:endParaRPr>
          </a:p>
        </p:txBody>
      </p:sp>
      <p:sp>
        <p:nvSpPr>
          <p:cNvPr id="8" name="TextBox 7">
            <a:extLst>
              <a:ext uri="{FF2B5EF4-FFF2-40B4-BE49-F238E27FC236}">
                <a16:creationId xmlns:a16="http://schemas.microsoft.com/office/drawing/2014/main" id="{3252CF52-BC85-4C1A-366C-E9C1B4C8349C}"/>
              </a:ext>
            </a:extLst>
          </p:cNvPr>
          <p:cNvSpPr txBox="1"/>
          <p:nvPr/>
        </p:nvSpPr>
        <p:spPr>
          <a:xfrm>
            <a:off x="370973" y="3639838"/>
            <a:ext cx="4328427" cy="1815882"/>
          </a:xfrm>
          <a:prstGeom prst="rect">
            <a:avLst/>
          </a:prstGeom>
          <a:noFill/>
        </p:spPr>
        <p:txBody>
          <a:bodyPr wrap="square" rtlCol="0">
            <a:spAutoFit/>
          </a:bodyPr>
          <a:lstStyle/>
          <a:p>
            <a:pPr algn="ctr"/>
            <a:r>
              <a:rPr lang="en-GB" sz="1400" dirty="0">
                <a:solidFill>
                  <a:schemeClr val="bg2"/>
                </a:solidFill>
                <a:ea typeface="+mn-lt"/>
                <a:cs typeface="+mn-lt"/>
              </a:rPr>
              <a:t>“We look for mental health issues, women’s chronic pain, pelvic pain, recurring presentations i.e. frequent attenders, drug and alcohol abuse, families with children with special needs. A big takeaway from the face-to-face training I did 18 months made me think about some of the more subtle ways in which people may be presenting.” Surrey GP</a:t>
            </a:r>
            <a:endParaRPr lang="en-US" sz="1400" dirty="0">
              <a:solidFill>
                <a:schemeClr val="bg2"/>
              </a:solidFill>
              <a:cs typeface="Poppins"/>
            </a:endParaRPr>
          </a:p>
        </p:txBody>
      </p:sp>
      <p:sp>
        <p:nvSpPr>
          <p:cNvPr id="22" name="Rectangle: Rounded Corners 21" descr="Blue rectangle.">
            <a:extLst>
              <a:ext uri="{FF2B5EF4-FFF2-40B4-BE49-F238E27FC236}">
                <a16:creationId xmlns:a16="http://schemas.microsoft.com/office/drawing/2014/main" id="{24D8B0C1-29C1-4C9C-2F20-9D21F532CAD6}"/>
              </a:ext>
            </a:extLst>
          </p:cNvPr>
          <p:cNvSpPr/>
          <p:nvPr/>
        </p:nvSpPr>
        <p:spPr>
          <a:xfrm>
            <a:off x="5370402" y="3424104"/>
            <a:ext cx="3539135" cy="2242454"/>
          </a:xfrm>
          <a:prstGeom prst="round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400"/>
          </a:p>
        </p:txBody>
      </p:sp>
      <p:sp>
        <p:nvSpPr>
          <p:cNvPr id="9" name="TextBox 8">
            <a:extLst>
              <a:ext uri="{FF2B5EF4-FFF2-40B4-BE49-F238E27FC236}">
                <a16:creationId xmlns:a16="http://schemas.microsoft.com/office/drawing/2014/main" id="{931A6EB1-5623-BAFB-5333-7A1F8F8CD950}"/>
              </a:ext>
            </a:extLst>
          </p:cNvPr>
          <p:cNvSpPr txBox="1"/>
          <p:nvPr/>
        </p:nvSpPr>
        <p:spPr>
          <a:xfrm>
            <a:off x="5441416" y="3664906"/>
            <a:ext cx="3397105" cy="1815882"/>
          </a:xfrm>
          <a:prstGeom prst="rect">
            <a:avLst/>
          </a:prstGeom>
          <a:noFill/>
        </p:spPr>
        <p:txBody>
          <a:bodyPr wrap="square" lIns="91440" tIns="45720" rIns="91440" bIns="45720" rtlCol="0" anchor="t">
            <a:spAutoFit/>
          </a:bodyPr>
          <a:lstStyle/>
          <a:p>
            <a:pPr marL="0" algn="l" rtl="0" eaLnBrk="1" latinLnBrk="0" hangingPunct="1">
              <a:buNone/>
            </a:pPr>
            <a:r>
              <a:rPr lang="en-GB" sz="1400" kern="1200" dirty="0">
                <a:solidFill>
                  <a:srgbClr val="FFFFFF"/>
                </a:solidFill>
                <a:effectLst/>
                <a:latin typeface="Poppins" panose="00000500000000000000" pitchFamily="2" charset="0"/>
                <a:ea typeface="+mn-ea"/>
                <a:cs typeface="+mn-cs"/>
              </a:rPr>
              <a:t>Survey respondents said barriers to disclosure are:</a:t>
            </a:r>
            <a:endParaRPr lang="en-GB" sz="1400" dirty="0">
              <a:effectLst/>
            </a:endParaRPr>
          </a:p>
          <a:p>
            <a:pPr marL="285750" indent="-285750">
              <a:buFont typeface="Arial" panose="020B0604020202020204" pitchFamily="34" charset="0"/>
              <a:buChar char="•"/>
            </a:pPr>
            <a:r>
              <a:rPr lang="en-GB" sz="1400" kern="1200" dirty="0">
                <a:solidFill>
                  <a:srgbClr val="FFFFFF"/>
                </a:solidFill>
                <a:effectLst/>
                <a:latin typeface="Poppins"/>
                <a:cs typeface="Poppins"/>
              </a:rPr>
              <a:t>The appointment doesn’t allow me enough </a:t>
            </a:r>
            <a:r>
              <a:rPr lang="en-GB" sz="1400" dirty="0">
                <a:solidFill>
                  <a:srgbClr val="FFFFFF"/>
                </a:solidFill>
                <a:latin typeface="Poppins"/>
                <a:cs typeface="Poppins"/>
              </a:rPr>
              <a:t>time </a:t>
            </a:r>
            <a:r>
              <a:rPr lang="en-GB" sz="1400" kern="1200" dirty="0">
                <a:solidFill>
                  <a:srgbClr val="FFFFFF"/>
                </a:solidFill>
                <a:effectLst/>
                <a:latin typeface="Poppins"/>
                <a:cs typeface="Poppins"/>
              </a:rPr>
              <a:t>to explain (50%)</a:t>
            </a:r>
            <a:endParaRPr lang="en-GB" sz="1400" dirty="0">
              <a:effectLst/>
              <a:latin typeface="Poppins"/>
              <a:cs typeface="Poppins"/>
            </a:endParaRPr>
          </a:p>
          <a:p>
            <a:pPr marL="285750" indent="-285750" algn="l" rtl="0" eaLnBrk="1" latinLnBrk="0" hangingPunct="1">
              <a:buFont typeface="Arial" panose="020B0604020202020204" pitchFamily="34" charset="0"/>
              <a:buChar char="•"/>
            </a:pPr>
            <a:r>
              <a:rPr lang="en-GB" sz="1400" kern="1200" dirty="0">
                <a:solidFill>
                  <a:srgbClr val="FFFFFF"/>
                </a:solidFill>
                <a:effectLst/>
                <a:latin typeface="Poppins" panose="00000500000000000000" pitchFamily="2" charset="0"/>
                <a:ea typeface="+mn-ea"/>
                <a:cs typeface="+mn-cs"/>
              </a:rPr>
              <a:t>I feel scared (41%)</a:t>
            </a:r>
            <a:endParaRPr lang="en-GB" sz="1400" dirty="0">
              <a:effectLst/>
            </a:endParaRPr>
          </a:p>
          <a:p>
            <a:pPr marL="285750" indent="-285750" algn="l" rtl="0" eaLnBrk="1" latinLnBrk="0" hangingPunct="1">
              <a:buFont typeface="Arial" panose="020B0604020202020204" pitchFamily="34" charset="0"/>
              <a:buChar char="•"/>
            </a:pPr>
            <a:r>
              <a:rPr lang="en-GB" sz="1400" kern="1200" dirty="0">
                <a:solidFill>
                  <a:srgbClr val="FFFFFF"/>
                </a:solidFill>
                <a:effectLst/>
                <a:latin typeface="Poppins" panose="00000500000000000000" pitchFamily="2" charset="0"/>
                <a:ea typeface="+mn-ea"/>
                <a:cs typeface="+mn-cs"/>
              </a:rPr>
              <a:t>I  feel embarrassed (41%)</a:t>
            </a:r>
            <a:endParaRPr lang="en-GB" sz="1400" dirty="0">
              <a:effectLst/>
            </a:endParaRPr>
          </a:p>
          <a:p>
            <a:pPr marL="285750" indent="-285750" algn="l" rtl="0" eaLnBrk="1" latinLnBrk="0" hangingPunct="1">
              <a:buFont typeface="Arial" panose="020B0604020202020204" pitchFamily="34" charset="0"/>
              <a:buChar char="•"/>
            </a:pPr>
            <a:r>
              <a:rPr lang="en-GB" sz="1400" kern="1200" dirty="0">
                <a:solidFill>
                  <a:srgbClr val="FFFFFF"/>
                </a:solidFill>
                <a:effectLst/>
                <a:latin typeface="Poppins" panose="00000500000000000000" pitchFamily="2" charset="0"/>
                <a:ea typeface="+mn-ea"/>
                <a:cs typeface="+mn-cs"/>
              </a:rPr>
              <a:t>I don’t think I’ll be believed (41%)</a:t>
            </a:r>
            <a:endParaRPr lang="en-GB" sz="1400" dirty="0">
              <a:effectLst/>
            </a:endParaRPr>
          </a:p>
        </p:txBody>
      </p:sp>
      <p:sp>
        <p:nvSpPr>
          <p:cNvPr id="2" name="Footer Placeholder 3">
            <a:extLst>
              <a:ext uri="{FF2B5EF4-FFF2-40B4-BE49-F238E27FC236}">
                <a16:creationId xmlns:a16="http://schemas.microsoft.com/office/drawing/2014/main" id="{BAE2E1F8-090B-850C-A928-FBD2431A9456}"/>
              </a:ext>
            </a:extLst>
          </p:cNvPr>
          <p:cNvSpPr>
            <a:spLocks noGrp="1"/>
          </p:cNvSpPr>
          <p:nvPr>
            <p:ph type="ftr" sz="quarter" idx="11"/>
          </p:nvPr>
        </p:nvSpPr>
        <p:spPr>
          <a:xfrm>
            <a:off x="368264" y="6328855"/>
            <a:ext cx="2763576" cy="360000"/>
          </a:xfrm>
        </p:spPr>
        <p:txBody>
          <a:bodyPr/>
          <a:lstStyle/>
          <a:p>
            <a:r>
              <a:rPr lang="en-GB">
                <a:latin typeface="Century Gothic"/>
              </a:rPr>
              <a:t>DA/GP report findings May 2025</a:t>
            </a:r>
          </a:p>
          <a:p>
            <a:endParaRPr lang="en-GB" noProof="0"/>
          </a:p>
        </p:txBody>
      </p:sp>
      <p:sp>
        <p:nvSpPr>
          <p:cNvPr id="16" name="Slide Number Placeholder 15">
            <a:extLst>
              <a:ext uri="{FF2B5EF4-FFF2-40B4-BE49-F238E27FC236}">
                <a16:creationId xmlns:a16="http://schemas.microsoft.com/office/drawing/2014/main" id="{5832B50D-AE53-7066-DD7D-26319FED24E6}"/>
              </a:ext>
            </a:extLst>
          </p:cNvPr>
          <p:cNvSpPr>
            <a:spLocks noGrp="1"/>
          </p:cNvSpPr>
          <p:nvPr>
            <p:ph type="sldNum" sz="quarter" idx="12"/>
          </p:nvPr>
        </p:nvSpPr>
        <p:spPr/>
        <p:txBody>
          <a:bodyPr/>
          <a:lstStyle/>
          <a:p>
            <a:fld id="{9295DF58-4118-4551-8C61-1A7ED177FA2D}" type="slidenum">
              <a:rPr lang="en-GB" noProof="0" smtClean="0"/>
              <a:pPr/>
              <a:t>9</a:t>
            </a:fld>
            <a:endParaRPr lang="en-GB" noProof="0"/>
          </a:p>
        </p:txBody>
      </p:sp>
      <p:pic>
        <p:nvPicPr>
          <p:cNvPr id="4" name="DA audio - Slide 9 - suicide">
            <a:hlinkClick r:id="" action="ppaction://media"/>
            <a:extLst>
              <a:ext uri="{FF2B5EF4-FFF2-40B4-BE49-F238E27FC236}">
                <a16:creationId xmlns:a16="http://schemas.microsoft.com/office/drawing/2014/main" id="{D3CD82B0-ABCB-3EC5-AF90-46EBC49E5F4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27507" y="2263884"/>
            <a:ext cx="487362" cy="487362"/>
          </a:xfrm>
          <a:prstGeom prst="rect">
            <a:avLst/>
          </a:prstGeom>
        </p:spPr>
      </p:pic>
    </p:spTree>
    <p:extLst>
      <p:ext uri="{BB962C8B-B14F-4D97-AF65-F5344CB8AC3E}">
        <p14:creationId xmlns:p14="http://schemas.microsoft.com/office/powerpoint/2010/main" val="281578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54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Healthwatch Theme 2021">
  <a:themeElements>
    <a:clrScheme name="Healthwatch">
      <a:dk1>
        <a:srgbClr val="004C6B"/>
      </a:dk1>
      <a:lt1>
        <a:sysClr val="window" lastClr="FFFFFF"/>
      </a:lt1>
      <a:dk2>
        <a:srgbClr val="BFBFBF"/>
      </a:dk2>
      <a:lt2>
        <a:srgbClr val="FFFFFF"/>
      </a:lt2>
      <a:accent1>
        <a:srgbClr val="E73E97"/>
      </a:accent1>
      <a:accent2>
        <a:srgbClr val="84BD00"/>
      </a:accent2>
      <a:accent3>
        <a:srgbClr val="F9B93E"/>
      </a:accent3>
      <a:accent4>
        <a:srgbClr val="00B38C"/>
      </a:accent4>
      <a:accent5>
        <a:srgbClr val="7FCBEB"/>
      </a:accent5>
      <a:accent6>
        <a:srgbClr val="FFFFFF"/>
      </a:accent6>
      <a:hlink>
        <a:srgbClr val="A81563"/>
      </a:hlink>
      <a:folHlink>
        <a:srgbClr val="A81563"/>
      </a:folHlink>
    </a:clrScheme>
    <a:fontScheme name="Healthwatch">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template - Healthwatch Surrey" id="{18141229-BB06-44A2-9E2F-C652EB35A8A7}" vid="{640CA25A-D82E-4584-A731-B503593765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044832956C4A4E989A9D0D1F55E85E" ma:contentTypeVersion="13" ma:contentTypeDescription="Create a new document." ma:contentTypeScope="" ma:versionID="8d784070e149ebc426bd5c5f0afde5f4">
  <xsd:schema xmlns:xsd="http://www.w3.org/2001/XMLSchema" xmlns:xs="http://www.w3.org/2001/XMLSchema" xmlns:p="http://schemas.microsoft.com/office/2006/metadata/properties" xmlns:ns2="38442041-cd03-41af-b930-1f43f5f7472a" xmlns:ns3="f818af58-8a3a-464c-a5cc-8e32eeb236d9" targetNamespace="http://schemas.microsoft.com/office/2006/metadata/properties" ma:root="true" ma:fieldsID="7c7cca257f6f23e2423c6919c02cd412" ns2:_="" ns3:_="">
    <xsd:import namespace="38442041-cd03-41af-b930-1f43f5f7472a"/>
    <xsd:import namespace="f818af58-8a3a-464c-a5cc-8e32eeb236d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442041-cd03-41af-b930-1f43f5f747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d7e6d622-e7df-453c-acb7-89b942b0164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18af58-8a3a-464c-a5cc-8e32eeb236d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2181b42-6528-4dbf-8291-e07480d8e4b0}" ma:internalName="TaxCatchAll" ma:showField="CatchAllData" ma:web="f818af58-8a3a-464c-a5cc-8e32eeb236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818af58-8a3a-464c-a5cc-8e32eeb236d9" xsi:nil="true"/>
    <lcf76f155ced4ddcb4097134ff3c332f xmlns="38442041-cd03-41af-b930-1f43f5f7472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C4A84D9-E590-4DB6-A58B-13643AA3E778}">
  <ds:schemaRefs>
    <ds:schemaRef ds:uri="http://schemas.microsoft.com/sharepoint/v3/contenttype/forms"/>
  </ds:schemaRefs>
</ds:datastoreItem>
</file>

<file path=customXml/itemProps2.xml><?xml version="1.0" encoding="utf-8"?>
<ds:datastoreItem xmlns:ds="http://schemas.openxmlformats.org/officeDocument/2006/customXml" ds:itemID="{D8B01DBA-1079-48DD-ACFA-ABD6D32356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442041-cd03-41af-b930-1f43f5f7472a"/>
    <ds:schemaRef ds:uri="f818af58-8a3a-464c-a5cc-8e32eeb236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EAFE27-9A96-443C-8B92-7548B28108F4}">
  <ds:schemaRefs>
    <ds:schemaRef ds:uri="http://purl.org/dc/dcmitype/"/>
    <ds:schemaRef ds:uri="38442041-cd03-41af-b930-1f43f5f7472a"/>
    <ds:schemaRef ds:uri="f818af58-8a3a-464c-a5cc-8e32eeb236d9"/>
    <ds:schemaRef ds:uri="http://schemas.microsoft.com/office/2006/documentManagement/types"/>
    <ds:schemaRef ds:uri="http://purl.org/dc/elements/1.1/"/>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Presentation template - Healthwatch Surrey - March 2025</Template>
  <TotalTime>213</TotalTime>
  <Words>2384</Words>
  <Application>Microsoft Office PowerPoint</Application>
  <PresentationFormat>On-screen Show (4:3)</PresentationFormat>
  <Paragraphs>234</Paragraphs>
  <Slides>21</Slides>
  <Notes>17</Notes>
  <HiddenSlides>0</HiddenSlides>
  <MMClips>9</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Century Gothic</vt:lpstr>
      <vt:lpstr>Poppins</vt:lpstr>
      <vt:lpstr>Times New Roman</vt:lpstr>
      <vt:lpstr>Healthwatch Theme 2021</vt:lpstr>
      <vt:lpstr>PowerPoint Presentation</vt:lpstr>
      <vt:lpstr>Research into access to and experience of GP practice for people experiencing domestic abuse</vt:lpstr>
      <vt:lpstr>Context: defining domestic abuse </vt:lpstr>
      <vt:lpstr>Context: prevalence</vt:lpstr>
      <vt:lpstr>Approach              </vt:lpstr>
      <vt:lpstr>Aims of the research      </vt:lpstr>
      <vt:lpstr>Findings: all stages of the primary care journey                   </vt:lpstr>
      <vt:lpstr>Barriers to disclosing domestic abuse         </vt:lpstr>
      <vt:lpstr>Barriers to disclosing domestic abuse         </vt:lpstr>
      <vt:lpstr>Experiences following disclosure or the decision to disclose</vt:lpstr>
      <vt:lpstr>Signposting and referrals               </vt:lpstr>
      <vt:lpstr>Signposting and referrals          SWSDA reported only 0.1% of all referrals came from GP practice in 2024. SWSDA reported only 0.1% of all referrals came from GP practice in 2024.   </vt:lpstr>
      <vt:lpstr>Convening workshop – 14 May 2025               </vt:lpstr>
      <vt:lpstr>PowerPoint Presentation</vt:lpstr>
      <vt:lpstr>Suggestions from the workshop               </vt:lpstr>
      <vt:lpstr>Suggestions from the workshop               </vt:lpstr>
      <vt:lpstr>Next steps       </vt:lpstr>
      <vt:lpstr>Interim Impact Report               </vt:lpstr>
      <vt:lpstr>PowerPoint Presentation</vt:lpstr>
      <vt:lpstr>Useful Contacts</vt:lpstr>
      <vt:lpstr>Useful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Louise Danaher</dc:creator>
  <cp:keywords>Template</cp:keywords>
  <dc:description>v2.2 by Kessler Associates</dc:description>
  <cp:lastModifiedBy>Dena Kirkpatrick</cp:lastModifiedBy>
  <cp:revision>14</cp:revision>
  <dcterms:created xsi:type="dcterms:W3CDTF">2025-04-29T15:31:27Z</dcterms:created>
  <dcterms:modified xsi:type="dcterms:W3CDTF">2025-11-20T09:40:15Z</dcterms:modified>
  <cp:category>PowerPoint</cp:category>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 (UK)</vt:lpwstr>
  </property>
  <property fmtid="{D5CDD505-2E9C-101B-9397-08002B2CF9AE}" pid="3" name="Owner">
    <vt:lpwstr>PL Kessler</vt:lpwstr>
  </property>
  <property fmtid="{D5CDD505-2E9C-101B-9397-08002B2CF9AE}" pid="4" name="Publisher">
    <vt:lpwstr>Kessler Associates</vt:lpwstr>
  </property>
  <property fmtid="{D5CDD505-2E9C-101B-9397-08002B2CF9AE}" pid="5" name="Client">
    <vt:lpwstr>Healthwatch</vt:lpwstr>
  </property>
  <property fmtid="{D5CDD505-2E9C-101B-9397-08002B2CF9AE}" pid="6" name="Project">
    <vt:lpwstr>Narrative Design</vt:lpwstr>
  </property>
  <property fmtid="{D5CDD505-2E9C-101B-9397-08002B2CF9AE}" pid="7" name="ContentTypeId">
    <vt:lpwstr>0x01010024044832956C4A4E989A9D0D1F55E85E</vt:lpwstr>
  </property>
  <property fmtid="{D5CDD505-2E9C-101B-9397-08002B2CF9AE}" pid="8" name="MediaServiceImageTags">
    <vt:lpwstr/>
  </property>
  <property fmtid="{D5CDD505-2E9C-101B-9397-08002B2CF9AE}" pid="9" name="Order">
    <vt:lpwstr>36800.0000000000</vt:lpwstr>
  </property>
  <property fmtid="{D5CDD505-2E9C-101B-9397-08002B2CF9AE}" pid="10" name="_MarkAsFinal">
    <vt:bool>true</vt:bool>
  </property>
</Properties>
</file>